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7200000" cx="9144000"/>
  <p:notesSz cx="6858000" cy="9144000"/>
  <p:embeddedFontLst>
    <p:embeddedFont>
      <p:font typeface="Rubik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68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ubik-boldItalic.fntdata"/><Relationship Id="rId10" Type="http://schemas.openxmlformats.org/officeDocument/2006/relationships/font" Target="fonts/Rubik-italic.fntdata"/><Relationship Id="rId9" Type="http://schemas.openxmlformats.org/officeDocument/2006/relationships/font" Target="fonts/Rubik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ubik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51896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0eccb763e4_0_3:notes"/>
          <p:cNvSpPr/>
          <p:nvPr>
            <p:ph idx="2" type="sldImg"/>
          </p:nvPr>
        </p:nvSpPr>
        <p:spPr>
          <a:xfrm>
            <a:off x="1251885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0eccb763e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5b673e2ed4_0_2:notes"/>
          <p:cNvSpPr/>
          <p:nvPr>
            <p:ph idx="2" type="sldImg"/>
          </p:nvPr>
        </p:nvSpPr>
        <p:spPr>
          <a:xfrm>
            <a:off x="1251885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5b673e2ed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1042275"/>
            <a:ext cx="8520600" cy="287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967279"/>
            <a:ext cx="8520600" cy="110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548381"/>
            <a:ext cx="8520600" cy="274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412563"/>
            <a:ext cx="8520600" cy="18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3010814"/>
            <a:ext cx="8520600" cy="11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613263"/>
            <a:ext cx="85206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613263"/>
            <a:ext cx="39999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613263"/>
            <a:ext cx="39999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77743"/>
            <a:ext cx="2808000" cy="10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945197"/>
            <a:ext cx="2808000" cy="445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30131"/>
            <a:ext cx="6367800" cy="572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75"/>
            <a:ext cx="4572000" cy="7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726229"/>
            <a:ext cx="4045200" cy="207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923815"/>
            <a:ext cx="4045200" cy="17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1013578"/>
            <a:ext cx="3837000" cy="51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922065"/>
            <a:ext cx="5998800" cy="84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613263"/>
            <a:ext cx="8520600" cy="47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0"/>
            <a:ext cx="9144003" cy="72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4829887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345400" y="436010"/>
            <a:ext cx="8430000" cy="84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77051" y="625310"/>
            <a:ext cx="839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8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12 - הצלבת נתונים בטבלת צירים</a:t>
            </a:r>
            <a:endParaRPr sz="1800">
              <a:solidFill>
                <a:srgbClr val="073763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45400" y="1276325"/>
            <a:ext cx="8398500" cy="4511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411975" y="1423797"/>
            <a:ext cx="8232000" cy="4817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>
                <a:latin typeface="Rubik"/>
                <a:ea typeface="Rubik"/>
                <a:cs typeface="Rubik"/>
                <a:sym typeface="Rubik"/>
              </a:rPr>
              <a:t>בשיעור זה למדנו לקבל תשובה לשאלה המבוססת על מספר נתונים, על ידי הצלבת שני נתונים או יותר באמצעות שימוש בשדה העמודות ובשדה המסננים.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>
                <a:latin typeface="Rubik"/>
                <a:ea typeface="Rubik"/>
                <a:cs typeface="Rubik"/>
                <a:sym typeface="Rubik"/>
              </a:rPr>
              <a:t> 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איך עושים את זה?</a:t>
            </a:r>
            <a:endParaRPr b="1">
              <a:solidFill>
                <a:srgbClr val="3C9DC0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>
                <a:latin typeface="Rubik"/>
                <a:ea typeface="Rubik"/>
                <a:cs typeface="Rubik"/>
                <a:sym typeface="Rubik"/>
              </a:rPr>
              <a:t>שלוש דרכים להצלבת נתונים: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-3175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400"/>
              <a:buFont typeface="Rubik"/>
              <a:buChar char="★"/>
            </a:pPr>
            <a: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הדרך הראשונה</a:t>
            </a:r>
            <a:r>
              <a:rPr lang="iw">
                <a:latin typeface="Rubik"/>
                <a:ea typeface="Rubik"/>
                <a:cs typeface="Rubik"/>
                <a:sym typeface="Rubik"/>
              </a:rPr>
              <a:t>: עמודה אחת לשדה השורות ועמודה שנייה לשדה העמודות.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-3175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400"/>
              <a:buFont typeface="Rubik"/>
              <a:buChar char="★"/>
            </a:pPr>
            <a: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הדרך השנייה</a:t>
            </a:r>
            <a:r>
              <a:rPr lang="iw">
                <a:latin typeface="Rubik"/>
                <a:ea typeface="Rubik"/>
                <a:cs typeface="Rubik"/>
                <a:sym typeface="Rubik"/>
              </a:rPr>
              <a:t>: שתי עמודות לשדה השורות.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-3175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400"/>
              <a:buFont typeface="Rubik"/>
              <a:buChar char="★"/>
            </a:pPr>
            <a: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הדרך השלישית</a:t>
            </a:r>
            <a:r>
              <a:rPr lang="iw">
                <a:latin typeface="Rubik"/>
                <a:ea typeface="Rubik"/>
                <a:cs typeface="Rubik"/>
                <a:sym typeface="Rubik"/>
              </a:rPr>
              <a:t>: עמודה אחת לשדה השורות ועמודה שנייה לשדה המסננים. 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זכרו:</a:t>
            </a:r>
            <a:endParaRPr b="1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175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400"/>
              <a:buFont typeface="Rubik"/>
              <a:buChar char="★"/>
            </a:pPr>
            <a:r>
              <a:rPr lang="iw">
                <a:latin typeface="Rubik"/>
                <a:ea typeface="Rubik"/>
                <a:cs typeface="Rubik"/>
                <a:sym typeface="Rubik"/>
              </a:rPr>
              <a:t>יש משמעות לסדר הנתונים בטבלה. 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>
                <a:latin typeface="Rubik"/>
                <a:ea typeface="Rubik"/>
                <a:cs typeface="Rubik"/>
                <a:sym typeface="Rubik"/>
              </a:rPr>
              <a:t>חשבו כיצד תרצו שחלוקת הנתונים תיראה, איזה נתון יהיה הנתון הראשי שלפיו תחולק הטבלה.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-3175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400"/>
              <a:buFont typeface="Rubik"/>
              <a:buChar char="★"/>
            </a:pPr>
            <a:r>
              <a:rPr lang="iw">
                <a:latin typeface="Rubik"/>
                <a:ea typeface="Rubik"/>
                <a:cs typeface="Rubik"/>
                <a:sym typeface="Rubik"/>
              </a:rPr>
              <a:t>ניתן להוסיף יותר משני נתונים בשדות השונים בטבלת הצירים.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37850" y="652913"/>
            <a:ext cx="406450" cy="40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flipH="1">
            <a:off x="268399" y="5549744"/>
            <a:ext cx="1948677" cy="16432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2" name="Google Shape;62;p13"/>
          <p:cNvGrpSpPr/>
          <p:nvPr/>
        </p:nvGrpSpPr>
        <p:grpSpPr>
          <a:xfrm>
            <a:off x="2217077" y="6573698"/>
            <a:ext cx="4970700" cy="369300"/>
            <a:chOff x="2217077" y="5887898"/>
            <a:chExt cx="4970700" cy="369300"/>
          </a:xfrm>
        </p:grpSpPr>
        <p:sp>
          <p:nvSpPr>
            <p:cNvPr id="63" name="Google Shape;63;p13"/>
            <p:cNvSpPr/>
            <p:nvPr/>
          </p:nvSpPr>
          <p:spPr>
            <a:xfrm>
              <a:off x="2284275" y="5887898"/>
              <a:ext cx="4836300" cy="3693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2217077" y="5887898"/>
              <a:ext cx="4970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1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" sz="1200">
                  <a:solidFill>
                    <a:srgbClr val="073763"/>
                  </a:solidFill>
                  <a:latin typeface="Rubik"/>
                  <a:ea typeface="Rubik"/>
                  <a:cs typeface="Rubik"/>
                  <a:sym typeface="Rubik"/>
                </a:rPr>
                <a:t> התקדמו בלמידה בעזרת החצים במקלדת או באמצעות גלילה</a:t>
              </a:r>
              <a:endParaRPr b="1" sz="1200">
                <a:solidFill>
                  <a:srgbClr val="073763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4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0"/>
            <a:ext cx="9144003" cy="72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4829887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/>
          <p:nvPr/>
        </p:nvSpPr>
        <p:spPr>
          <a:xfrm>
            <a:off x="345400" y="436010"/>
            <a:ext cx="8430000" cy="84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4"/>
          <p:cNvSpPr/>
          <p:nvPr/>
        </p:nvSpPr>
        <p:spPr>
          <a:xfrm>
            <a:off x="345400" y="1276325"/>
            <a:ext cx="8398500" cy="4511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4"/>
          <p:cNvSpPr txBox="1"/>
          <p:nvPr/>
        </p:nvSpPr>
        <p:spPr>
          <a:xfrm>
            <a:off x="411975" y="1423797"/>
            <a:ext cx="8232000" cy="330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>
                <a:latin typeface="Rubik"/>
                <a:ea typeface="Rubik"/>
                <a:cs typeface="Rubik"/>
                <a:sym typeface="Rubik"/>
              </a:rPr>
              <a:t>כעת באפשרותכם לקבל תשובות מתוך טבלת נתונים לשאלות מורכבות שמעניינות אתכם. בעזרת התשובות שתקבלו, </a:t>
            </a:r>
            <a: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תוכלו לקבל החלטות מושכלות</a:t>
            </a:r>
            <a:r>
              <a:rPr lang="iw">
                <a:latin typeface="Rubik"/>
                <a:ea typeface="Rubik"/>
                <a:cs typeface="Rubik"/>
                <a:sym typeface="Rubik"/>
              </a:rPr>
              <a:t>, שיאפשרו לכם "לכבוש" את כדור הארץ בכל תחום שתרצו - חברתי, אקולוגי, טכנולוגי, או בכל תחום אחר שבו תרצו להתפתח ולהשפיע.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במבט קדימה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>
                <a:latin typeface="Rubik"/>
                <a:ea typeface="Rubik"/>
                <a:cs typeface="Rubik"/>
                <a:sym typeface="Rubik"/>
              </a:rPr>
              <a:t>בשיעור הבא נלמד ליצור תרשים בטבלת צירים.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>
                <a:latin typeface="Rubik"/>
                <a:ea typeface="Rubik"/>
                <a:cs typeface="Rubik"/>
                <a:sym typeface="Rubik"/>
              </a:rPr>
              <a:t>תרשים הוא אמצעי המחשה גרפי. בדומה לתמונה, "תרשים אחד שווה אלף מילים". 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>
                <a:latin typeface="Rubik"/>
                <a:ea typeface="Rubik"/>
                <a:cs typeface="Rubik"/>
                <a:sym typeface="Rubik"/>
              </a:rPr>
              <a:t>בנוסף, נלמד לבצע מספר פעולות נוספות בטבלת צירים.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74" name="Google Shape;7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268399" y="5549744"/>
            <a:ext cx="1948677" cy="16432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5" name="Google Shape;75;p14"/>
          <p:cNvGrpSpPr/>
          <p:nvPr/>
        </p:nvGrpSpPr>
        <p:grpSpPr>
          <a:xfrm>
            <a:off x="2217077" y="6573698"/>
            <a:ext cx="4970700" cy="369300"/>
            <a:chOff x="2217077" y="5887898"/>
            <a:chExt cx="4970700" cy="369300"/>
          </a:xfrm>
        </p:grpSpPr>
        <p:sp>
          <p:nvSpPr>
            <p:cNvPr id="76" name="Google Shape;76;p14"/>
            <p:cNvSpPr/>
            <p:nvPr/>
          </p:nvSpPr>
          <p:spPr>
            <a:xfrm>
              <a:off x="2284275" y="5887898"/>
              <a:ext cx="4836300" cy="3693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4"/>
            <p:cNvSpPr txBox="1"/>
            <p:nvPr/>
          </p:nvSpPr>
          <p:spPr>
            <a:xfrm>
              <a:off x="2217077" y="5887898"/>
              <a:ext cx="4970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1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" sz="1200">
                  <a:solidFill>
                    <a:srgbClr val="073763"/>
                  </a:solidFill>
                  <a:latin typeface="Rubik"/>
                  <a:ea typeface="Rubik"/>
                  <a:cs typeface="Rubik"/>
                  <a:sym typeface="Rubik"/>
                </a:rPr>
                <a:t>סגרו את הלשונית וחזרו למרחב הלמידה</a:t>
              </a:r>
              <a:endParaRPr b="1" sz="1200">
                <a:solidFill>
                  <a:srgbClr val="073763"/>
                </a:solidFill>
              </a:endParaRPr>
            </a:p>
          </p:txBody>
        </p:sp>
      </p:grpSp>
      <p:sp>
        <p:nvSpPr>
          <p:cNvPr id="78" name="Google Shape;78;p14"/>
          <p:cNvSpPr txBox="1"/>
          <p:nvPr/>
        </p:nvSpPr>
        <p:spPr>
          <a:xfrm>
            <a:off x="377051" y="625310"/>
            <a:ext cx="839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8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12 - הצלבת נתונים בטבלת צירים</a:t>
            </a:r>
            <a:endParaRPr sz="1800">
              <a:solidFill>
                <a:srgbClr val="073763"/>
              </a:solidFill>
            </a:endParaRPr>
          </a:p>
        </p:txBody>
      </p:sp>
      <p:pic>
        <p:nvPicPr>
          <p:cNvPr id="79" name="Google Shape;79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37850" y="652913"/>
            <a:ext cx="406450" cy="40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