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200000" cx="9144000"/>
  <p:notesSz cx="6858000" cy="9144000"/>
  <p:embeddedFontLst>
    <p:embeddedFont>
      <p:font typeface="Rubik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ubik-boldItalic.fntdata"/><Relationship Id="rId10" Type="http://schemas.openxmlformats.org/officeDocument/2006/relationships/font" Target="fonts/Rubik-italic.fntdata"/><Relationship Id="rId9" Type="http://schemas.openxmlformats.org/officeDocument/2006/relationships/font" Target="fonts/Rubi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ubi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1896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8a88505d5_0_5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58a88505d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1042275"/>
            <a:ext cx="8520600" cy="287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967279"/>
            <a:ext cx="8520600" cy="110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548381"/>
            <a:ext cx="8520600" cy="274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412563"/>
            <a:ext cx="8520600" cy="18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3010814"/>
            <a:ext cx="8520600" cy="11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77743"/>
            <a:ext cx="2808000" cy="10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945197"/>
            <a:ext cx="2808000" cy="44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30131"/>
            <a:ext cx="6367800" cy="572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75"/>
            <a:ext cx="4572000" cy="7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726229"/>
            <a:ext cx="4045200" cy="207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923815"/>
            <a:ext cx="40452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1013578"/>
            <a:ext cx="3837000" cy="51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922065"/>
            <a:ext cx="5998800" cy="84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997550"/>
            <a:ext cx="8398500" cy="51072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77050" y="1271400"/>
            <a:ext cx="8366700" cy="92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בשיעור זה למדנו: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29845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1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ליצור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טבלת צירים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29845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1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להזין נתונים בטבלת צירים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כדי לקבל תשובות לשאלות שמעניינות אותנו בנוגע לנתונים בטבלה.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2217077" y="6421298"/>
            <a:ext cx="4970700" cy="369300"/>
            <a:chOff x="2217077" y="5887898"/>
            <a:chExt cx="4970700" cy="369300"/>
          </a:xfrm>
        </p:grpSpPr>
        <p:sp>
          <p:nvSpPr>
            <p:cNvPr id="59" name="Google Shape;59;p13"/>
            <p:cNvSpPr/>
            <p:nvPr/>
          </p:nvSpPr>
          <p:spPr>
            <a:xfrm>
              <a:off x="2284275" y="5887898"/>
              <a:ext cx="4836300" cy="369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2217077" y="5887898"/>
              <a:ext cx="497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" sz="1200">
                  <a:solidFill>
                    <a:srgbClr val="073763"/>
                  </a:solidFill>
                  <a:latin typeface="Rubik"/>
                  <a:ea typeface="Rubik"/>
                  <a:cs typeface="Rubik"/>
                  <a:sym typeface="Rubik"/>
                </a:rPr>
                <a:t>התקדמו בלמידה בעזרת החצים במקלדת או באמצעות גלילה</a:t>
              </a:r>
              <a:endParaRPr b="1" sz="1200">
                <a:solidFill>
                  <a:srgbClr val="073763"/>
                </a:solidFill>
              </a:endParaRPr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377175" y="2304150"/>
            <a:ext cx="8366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עושים את זה?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יצירת טבלת צירים: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425025" y="3087150"/>
            <a:ext cx="8205900" cy="13305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 flipH="1">
            <a:off x="6387201" y="3316032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" name="Google Shape;64;p13"/>
          <p:cNvGrpSpPr/>
          <p:nvPr/>
        </p:nvGrpSpPr>
        <p:grpSpPr>
          <a:xfrm>
            <a:off x="6878449" y="3228650"/>
            <a:ext cx="1137000" cy="417600"/>
            <a:chOff x="7463736" y="1707325"/>
            <a:chExt cx="1137000" cy="417600"/>
          </a:xfrm>
        </p:grpSpPr>
        <p:sp>
          <p:nvSpPr>
            <p:cNvPr id="65" name="Google Shape;65;p13"/>
            <p:cNvSpPr/>
            <p:nvPr/>
          </p:nvSpPr>
          <p:spPr>
            <a:xfrm>
              <a:off x="7463736" y="1707325"/>
              <a:ext cx="1137000" cy="4176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7555700" y="1719475"/>
              <a:ext cx="953100" cy="39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 עומדים על תא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כלשהו בטבלה 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1447612" y="3228350"/>
            <a:ext cx="1566000" cy="418200"/>
            <a:chOff x="2190849" y="1663975"/>
            <a:chExt cx="1566000" cy="418200"/>
          </a:xfrm>
        </p:grpSpPr>
        <p:sp>
          <p:nvSpPr>
            <p:cNvPr id="68" name="Google Shape;68;p13"/>
            <p:cNvSpPr/>
            <p:nvPr/>
          </p:nvSpPr>
          <p:spPr>
            <a:xfrm>
              <a:off x="2190849" y="1674475"/>
              <a:ext cx="1566000" cy="397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2200203" y="1663975"/>
              <a:ext cx="15474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מקליקים על "טבלת צירים"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70" name="Google Shape;70;p13"/>
          <p:cNvSpPr/>
          <p:nvPr/>
        </p:nvSpPr>
        <p:spPr>
          <a:xfrm flipH="1">
            <a:off x="3202138" y="3316032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 flipH="1">
            <a:off x="5290013" y="3925153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" name="Google Shape;72;p13"/>
          <p:cNvGrpSpPr/>
          <p:nvPr/>
        </p:nvGrpSpPr>
        <p:grpSpPr>
          <a:xfrm>
            <a:off x="3693381" y="3228350"/>
            <a:ext cx="2505300" cy="418200"/>
            <a:chOff x="4343231" y="1707325"/>
            <a:chExt cx="2505300" cy="418200"/>
          </a:xfrm>
        </p:grpSpPr>
        <p:sp>
          <p:nvSpPr>
            <p:cNvPr id="73" name="Google Shape;73;p13"/>
            <p:cNvSpPr/>
            <p:nvPr/>
          </p:nvSpPr>
          <p:spPr>
            <a:xfrm>
              <a:off x="4343231" y="1707325"/>
              <a:ext cx="2505300" cy="418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4343231" y="1797475"/>
              <a:ext cx="2505300" cy="23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בסרגל תפריטים מקליקים על תפריט "הוספה"</a:t>
              </a:r>
              <a:endParaRPr sz="1300">
                <a:solidFill>
                  <a:schemeClr val="dk1"/>
                </a:solidFill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1040501" y="3858250"/>
            <a:ext cx="1197000" cy="417600"/>
            <a:chOff x="1403313" y="2446275"/>
            <a:chExt cx="1197000" cy="417600"/>
          </a:xfrm>
        </p:grpSpPr>
        <p:sp>
          <p:nvSpPr>
            <p:cNvPr id="76" name="Google Shape;76;p13"/>
            <p:cNvSpPr/>
            <p:nvPr/>
          </p:nvSpPr>
          <p:spPr>
            <a:xfrm>
              <a:off x="1403313" y="2446275"/>
              <a:ext cx="1197000" cy="4176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1433313" y="2479425"/>
              <a:ext cx="1137000" cy="35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1" algn="ctr">
                <a:lnSpc>
                  <a:spcPct val="15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מקליקים על יצירה.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78" name="Google Shape;78;p13"/>
          <p:cNvSpPr/>
          <p:nvPr/>
        </p:nvSpPr>
        <p:spPr>
          <a:xfrm flipH="1">
            <a:off x="1040501" y="32952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9" name="Google Shape;79;p13"/>
          <p:cNvGrpSpPr/>
          <p:nvPr/>
        </p:nvGrpSpPr>
        <p:grpSpPr>
          <a:xfrm>
            <a:off x="5714127" y="3858250"/>
            <a:ext cx="2584524" cy="427225"/>
            <a:chOff x="5714127" y="3858250"/>
            <a:chExt cx="2584524" cy="427225"/>
          </a:xfrm>
        </p:grpSpPr>
        <p:sp>
          <p:nvSpPr>
            <p:cNvPr id="80" name="Google Shape;80;p13"/>
            <p:cNvSpPr/>
            <p:nvPr/>
          </p:nvSpPr>
          <p:spPr>
            <a:xfrm>
              <a:off x="5714151" y="3858250"/>
              <a:ext cx="2584500" cy="418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5714127" y="3867875"/>
              <a:ext cx="2584500" cy="41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1" algn="ctr">
                <a:lnSpc>
                  <a:spcPct val="11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בודקים שגוגל שיטס (Google Sheets) בחר באופן אוטומטי את כל הטבלה - A1:I236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82" name="Google Shape;82;p13"/>
          <p:cNvGrpSpPr/>
          <p:nvPr/>
        </p:nvGrpSpPr>
        <p:grpSpPr>
          <a:xfrm>
            <a:off x="2783020" y="3858250"/>
            <a:ext cx="2385600" cy="418200"/>
            <a:chOff x="3162300" y="2567850"/>
            <a:chExt cx="2385600" cy="418200"/>
          </a:xfrm>
        </p:grpSpPr>
        <p:sp>
          <p:nvSpPr>
            <p:cNvPr id="83" name="Google Shape;83;p13"/>
            <p:cNvSpPr/>
            <p:nvPr/>
          </p:nvSpPr>
          <p:spPr>
            <a:xfrm>
              <a:off x="3162300" y="2567850"/>
              <a:ext cx="2385600" cy="418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3221700" y="2567850"/>
              <a:ext cx="22668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1" algn="ctr">
                <a:lnSpc>
                  <a:spcPct val="11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מוודאים שהטווח של הטבלה נכון ושטבלת הצירים נפתחת בגיליון חדש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85" name="Google Shape;85;p13"/>
          <p:cNvSpPr/>
          <p:nvPr/>
        </p:nvSpPr>
        <p:spPr>
          <a:xfrm flipH="1">
            <a:off x="2358901" y="3925153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345375" y="4553550"/>
            <a:ext cx="8398500" cy="13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השימוש בטבלת צירים הוא קל ופשוט, גוררים את העמודות אל שדות הערכים ושדות השורות הרלוונטיים לכל שאלה.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שימו לב: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שדה הערכים.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כאן נזין את הנתון שאנחנו סופרים, הנתון שלגביו אנחנו שואלים "כמה".                                                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למשל, "כמה מדינות", או "כמה תושבים" וכולי.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שדה השורות.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כאן נזין את הנתון שאנחנו רוצים לנתח, הנתון שלגביו אנחנו שואלים "איזה" או "איפה".                     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למשל, באיזו יבשת יש הכי הרבה א', ב', ג'? איזו שפה הכי פחות מדוברת?</a:t>
            </a:r>
            <a:endParaRPr sz="1200"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197602" y="5634774"/>
            <a:ext cx="1863997" cy="1571877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/>
          <p:nvPr/>
        </p:nvSpPr>
        <p:spPr>
          <a:xfrm>
            <a:off x="345400" y="1312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377051" y="320510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10 - טבלת צירים</a:t>
            </a:r>
            <a:endParaRPr sz="1800">
              <a:solidFill>
                <a:srgbClr val="073763"/>
              </a:solidFill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39750" y="348136"/>
            <a:ext cx="406450" cy="40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4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1905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/>
          <p:nvPr/>
        </p:nvSpPr>
        <p:spPr>
          <a:xfrm>
            <a:off x="345400" y="921350"/>
            <a:ext cx="8398500" cy="51702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319275" y="1006100"/>
            <a:ext cx="8430000" cy="425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מיון תוצאות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הצלבת הנתונים: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ניתן למיין את הנתונים בטבלה באמצעות העמודה בשדה השורות. המיון מתבצע על ידי לחיצה על חלונית "מיון לפי" וחלונית "סדר מיון".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ניתן להוסיף לשדה הערכים בטבלת הצירים יותר מעמודה אחת.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ניתן למיין את הנתונים לפי כל אחד מהערכים, על ידי בחירת סוג המיון המופיע בעמודה שנמצאת בשדה השורות.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ניתן להשתמש בטבלת צירים לצרכים שונים. לדוגמה, אם אנחנו מחפשים מקום להתנדבות במסגרת תוכנית המחויבות האישית, נוכל להצליב נתונים שונים כדי להגיע להחלטה הטובה ביותר, כגון: מיקום, דרישות ההתנדבות, תנאי ההתנדבות, תפקידי המתנדבים, ערכי העמותה/הארגון, מידת ההשפעה של הארגון ועוד.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בשיעור הבא נמשיך ללמוד ולהתנסות באפשרויות השונות שטבלת הצירים מציעה לנו, נלמד לשלב שתי עמודות בשדה השורות ולהשתמש 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בחישוב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י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ם אוטומטיים בטבלת הצירים (ממוצע, אחוזים).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345400" y="1312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 txBox="1"/>
          <p:nvPr/>
        </p:nvSpPr>
        <p:spPr>
          <a:xfrm>
            <a:off x="377051" y="320510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10 - טבלת צירים</a:t>
            </a:r>
            <a:endParaRPr sz="1800">
              <a:solidFill>
                <a:srgbClr val="073763"/>
              </a:solidFill>
            </a:endParaRPr>
          </a:p>
        </p:txBody>
      </p:sp>
      <p:pic>
        <p:nvPicPr>
          <p:cNvPr id="101" name="Google Shape;10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39750" y="348136"/>
            <a:ext cx="406450" cy="4064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4"/>
          <p:cNvSpPr/>
          <p:nvPr/>
        </p:nvSpPr>
        <p:spPr>
          <a:xfrm>
            <a:off x="2284275" y="6421298"/>
            <a:ext cx="4836300" cy="369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197602" y="5634774"/>
            <a:ext cx="1863997" cy="157187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4"/>
          <p:cNvSpPr txBox="1"/>
          <p:nvPr/>
        </p:nvSpPr>
        <p:spPr>
          <a:xfrm>
            <a:off x="2217077" y="6421298"/>
            <a:ext cx="497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וחזרו למרחב הלמידה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