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84" r:id="rId3"/>
    <p:sldId id="285" r:id="rId4"/>
    <p:sldId id="286" r:id="rId5"/>
    <p:sldId id="287" r:id="rId6"/>
    <p:sldId id="288" r:id="rId7"/>
    <p:sldId id="28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hum shiloh" initials="ns" lastIdx="2" clrIdx="0">
    <p:extLst>
      <p:ext uri="{19B8F6BF-5375-455C-9EA6-DF929625EA0E}">
        <p15:presenceInfo xmlns:p15="http://schemas.microsoft.com/office/powerpoint/2012/main" userId="1cbe791853a736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43"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1T14:39:04.299" idx="2">
    <p:pos x="7680" y="10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96CEB-FADD-4B2B-8DF5-A8E7362D7C3F}" type="datetimeFigureOut">
              <a:rPr lang="en-US" smtClean="0"/>
              <a:t>8/23/2021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9C6C6F-729E-457A-BD8C-94B081374C53}" type="slidenum">
              <a:rPr lang="en-US" smtClean="0"/>
              <a:t>‹#›</a:t>
            </a:fld>
            <a:endParaRPr lang="en-US"/>
          </a:p>
        </p:txBody>
      </p:sp>
    </p:spTree>
    <p:extLst>
      <p:ext uri="{BB962C8B-B14F-4D97-AF65-F5344CB8AC3E}">
        <p14:creationId xmlns:p14="http://schemas.microsoft.com/office/powerpoint/2010/main" val="203890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98706-DC6E-4B3A-A86A-3680BB43A1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43BAC9-E08D-4FEF-88F9-CBAF59EC65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909F6E-CC7E-41BD-81B2-EEF75588D892}"/>
              </a:ext>
            </a:extLst>
          </p:cNvPr>
          <p:cNvSpPr>
            <a:spLocks noGrp="1"/>
          </p:cNvSpPr>
          <p:nvPr>
            <p:ph type="dt" sz="half" idx="10"/>
          </p:nvPr>
        </p:nvSpPr>
        <p:spPr/>
        <p:txBody>
          <a:bodyPr/>
          <a:lstStyle/>
          <a:p>
            <a:fld id="{7963BFDC-387E-4794-A8EC-3E39A0D0A08E}" type="datetimeFigureOut">
              <a:rPr lang="en-US" smtClean="0"/>
              <a:t>8/23/2021</a:t>
            </a:fld>
            <a:endParaRPr lang="en-US"/>
          </a:p>
        </p:txBody>
      </p:sp>
      <p:sp>
        <p:nvSpPr>
          <p:cNvPr id="5" name="Footer Placeholder 4">
            <a:extLst>
              <a:ext uri="{FF2B5EF4-FFF2-40B4-BE49-F238E27FC236}">
                <a16:creationId xmlns:a16="http://schemas.microsoft.com/office/drawing/2014/main" id="{2CF82818-E0AD-4865-9722-5FC828C30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F1DD2-8A63-4390-AB75-ED50CA97DB54}"/>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139796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338E-5C55-4EA9-8E44-D753A12994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606515-694F-451A-AEC1-0C914800F7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06BA0-7CAE-4C7A-8C12-48DA3F987B67}"/>
              </a:ext>
            </a:extLst>
          </p:cNvPr>
          <p:cNvSpPr>
            <a:spLocks noGrp="1"/>
          </p:cNvSpPr>
          <p:nvPr>
            <p:ph type="dt" sz="half" idx="10"/>
          </p:nvPr>
        </p:nvSpPr>
        <p:spPr/>
        <p:txBody>
          <a:bodyPr/>
          <a:lstStyle/>
          <a:p>
            <a:fld id="{7963BFDC-387E-4794-A8EC-3E39A0D0A08E}" type="datetimeFigureOut">
              <a:rPr lang="en-US" smtClean="0"/>
              <a:t>8/23/2021</a:t>
            </a:fld>
            <a:endParaRPr lang="en-US"/>
          </a:p>
        </p:txBody>
      </p:sp>
      <p:sp>
        <p:nvSpPr>
          <p:cNvPr id="5" name="Footer Placeholder 4">
            <a:extLst>
              <a:ext uri="{FF2B5EF4-FFF2-40B4-BE49-F238E27FC236}">
                <a16:creationId xmlns:a16="http://schemas.microsoft.com/office/drawing/2014/main" id="{EEDCBF9A-FBA8-4B0C-9BFC-8C5618BC5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30A81-1D9F-4D9D-B370-4CC22A867F1A}"/>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404312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BC1CE-5504-49D4-9416-CF9931EB7C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F2CD9D-E7A8-44E1-9FD6-3A93CCD105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6309C-3460-41CF-AF79-BA724E484016}"/>
              </a:ext>
            </a:extLst>
          </p:cNvPr>
          <p:cNvSpPr>
            <a:spLocks noGrp="1"/>
          </p:cNvSpPr>
          <p:nvPr>
            <p:ph type="dt" sz="half" idx="10"/>
          </p:nvPr>
        </p:nvSpPr>
        <p:spPr/>
        <p:txBody>
          <a:bodyPr/>
          <a:lstStyle/>
          <a:p>
            <a:fld id="{7963BFDC-387E-4794-A8EC-3E39A0D0A08E}" type="datetimeFigureOut">
              <a:rPr lang="en-US" smtClean="0"/>
              <a:t>8/23/2021</a:t>
            </a:fld>
            <a:endParaRPr lang="en-US"/>
          </a:p>
        </p:txBody>
      </p:sp>
      <p:sp>
        <p:nvSpPr>
          <p:cNvPr id="5" name="Footer Placeholder 4">
            <a:extLst>
              <a:ext uri="{FF2B5EF4-FFF2-40B4-BE49-F238E27FC236}">
                <a16:creationId xmlns:a16="http://schemas.microsoft.com/office/drawing/2014/main" id="{A8B025E8-E06C-4FA8-A813-5461E0442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96000-F65E-4634-9DF5-F31F95583E2B}"/>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303443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170042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5F74-3D17-49A1-86E3-78CCCE6601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6A53B-9141-4D90-A3CC-559B0BF1D3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A35E7-ADDD-4C9F-BABD-0639816C4B14}"/>
              </a:ext>
            </a:extLst>
          </p:cNvPr>
          <p:cNvSpPr>
            <a:spLocks noGrp="1"/>
          </p:cNvSpPr>
          <p:nvPr>
            <p:ph type="dt" sz="half" idx="10"/>
          </p:nvPr>
        </p:nvSpPr>
        <p:spPr/>
        <p:txBody>
          <a:bodyPr/>
          <a:lstStyle/>
          <a:p>
            <a:fld id="{7963BFDC-387E-4794-A8EC-3E39A0D0A08E}" type="datetimeFigureOut">
              <a:rPr lang="en-US" smtClean="0"/>
              <a:t>8/23/2021</a:t>
            </a:fld>
            <a:endParaRPr lang="en-US"/>
          </a:p>
        </p:txBody>
      </p:sp>
      <p:sp>
        <p:nvSpPr>
          <p:cNvPr id="5" name="Footer Placeholder 4">
            <a:extLst>
              <a:ext uri="{FF2B5EF4-FFF2-40B4-BE49-F238E27FC236}">
                <a16:creationId xmlns:a16="http://schemas.microsoft.com/office/drawing/2014/main" id="{9A0BC769-C13F-4AFE-A68F-C4EEDDCFD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7458C-9915-490B-899A-D7ABE3354158}"/>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230304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1CE4-BD7D-4D74-964E-EDBD383FE1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85F6B2-D2F5-4639-9D27-272CEC3848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2320B1-D42E-4D11-9C8D-BA57374B9A5D}"/>
              </a:ext>
            </a:extLst>
          </p:cNvPr>
          <p:cNvSpPr>
            <a:spLocks noGrp="1"/>
          </p:cNvSpPr>
          <p:nvPr>
            <p:ph type="dt" sz="half" idx="10"/>
          </p:nvPr>
        </p:nvSpPr>
        <p:spPr/>
        <p:txBody>
          <a:bodyPr/>
          <a:lstStyle/>
          <a:p>
            <a:fld id="{7963BFDC-387E-4794-A8EC-3E39A0D0A08E}" type="datetimeFigureOut">
              <a:rPr lang="en-US" smtClean="0"/>
              <a:t>8/23/2021</a:t>
            </a:fld>
            <a:endParaRPr lang="en-US"/>
          </a:p>
        </p:txBody>
      </p:sp>
      <p:sp>
        <p:nvSpPr>
          <p:cNvPr id="5" name="Footer Placeholder 4">
            <a:extLst>
              <a:ext uri="{FF2B5EF4-FFF2-40B4-BE49-F238E27FC236}">
                <a16:creationId xmlns:a16="http://schemas.microsoft.com/office/drawing/2014/main" id="{DB5FE312-9513-4244-ADD7-1EF7D9A6D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A4389-6A52-40A2-A316-F105D077D6A4}"/>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13179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5923-A77A-4E9D-A0E4-FB1E6CBF8F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4377F4-F1AF-4B26-82B9-4EF697C8FD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86DACD-029D-4BD7-A545-41499405FA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75F820-29B9-4BB6-BEC4-783FCBA775AB}"/>
              </a:ext>
            </a:extLst>
          </p:cNvPr>
          <p:cNvSpPr>
            <a:spLocks noGrp="1"/>
          </p:cNvSpPr>
          <p:nvPr>
            <p:ph type="dt" sz="half" idx="10"/>
          </p:nvPr>
        </p:nvSpPr>
        <p:spPr/>
        <p:txBody>
          <a:bodyPr/>
          <a:lstStyle/>
          <a:p>
            <a:fld id="{7963BFDC-387E-4794-A8EC-3E39A0D0A08E}" type="datetimeFigureOut">
              <a:rPr lang="en-US" smtClean="0"/>
              <a:t>8/23/2021</a:t>
            </a:fld>
            <a:endParaRPr lang="en-US"/>
          </a:p>
        </p:txBody>
      </p:sp>
      <p:sp>
        <p:nvSpPr>
          <p:cNvPr id="6" name="Footer Placeholder 5">
            <a:extLst>
              <a:ext uri="{FF2B5EF4-FFF2-40B4-BE49-F238E27FC236}">
                <a16:creationId xmlns:a16="http://schemas.microsoft.com/office/drawing/2014/main" id="{1F8172B2-359B-4FDF-9EDE-562DE7D2A1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F7C362-DCAF-4761-A5A1-69572A26EEA5}"/>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197425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0C3E-07DC-4F5C-9A02-86F7BCB297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FE1F66-6969-46D7-BD47-67C823789E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D91654-B191-4D5A-8DD2-C2D4EE6FB2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DD99CC-09E8-4971-928B-0E0B598A5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B53823-62AD-457E-B173-16573903C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A373E3-D356-417B-A277-A6DC5707CB33}"/>
              </a:ext>
            </a:extLst>
          </p:cNvPr>
          <p:cNvSpPr>
            <a:spLocks noGrp="1"/>
          </p:cNvSpPr>
          <p:nvPr>
            <p:ph type="dt" sz="half" idx="10"/>
          </p:nvPr>
        </p:nvSpPr>
        <p:spPr/>
        <p:txBody>
          <a:bodyPr/>
          <a:lstStyle/>
          <a:p>
            <a:fld id="{7963BFDC-387E-4794-A8EC-3E39A0D0A08E}" type="datetimeFigureOut">
              <a:rPr lang="en-US" smtClean="0"/>
              <a:t>8/23/2021</a:t>
            </a:fld>
            <a:endParaRPr lang="en-US"/>
          </a:p>
        </p:txBody>
      </p:sp>
      <p:sp>
        <p:nvSpPr>
          <p:cNvPr id="8" name="Footer Placeholder 7">
            <a:extLst>
              <a:ext uri="{FF2B5EF4-FFF2-40B4-BE49-F238E27FC236}">
                <a16:creationId xmlns:a16="http://schemas.microsoft.com/office/drawing/2014/main" id="{E0424EB8-EA81-4C49-8E19-7099D94280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22727E-BA04-41C6-A402-2388E62971E7}"/>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410855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0A8E-C446-42BB-BDD9-66E985100D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F22C62-618D-4E4B-97E0-9E4B8B7D0FA9}"/>
              </a:ext>
            </a:extLst>
          </p:cNvPr>
          <p:cNvSpPr>
            <a:spLocks noGrp="1"/>
          </p:cNvSpPr>
          <p:nvPr>
            <p:ph type="dt" sz="half" idx="10"/>
          </p:nvPr>
        </p:nvSpPr>
        <p:spPr/>
        <p:txBody>
          <a:bodyPr/>
          <a:lstStyle/>
          <a:p>
            <a:fld id="{7963BFDC-387E-4794-A8EC-3E39A0D0A08E}" type="datetimeFigureOut">
              <a:rPr lang="en-US" smtClean="0"/>
              <a:t>8/23/2021</a:t>
            </a:fld>
            <a:endParaRPr lang="en-US"/>
          </a:p>
        </p:txBody>
      </p:sp>
      <p:sp>
        <p:nvSpPr>
          <p:cNvPr id="4" name="Footer Placeholder 3">
            <a:extLst>
              <a:ext uri="{FF2B5EF4-FFF2-40B4-BE49-F238E27FC236}">
                <a16:creationId xmlns:a16="http://schemas.microsoft.com/office/drawing/2014/main" id="{4D843EEE-D989-494B-B8AE-624FC21824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7D59BF-D328-4496-BD4E-B0253CB4E4ED}"/>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3375042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2A1ACA-F36E-4681-AC72-0C5900D955AC}"/>
              </a:ext>
            </a:extLst>
          </p:cNvPr>
          <p:cNvSpPr>
            <a:spLocks noGrp="1"/>
          </p:cNvSpPr>
          <p:nvPr>
            <p:ph type="dt" sz="half" idx="10"/>
          </p:nvPr>
        </p:nvSpPr>
        <p:spPr/>
        <p:txBody>
          <a:bodyPr/>
          <a:lstStyle/>
          <a:p>
            <a:fld id="{7963BFDC-387E-4794-A8EC-3E39A0D0A08E}" type="datetimeFigureOut">
              <a:rPr lang="en-US" smtClean="0"/>
              <a:t>8/23/2021</a:t>
            </a:fld>
            <a:endParaRPr lang="en-US"/>
          </a:p>
        </p:txBody>
      </p:sp>
      <p:sp>
        <p:nvSpPr>
          <p:cNvPr id="3" name="Footer Placeholder 2">
            <a:extLst>
              <a:ext uri="{FF2B5EF4-FFF2-40B4-BE49-F238E27FC236}">
                <a16:creationId xmlns:a16="http://schemas.microsoft.com/office/drawing/2014/main" id="{B22AC618-CAB8-4385-807D-A15BC20A2F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63E9C8-E0F2-4CAE-B63A-94F197CC20B8}"/>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127810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8B33F-9E3D-44E7-B4C4-A461C3DF7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99C77E-B953-424F-9B54-1BB0DDD022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D8ADA5-65CA-4042-920F-EDFACC696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CEBC9-57FC-4A62-BDAF-5B275574D9C0}"/>
              </a:ext>
            </a:extLst>
          </p:cNvPr>
          <p:cNvSpPr>
            <a:spLocks noGrp="1"/>
          </p:cNvSpPr>
          <p:nvPr>
            <p:ph type="dt" sz="half" idx="10"/>
          </p:nvPr>
        </p:nvSpPr>
        <p:spPr/>
        <p:txBody>
          <a:bodyPr/>
          <a:lstStyle/>
          <a:p>
            <a:fld id="{7963BFDC-387E-4794-A8EC-3E39A0D0A08E}" type="datetimeFigureOut">
              <a:rPr lang="en-US" smtClean="0"/>
              <a:t>8/23/2021</a:t>
            </a:fld>
            <a:endParaRPr lang="en-US"/>
          </a:p>
        </p:txBody>
      </p:sp>
      <p:sp>
        <p:nvSpPr>
          <p:cNvPr id="6" name="Footer Placeholder 5">
            <a:extLst>
              <a:ext uri="{FF2B5EF4-FFF2-40B4-BE49-F238E27FC236}">
                <a16:creationId xmlns:a16="http://schemas.microsoft.com/office/drawing/2014/main" id="{364F2F3F-6DD7-44D8-ADC3-3EDD9AA0C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88660F-C16E-4C2F-B5DC-34E0E80AAE97}"/>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293677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E358-5359-4CE4-B55B-6289610288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15BED0-0490-46D2-8E1F-23389CBE78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4B830-24C3-4C5E-ACCB-CD4EBFED8E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969E37-660C-4580-B84D-EAF2C6D25884}"/>
              </a:ext>
            </a:extLst>
          </p:cNvPr>
          <p:cNvSpPr>
            <a:spLocks noGrp="1"/>
          </p:cNvSpPr>
          <p:nvPr>
            <p:ph type="dt" sz="half" idx="10"/>
          </p:nvPr>
        </p:nvSpPr>
        <p:spPr/>
        <p:txBody>
          <a:bodyPr/>
          <a:lstStyle/>
          <a:p>
            <a:fld id="{7963BFDC-387E-4794-A8EC-3E39A0D0A08E}" type="datetimeFigureOut">
              <a:rPr lang="en-US" smtClean="0"/>
              <a:t>8/23/2021</a:t>
            </a:fld>
            <a:endParaRPr lang="en-US"/>
          </a:p>
        </p:txBody>
      </p:sp>
      <p:sp>
        <p:nvSpPr>
          <p:cNvPr id="6" name="Footer Placeholder 5">
            <a:extLst>
              <a:ext uri="{FF2B5EF4-FFF2-40B4-BE49-F238E27FC236}">
                <a16:creationId xmlns:a16="http://schemas.microsoft.com/office/drawing/2014/main" id="{4B6BF92F-FAD6-4ECA-80D3-6E9B41562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5209E-D618-4E6F-8764-3E96A505EF34}"/>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290979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190CBC-3980-42F9-8D51-0D7B3774E1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DA64C9-6C71-4735-8441-5CA2C904D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8E4F4-D795-4B7C-88D6-0B8C55115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3BFDC-387E-4794-A8EC-3E39A0D0A08E}" type="datetimeFigureOut">
              <a:rPr lang="en-US" smtClean="0"/>
              <a:t>8/23/2021</a:t>
            </a:fld>
            <a:endParaRPr lang="en-US"/>
          </a:p>
        </p:txBody>
      </p:sp>
      <p:sp>
        <p:nvSpPr>
          <p:cNvPr id="5" name="Footer Placeholder 4">
            <a:extLst>
              <a:ext uri="{FF2B5EF4-FFF2-40B4-BE49-F238E27FC236}">
                <a16:creationId xmlns:a16="http://schemas.microsoft.com/office/drawing/2014/main" id="{2AC858D7-A1C8-4388-93A4-F0852E0F76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42A9CA-0B98-4C0F-98A6-55CE6B65B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287A7-E29A-4AC0-A956-C28722301BAA}" type="slidenum">
              <a:rPr lang="en-US" smtClean="0"/>
              <a:t>‹#›</a:t>
            </a:fld>
            <a:endParaRPr lang="en-US"/>
          </a:p>
        </p:txBody>
      </p:sp>
    </p:spTree>
    <p:extLst>
      <p:ext uri="{BB962C8B-B14F-4D97-AF65-F5344CB8AC3E}">
        <p14:creationId xmlns:p14="http://schemas.microsoft.com/office/powerpoint/2010/main" val="2701414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6CC1-849F-4DE3-857C-5EBADF6637C6}"/>
              </a:ext>
            </a:extLst>
          </p:cNvPr>
          <p:cNvSpPr>
            <a:spLocks noGrp="1"/>
          </p:cNvSpPr>
          <p:nvPr>
            <p:ph type="ctrTitle"/>
          </p:nvPr>
        </p:nvSpPr>
        <p:spPr>
          <a:xfrm>
            <a:off x="1524000" y="2210540"/>
            <a:ext cx="9144000" cy="1299423"/>
          </a:xfrm>
        </p:spPr>
        <p:txBody>
          <a:bodyPr>
            <a:normAutofit fontScale="90000"/>
          </a:bodyPr>
          <a:lstStyle/>
          <a:p>
            <a:pPr rtl="1"/>
            <a:r>
              <a:rPr lang="he-IL" sz="4800" dirty="0"/>
              <a:t> </a:t>
            </a:r>
            <a:r>
              <a:rPr lang="he-IL" sz="4400" b="1" dirty="0">
                <a:solidFill>
                  <a:srgbClr val="00B050"/>
                </a:solidFill>
              </a:rPr>
              <a:t>שיעור מס' 4: </a:t>
            </a:r>
            <a:br>
              <a:rPr lang="he-IL" sz="4400" b="1" dirty="0">
                <a:solidFill>
                  <a:srgbClr val="00B050"/>
                </a:solidFill>
              </a:rPr>
            </a:br>
            <a:r>
              <a:rPr lang="he-IL" sz="4400" b="1" dirty="0">
                <a:solidFill>
                  <a:srgbClr val="00B050"/>
                </a:solidFill>
              </a:rPr>
              <a:t>חיפוש בוליאני ושאילתות חכמות</a:t>
            </a:r>
            <a:endParaRPr lang="en-US" sz="4400" b="1" dirty="0">
              <a:solidFill>
                <a:srgbClr val="00B050"/>
              </a:solidFill>
            </a:endParaRPr>
          </a:p>
        </p:txBody>
      </p:sp>
      <p:sp>
        <p:nvSpPr>
          <p:cNvPr id="3" name="Subtitle 2">
            <a:extLst>
              <a:ext uri="{FF2B5EF4-FFF2-40B4-BE49-F238E27FC236}">
                <a16:creationId xmlns:a16="http://schemas.microsoft.com/office/drawing/2014/main" id="{DD8C2B3D-B0CE-4B5A-BA92-1246EFB76D5B}"/>
              </a:ext>
            </a:extLst>
          </p:cNvPr>
          <p:cNvSpPr>
            <a:spLocks noGrp="1"/>
          </p:cNvSpPr>
          <p:nvPr>
            <p:ph type="subTitle" idx="1"/>
          </p:nvPr>
        </p:nvSpPr>
        <p:spPr>
          <a:xfrm>
            <a:off x="2071688" y="3602038"/>
            <a:ext cx="8596312" cy="1646237"/>
          </a:xfrm>
        </p:spPr>
        <p:txBody>
          <a:bodyPr/>
          <a:lstStyle/>
          <a:p>
            <a:endParaRPr lang="he-IL" dirty="0"/>
          </a:p>
          <a:p>
            <a:r>
              <a:rPr lang="he-IL" b="1" dirty="0">
                <a:solidFill>
                  <a:srgbClr val="002060"/>
                </a:solidFill>
                <a:latin typeface="David" panose="020E0502060401010101" pitchFamily="34" charset="-79"/>
                <a:cs typeface="David" panose="020E0502060401010101" pitchFamily="34" charset="-79"/>
              </a:rPr>
              <a:t>הדרכה: ד"ר נחום שילה, מנכ"ל - גלובל אוסינט מודיעין עסקי בע"מ  </a:t>
            </a:r>
          </a:p>
          <a:p>
            <a:r>
              <a:rPr lang="he-IL" b="1" dirty="0">
                <a:solidFill>
                  <a:srgbClr val="00B0F0"/>
                </a:solidFill>
                <a:latin typeface="David" panose="020E0502060401010101" pitchFamily="34" charset="-79"/>
                <a:cs typeface="David" panose="020E0502060401010101" pitchFamily="34" charset="-79"/>
              </a:rPr>
              <a:t>עריכה: גב' רונית נחמיה – </a:t>
            </a:r>
            <a:r>
              <a:rPr lang="he-IL" b="1" dirty="0" err="1">
                <a:solidFill>
                  <a:srgbClr val="00B0F0"/>
                </a:solidFill>
                <a:latin typeface="David" panose="020E0502060401010101" pitchFamily="34" charset="-79"/>
                <a:cs typeface="David" panose="020E0502060401010101" pitchFamily="34" charset="-79"/>
              </a:rPr>
              <a:t>מפמ"רית</a:t>
            </a:r>
            <a:r>
              <a:rPr lang="he-IL" b="1" dirty="0">
                <a:solidFill>
                  <a:srgbClr val="00B0F0"/>
                </a:solidFill>
                <a:latin typeface="David" panose="020E0502060401010101" pitchFamily="34" charset="-79"/>
                <a:cs typeface="David" panose="020E0502060401010101" pitchFamily="34" charset="-79"/>
              </a:rPr>
              <a:t> מגמת מידע ונתונים, משרד החינוך </a:t>
            </a:r>
            <a:endParaRPr lang="en-US" b="1" dirty="0">
              <a:solidFill>
                <a:srgbClr val="00B0F0"/>
              </a:solidFill>
              <a:latin typeface="David" panose="020E0502060401010101" pitchFamily="34" charset="-79"/>
              <a:cs typeface="David" panose="020E0502060401010101" pitchFamily="34" charset="-79"/>
            </a:endParaRPr>
          </a:p>
        </p:txBody>
      </p:sp>
      <p:pic>
        <p:nvPicPr>
          <p:cNvPr id="4" name="תמונה 5">
            <a:extLst>
              <a:ext uri="{FF2B5EF4-FFF2-40B4-BE49-F238E27FC236}">
                <a16:creationId xmlns:a16="http://schemas.microsoft.com/office/drawing/2014/main" id="{71D62342-97A5-4DD2-908C-5E2D2FEFEB12}"/>
              </a:ext>
            </a:extLst>
          </p:cNvPr>
          <p:cNvPicPr/>
          <p:nvPr/>
        </p:nvPicPr>
        <p:blipFill rotWithShape="1">
          <a:blip r:embed="rId2" cstate="print">
            <a:extLst>
              <a:ext uri="{28A0092B-C50C-407E-A947-70E740481C1C}">
                <a14:useLocalDpi xmlns:a14="http://schemas.microsoft.com/office/drawing/2010/main" val="0"/>
              </a:ext>
            </a:extLst>
          </a:blip>
          <a:srcRect t="20468" b="22807"/>
          <a:stretch/>
        </p:blipFill>
        <p:spPr bwMode="auto">
          <a:xfrm>
            <a:off x="3186298" y="182245"/>
            <a:ext cx="5553074" cy="1842906"/>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EE1F31AB-C1D4-4F83-BAE5-5B9A3825520C}"/>
              </a:ext>
            </a:extLst>
          </p:cNvPr>
          <p:cNvPicPr>
            <a:picLocks noChangeAspect="1"/>
          </p:cNvPicPr>
          <p:nvPr/>
        </p:nvPicPr>
        <p:blipFill rotWithShape="1">
          <a:blip r:embed="rId3"/>
          <a:srcRect l="30590" t="41553" r="31675" b="33131"/>
          <a:stretch/>
        </p:blipFill>
        <p:spPr>
          <a:xfrm>
            <a:off x="4399024" y="5248275"/>
            <a:ext cx="3941640" cy="1081835"/>
          </a:xfrm>
          <a:prstGeom prst="rect">
            <a:avLst/>
          </a:prstGeom>
        </p:spPr>
      </p:pic>
    </p:spTree>
    <p:extLst>
      <p:ext uri="{BB962C8B-B14F-4D97-AF65-F5344CB8AC3E}">
        <p14:creationId xmlns:p14="http://schemas.microsoft.com/office/powerpoint/2010/main" val="194007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D91E-2D1E-4381-B6A8-F5BE7911C369}"/>
              </a:ext>
            </a:extLst>
          </p:cNvPr>
          <p:cNvSpPr>
            <a:spLocks noGrp="1"/>
          </p:cNvSpPr>
          <p:nvPr>
            <p:ph type="title"/>
          </p:nvPr>
        </p:nvSpPr>
        <p:spPr/>
        <p:txBody>
          <a:bodyPr>
            <a:normAutofit/>
          </a:bodyPr>
          <a:lstStyle/>
          <a:p>
            <a:pPr algn="ctr"/>
            <a:r>
              <a:rPr lang="he-IL" sz="4000" b="1" dirty="0">
                <a:solidFill>
                  <a:srgbClr val="00B050"/>
                </a:solidFill>
                <a:latin typeface="David" panose="020E0502060401010101" pitchFamily="34" charset="-79"/>
                <a:cs typeface="David" panose="020E0502060401010101" pitchFamily="34" charset="-79"/>
              </a:rPr>
              <a:t>מהו חיפוש בוליאני?</a:t>
            </a:r>
            <a:r>
              <a:rPr lang="en-US" sz="4000" b="1" dirty="0">
                <a:solidFill>
                  <a:srgbClr val="00B050"/>
                </a:solidFill>
                <a:latin typeface="David" panose="020E0502060401010101" pitchFamily="34" charset="-79"/>
                <a:cs typeface="David" panose="020E0502060401010101" pitchFamily="34" charset="-79"/>
              </a:rPr>
              <a:t> </a:t>
            </a:r>
          </a:p>
        </p:txBody>
      </p:sp>
      <p:sp>
        <p:nvSpPr>
          <p:cNvPr id="3" name="Content Placeholder 2">
            <a:extLst>
              <a:ext uri="{FF2B5EF4-FFF2-40B4-BE49-F238E27FC236}">
                <a16:creationId xmlns:a16="http://schemas.microsoft.com/office/drawing/2014/main" id="{27C85C10-DD5F-401E-90B3-F18EB61B39B4}"/>
              </a:ext>
            </a:extLst>
          </p:cNvPr>
          <p:cNvSpPr>
            <a:spLocks noGrp="1"/>
          </p:cNvSpPr>
          <p:nvPr>
            <p:ph idx="1"/>
          </p:nvPr>
        </p:nvSpPr>
        <p:spPr>
          <a:xfrm>
            <a:off x="838200" y="1690688"/>
            <a:ext cx="10515600" cy="4923176"/>
          </a:xfrm>
        </p:spPr>
        <p:txBody>
          <a:bodyPr/>
          <a:lstStyle/>
          <a:p>
            <a:pPr algn="just" rtl="1"/>
            <a:r>
              <a:rPr lang="he-IL" dirty="0"/>
              <a:t> </a:t>
            </a:r>
            <a:r>
              <a:rPr lang="he-IL" b="1" dirty="0">
                <a:solidFill>
                  <a:srgbClr val="002060"/>
                </a:solidFill>
                <a:latin typeface="David" panose="020E0502060401010101" pitchFamily="34" charset="-79"/>
                <a:cs typeface="David" panose="020E0502060401010101" pitchFamily="34" charset="-79"/>
              </a:rPr>
              <a:t>חיפוש בוליאני </a:t>
            </a:r>
            <a:r>
              <a:rPr lang="he-IL" dirty="0">
                <a:solidFill>
                  <a:srgbClr val="002060"/>
                </a:solidFill>
                <a:latin typeface="David" panose="020E0502060401010101" pitchFamily="34" charset="-79"/>
                <a:cs typeface="David" panose="020E0502060401010101" pitchFamily="34" charset="-79"/>
              </a:rPr>
              <a:t>(</a:t>
            </a:r>
            <a:r>
              <a:rPr lang="en-US" dirty="0">
                <a:solidFill>
                  <a:srgbClr val="002060"/>
                </a:solidFill>
                <a:latin typeface="David" panose="020E0502060401010101" pitchFamily="34" charset="-79"/>
                <a:cs typeface="David" panose="020E0502060401010101" pitchFamily="34" charset="-79"/>
              </a:rPr>
              <a:t>Boolean </a:t>
            </a:r>
            <a:r>
              <a:rPr lang="en-US" dirty="0" err="1">
                <a:solidFill>
                  <a:srgbClr val="002060"/>
                </a:solidFill>
                <a:latin typeface="David" panose="020E0502060401010101" pitchFamily="34" charset="-79"/>
                <a:cs typeface="David" panose="020E0502060401010101" pitchFamily="34" charset="-79"/>
              </a:rPr>
              <a:t>Searsch</a:t>
            </a:r>
            <a:r>
              <a:rPr lang="he-IL" dirty="0">
                <a:solidFill>
                  <a:srgbClr val="002060"/>
                </a:solidFill>
                <a:latin typeface="David" panose="020E0502060401010101" pitchFamily="34" charset="-79"/>
                <a:cs typeface="David" panose="020E0502060401010101" pitchFamily="34" charset="-79"/>
              </a:rPr>
              <a:t>) הוא חיפוש בו נעשה שימוש בביטויים לוגיים כדוגמת "ו", "וגם", "או", "בלי" וכיו"ב (</a:t>
            </a:r>
            <a:r>
              <a:rPr lang="en-US" b="1" dirty="0">
                <a:solidFill>
                  <a:srgbClr val="002060"/>
                </a:solidFill>
                <a:latin typeface="David" panose="020E0502060401010101" pitchFamily="34" charset="-79"/>
                <a:cs typeface="David" panose="020E0502060401010101" pitchFamily="34" charset="-79"/>
              </a:rPr>
              <a:t>AND, OR, NOT</a:t>
            </a:r>
            <a:r>
              <a:rPr lang="en-US" dirty="0">
                <a:solidFill>
                  <a:srgbClr val="002060"/>
                </a:solidFill>
                <a:latin typeface="David" panose="020E0502060401010101" pitchFamily="34" charset="-79"/>
                <a:cs typeface="David" panose="020E0502060401010101" pitchFamily="34" charset="-79"/>
              </a:rPr>
              <a:t>, </a:t>
            </a:r>
            <a:r>
              <a:rPr lang="en-US" dirty="0" err="1">
                <a:solidFill>
                  <a:srgbClr val="002060"/>
                </a:solidFill>
                <a:latin typeface="David" panose="020E0502060401010101" pitchFamily="34" charset="-79"/>
                <a:cs typeface="David" panose="020E0502060401010101" pitchFamily="34" charset="-79"/>
              </a:rPr>
              <a:t>etc</a:t>
            </a:r>
            <a:r>
              <a:rPr lang="he-IL" dirty="0">
                <a:solidFill>
                  <a:srgbClr val="002060"/>
                </a:solidFill>
                <a:latin typeface="David" panose="020E0502060401010101" pitchFamily="34" charset="-79"/>
                <a:cs typeface="David" panose="020E0502060401010101" pitchFamily="34" charset="-79"/>
              </a:rPr>
              <a:t>) על מנת לסנן תוצאות חיפוש במנועי החיפוש השונים באינטרנט.   </a:t>
            </a:r>
          </a:p>
          <a:p>
            <a:pPr algn="just" rtl="1"/>
            <a:r>
              <a:rPr lang="he-IL" dirty="0">
                <a:solidFill>
                  <a:srgbClr val="002060"/>
                </a:solidFill>
                <a:latin typeface="David" panose="020E0502060401010101" pitchFamily="34" charset="-79"/>
                <a:cs typeface="David" panose="020E0502060401010101" pitchFamily="34" charset="-79"/>
              </a:rPr>
              <a:t>האופרטורים הבוליאניים תקפים וישימים בכל השפות. </a:t>
            </a:r>
            <a:endParaRPr lang="es-AR" dirty="0">
              <a:solidFill>
                <a:srgbClr val="002060"/>
              </a:solidFill>
              <a:latin typeface="David" panose="020E0502060401010101" pitchFamily="34" charset="-79"/>
              <a:cs typeface="David" panose="020E0502060401010101" pitchFamily="34" charset="-79"/>
            </a:endParaRPr>
          </a:p>
          <a:p>
            <a:pPr algn="just" rtl="1"/>
            <a:r>
              <a:rPr lang="he-IL" dirty="0">
                <a:solidFill>
                  <a:srgbClr val="002060"/>
                </a:solidFill>
                <a:latin typeface="David" panose="020E0502060401010101" pitchFamily="34" charset="-79"/>
                <a:cs typeface="David" panose="020E0502060401010101" pitchFamily="34" charset="-79"/>
              </a:rPr>
              <a:t> הכרת האופרטורים הבוליאניים תסייע לנו לנווט את דרכנו בתוך אוקיינוס המידע המצוי ברשת האינטרנט. </a:t>
            </a:r>
          </a:p>
          <a:p>
            <a:pPr marL="0" indent="0" algn="just" rtl="1">
              <a:buNone/>
            </a:pPr>
            <a:endParaRPr lang="he-IL" dirty="0">
              <a:solidFill>
                <a:srgbClr val="002060"/>
              </a:solidFill>
              <a:latin typeface="David" panose="020E0502060401010101" pitchFamily="34" charset="-79"/>
              <a:cs typeface="David" panose="020E0502060401010101" pitchFamily="34" charset="-79"/>
            </a:endParaRPr>
          </a:p>
          <a:p>
            <a:pPr marL="0" indent="0" algn="just" rtl="1">
              <a:buNone/>
            </a:pPr>
            <a:r>
              <a:rPr lang="he-IL" dirty="0">
                <a:solidFill>
                  <a:srgbClr val="002060"/>
                </a:solidFill>
                <a:latin typeface="David" panose="020E0502060401010101" pitchFamily="34" charset="-79"/>
                <a:cs typeface="David" panose="020E0502060401010101" pitchFamily="34" charset="-79"/>
              </a:rPr>
              <a:t> </a:t>
            </a:r>
          </a:p>
          <a:p>
            <a:pPr marL="0" indent="0" algn="just" rtl="1">
              <a:buNone/>
            </a:pPr>
            <a:endParaRPr lang="he-IL" dirty="0">
              <a:solidFill>
                <a:srgbClr val="002060"/>
              </a:solidFill>
              <a:latin typeface="David" panose="020E0502060401010101" pitchFamily="34" charset="-79"/>
              <a:cs typeface="David" panose="020E0502060401010101" pitchFamily="34" charset="-79"/>
            </a:endParaRPr>
          </a:p>
          <a:p>
            <a:pPr algn="r" rtl="1"/>
            <a:endParaRPr lang="he-IL" dirty="0">
              <a:solidFill>
                <a:srgbClr val="00206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89784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0203-F1B4-41C8-A2F1-D714A3984086}"/>
              </a:ext>
            </a:extLst>
          </p:cNvPr>
          <p:cNvSpPr>
            <a:spLocks noGrp="1"/>
          </p:cNvSpPr>
          <p:nvPr>
            <p:ph type="title"/>
          </p:nvPr>
        </p:nvSpPr>
        <p:spPr>
          <a:xfrm>
            <a:off x="838200" y="365126"/>
            <a:ext cx="10515600" cy="1019792"/>
          </a:xfrm>
        </p:spPr>
        <p:txBody>
          <a:bodyPr/>
          <a:lstStyle/>
          <a:p>
            <a:pPr algn="ctr" rtl="1"/>
            <a:r>
              <a:rPr lang="en-US" dirty="0">
                <a:solidFill>
                  <a:srgbClr val="0070C0"/>
                </a:solidFill>
                <a:latin typeface="David" panose="020E0502060401010101" pitchFamily="34" charset="-79"/>
                <a:cs typeface="David" panose="020E0502060401010101" pitchFamily="34" charset="-79"/>
              </a:rPr>
              <a:t> </a:t>
            </a:r>
            <a:r>
              <a:rPr lang="he-IL" dirty="0">
                <a:solidFill>
                  <a:srgbClr val="0070C0"/>
                </a:solidFill>
                <a:latin typeface="David" panose="020E0502060401010101" pitchFamily="34" charset="-79"/>
                <a:cs typeface="David" panose="020E0502060401010101" pitchFamily="34" charset="-79"/>
              </a:rPr>
              <a:t> אופרטורים מנוגדים – </a:t>
            </a:r>
            <a:r>
              <a:rPr lang="en-US" dirty="0">
                <a:solidFill>
                  <a:srgbClr val="0070C0"/>
                </a:solidFill>
                <a:latin typeface="David" panose="020E0502060401010101" pitchFamily="34" charset="-79"/>
                <a:cs typeface="David" panose="020E0502060401010101" pitchFamily="34" charset="-79"/>
              </a:rPr>
              <a:t>AND </a:t>
            </a:r>
            <a:r>
              <a:rPr lang="he-IL" dirty="0">
                <a:solidFill>
                  <a:srgbClr val="0070C0"/>
                </a:solidFill>
                <a:latin typeface="David" panose="020E0502060401010101" pitchFamily="34" charset="-79"/>
                <a:cs typeface="David" panose="020E0502060401010101" pitchFamily="34" charset="-79"/>
              </a:rPr>
              <a:t> מול </a:t>
            </a:r>
            <a:r>
              <a:rPr lang="en-US" dirty="0">
                <a:solidFill>
                  <a:srgbClr val="0070C0"/>
                </a:solidFill>
                <a:latin typeface="David" panose="020E0502060401010101" pitchFamily="34" charset="-79"/>
                <a:cs typeface="David" panose="020E0502060401010101" pitchFamily="34" charset="-79"/>
              </a:rPr>
              <a:t>OR </a:t>
            </a:r>
          </a:p>
        </p:txBody>
      </p:sp>
      <p:sp>
        <p:nvSpPr>
          <p:cNvPr id="3" name="Content Placeholder 2">
            <a:extLst>
              <a:ext uri="{FF2B5EF4-FFF2-40B4-BE49-F238E27FC236}">
                <a16:creationId xmlns:a16="http://schemas.microsoft.com/office/drawing/2014/main" id="{374912CE-48DE-45AA-A3B0-81AF86B0A9EB}"/>
              </a:ext>
            </a:extLst>
          </p:cNvPr>
          <p:cNvSpPr>
            <a:spLocks noGrp="1"/>
          </p:cNvSpPr>
          <p:nvPr>
            <p:ph idx="1"/>
          </p:nvPr>
        </p:nvSpPr>
        <p:spPr>
          <a:xfrm>
            <a:off x="372862" y="1384918"/>
            <a:ext cx="10980938" cy="5211191"/>
          </a:xfrm>
        </p:spPr>
        <p:txBody>
          <a:bodyPr/>
          <a:lstStyle/>
          <a:p>
            <a:pPr algn="r" rtl="1"/>
            <a:r>
              <a:rPr lang="he-IL" sz="2000" b="1" dirty="0">
                <a:latin typeface="David" panose="020E0502060401010101" pitchFamily="34" charset="-79"/>
                <a:cs typeface="David" panose="020E0502060401010101" pitchFamily="34" charset="-79"/>
              </a:rPr>
              <a:t> </a:t>
            </a:r>
            <a:r>
              <a:rPr lang="he-IL" sz="2000" b="1" dirty="0">
                <a:solidFill>
                  <a:srgbClr val="7030A0"/>
                </a:solidFill>
                <a:latin typeface="David" panose="020E0502060401010101" pitchFamily="34" charset="-79"/>
                <a:cs typeface="David" panose="020E0502060401010101" pitchFamily="34" charset="-79"/>
              </a:rPr>
              <a:t>אופרטור </a:t>
            </a:r>
            <a:r>
              <a:rPr lang="en-US" sz="2000" b="1" dirty="0">
                <a:solidFill>
                  <a:srgbClr val="7030A0"/>
                </a:solidFill>
                <a:latin typeface="David" panose="020E0502060401010101" pitchFamily="34" charset="-79"/>
                <a:cs typeface="David" panose="020E0502060401010101" pitchFamily="34" charset="-79"/>
              </a:rPr>
              <a:t>AND </a:t>
            </a:r>
            <a:r>
              <a:rPr lang="he-IL" sz="2000" b="1" dirty="0">
                <a:solidFill>
                  <a:srgbClr val="7030A0"/>
                </a:solidFill>
                <a:latin typeface="David" panose="020E0502060401010101" pitchFamily="34" charset="-79"/>
                <a:cs typeface="David" panose="020E0502060401010101" pitchFamily="34" charset="-79"/>
              </a:rPr>
              <a:t> מצמצם משמעותית את תוצאות החיפוש     </a:t>
            </a:r>
          </a:p>
          <a:p>
            <a:pPr algn="r" rtl="1"/>
            <a:r>
              <a:rPr lang="he-IL" sz="2000" b="1" dirty="0">
                <a:solidFill>
                  <a:srgbClr val="7030A0"/>
                </a:solidFill>
                <a:latin typeface="David" panose="020E0502060401010101" pitchFamily="34" charset="-79"/>
                <a:cs typeface="David" panose="020E0502060401010101" pitchFamily="34" charset="-79"/>
              </a:rPr>
              <a:t> שימוש </a:t>
            </a:r>
            <a:r>
              <a:rPr lang="he-IL" sz="2000" b="1" dirty="0" err="1">
                <a:solidFill>
                  <a:srgbClr val="7030A0"/>
                </a:solidFill>
                <a:latin typeface="David" panose="020E0502060401010101" pitchFamily="34" charset="-79"/>
                <a:cs typeface="David" panose="020E0502060401010101" pitchFamily="34" charset="-79"/>
              </a:rPr>
              <a:t>במרכאות</a:t>
            </a:r>
            <a:r>
              <a:rPr lang="he-IL" sz="2000" b="1" dirty="0">
                <a:solidFill>
                  <a:srgbClr val="7030A0"/>
                </a:solidFill>
                <a:latin typeface="David" panose="020E0502060401010101" pitchFamily="34" charset="-79"/>
                <a:cs typeface="David" panose="020E0502060401010101" pitchFamily="34" charset="-79"/>
              </a:rPr>
              <a:t>, תוך כדי יצירת מחרוזת, הוא מקרה מיוחד של חיפוש </a:t>
            </a:r>
            <a:r>
              <a:rPr lang="en-US" sz="2000" b="1" dirty="0">
                <a:solidFill>
                  <a:srgbClr val="7030A0"/>
                </a:solidFill>
                <a:latin typeface="David" panose="020E0502060401010101" pitchFamily="34" charset="-79"/>
                <a:cs typeface="David" panose="020E0502060401010101" pitchFamily="34" charset="-79"/>
              </a:rPr>
              <a:t>AND</a:t>
            </a:r>
            <a:r>
              <a:rPr lang="he-IL" sz="2000" b="1" dirty="0">
                <a:solidFill>
                  <a:srgbClr val="7030A0"/>
                </a:solidFill>
                <a:latin typeface="David" panose="020E0502060401010101" pitchFamily="34" charset="-79"/>
                <a:cs typeface="David" panose="020E0502060401010101" pitchFamily="34" charset="-79"/>
              </a:rPr>
              <a:t>, אולם מצמצם עוד יותר את התוצאות כיוון שמביא רק כאלו בהן כל המחרוזת מופיעה.  </a:t>
            </a:r>
          </a:p>
          <a:p>
            <a:pPr algn="r" rtl="1"/>
            <a:r>
              <a:rPr lang="he-IL" sz="2000" b="1" dirty="0">
                <a:solidFill>
                  <a:srgbClr val="7030A0"/>
                </a:solidFill>
                <a:latin typeface="David" panose="020E0502060401010101" pitchFamily="34" charset="-79"/>
                <a:cs typeface="David" panose="020E0502060401010101" pitchFamily="34" charset="-79"/>
              </a:rPr>
              <a:t>לעומת זאת, שימוש באופרטור </a:t>
            </a:r>
            <a:r>
              <a:rPr lang="en-US" sz="2000" b="1" dirty="0">
                <a:solidFill>
                  <a:srgbClr val="7030A0"/>
                </a:solidFill>
                <a:latin typeface="David" panose="020E0502060401010101" pitchFamily="34" charset="-79"/>
                <a:cs typeface="David" panose="020E0502060401010101" pitchFamily="34" charset="-79"/>
              </a:rPr>
              <a:t>OR</a:t>
            </a:r>
            <a:r>
              <a:rPr lang="he-IL" sz="2000" b="1" dirty="0">
                <a:solidFill>
                  <a:srgbClr val="7030A0"/>
                </a:solidFill>
                <a:latin typeface="David" panose="020E0502060401010101" pitchFamily="34" charset="-79"/>
                <a:cs typeface="David" panose="020E0502060401010101" pitchFamily="34" charset="-79"/>
              </a:rPr>
              <a:t> ירחיב משמעותית את תוצאות החיפוש </a:t>
            </a:r>
          </a:p>
          <a:p>
            <a:pPr marL="0" indent="0" algn="r" rtl="1">
              <a:buNone/>
            </a:pPr>
            <a:endParaRPr lang="he-IL" sz="2400" dirty="0">
              <a:latin typeface="David" panose="020E0502060401010101" pitchFamily="34" charset="-79"/>
              <a:cs typeface="David" panose="020E0502060401010101" pitchFamily="34" charset="-79"/>
            </a:endParaRPr>
          </a:p>
          <a:p>
            <a:pPr marL="0" indent="0" algn="r" rtl="1">
              <a:buNone/>
            </a:pPr>
            <a:r>
              <a:rPr lang="he-IL" sz="2400" b="1" dirty="0">
                <a:solidFill>
                  <a:srgbClr val="0070C0"/>
                </a:solidFill>
                <a:latin typeface="David" panose="020E0502060401010101" pitchFamily="34" charset="-79"/>
                <a:cs typeface="David" panose="020E0502060401010101" pitchFamily="34" charset="-79"/>
              </a:rPr>
              <a:t>עגבניות </a:t>
            </a:r>
            <a:r>
              <a:rPr lang="en-US" sz="2400" b="1" dirty="0">
                <a:solidFill>
                  <a:srgbClr val="0070C0"/>
                </a:solidFill>
                <a:latin typeface="David" panose="020E0502060401010101" pitchFamily="34" charset="-79"/>
                <a:cs typeface="David" panose="020E0502060401010101" pitchFamily="34" charset="-79"/>
              </a:rPr>
              <a:t>AND </a:t>
            </a:r>
            <a:r>
              <a:rPr lang="he-IL" sz="2400" b="1" dirty="0">
                <a:solidFill>
                  <a:srgbClr val="0070C0"/>
                </a:solidFill>
                <a:latin typeface="David" panose="020E0502060401010101" pitchFamily="34" charset="-79"/>
                <a:cs typeface="David" panose="020E0502060401010101" pitchFamily="34" charset="-79"/>
              </a:rPr>
              <a:t> שרי  </a:t>
            </a:r>
            <a:r>
              <a:rPr lang="he-IL" sz="2400" dirty="0">
                <a:latin typeface="David" panose="020E0502060401010101" pitchFamily="34" charset="-79"/>
                <a:cs typeface="David" panose="020E0502060401010101" pitchFamily="34" charset="-79"/>
              </a:rPr>
              <a:t>-  </a:t>
            </a:r>
            <a:r>
              <a:rPr lang="he-IL" sz="2400" b="1" dirty="0">
                <a:latin typeface="David" panose="020E0502060401010101" pitchFamily="34" charset="-79"/>
                <a:cs typeface="David" panose="020E0502060401010101" pitchFamily="34" charset="-79"/>
              </a:rPr>
              <a:t>709,000 תוצאות    </a:t>
            </a:r>
          </a:p>
          <a:p>
            <a:pPr marL="0" indent="0" algn="r" rtl="1">
              <a:buNone/>
            </a:pPr>
            <a:endParaRPr lang="he-IL" sz="2400" dirty="0">
              <a:latin typeface="David" panose="020E0502060401010101" pitchFamily="34" charset="-79"/>
              <a:cs typeface="David" panose="020E0502060401010101" pitchFamily="34" charset="-79"/>
            </a:endParaRPr>
          </a:p>
          <a:p>
            <a:pPr marL="0" indent="0" algn="r" rtl="1">
              <a:buNone/>
            </a:pPr>
            <a:r>
              <a:rPr lang="he-IL" sz="2400" b="1" dirty="0">
                <a:solidFill>
                  <a:srgbClr val="0070C0"/>
                </a:solidFill>
                <a:latin typeface="David" panose="020E0502060401010101" pitchFamily="34" charset="-79"/>
                <a:cs typeface="David" panose="020E0502060401010101" pitchFamily="34" charset="-79"/>
              </a:rPr>
              <a:t>"עגבניות שרי"  </a:t>
            </a:r>
            <a:r>
              <a:rPr lang="he-IL" sz="2400" b="1" dirty="0">
                <a:latin typeface="David" panose="020E0502060401010101" pitchFamily="34" charset="-79"/>
                <a:cs typeface="David" panose="020E0502060401010101" pitchFamily="34" charset="-79"/>
              </a:rPr>
              <a:t>-   377,000 תוצאות   </a:t>
            </a:r>
          </a:p>
          <a:p>
            <a:pPr marL="0" indent="0" algn="r" rtl="1">
              <a:buNone/>
            </a:pPr>
            <a:endParaRPr lang="he-IL" sz="2400" b="1" dirty="0">
              <a:latin typeface="David" panose="020E0502060401010101" pitchFamily="34" charset="-79"/>
              <a:cs typeface="David" panose="020E0502060401010101" pitchFamily="34" charset="-79"/>
            </a:endParaRPr>
          </a:p>
          <a:p>
            <a:pPr marL="0" indent="0" algn="r" rtl="1">
              <a:buNone/>
            </a:pPr>
            <a:r>
              <a:rPr lang="he-IL" sz="2400" b="1" dirty="0">
                <a:latin typeface="David" panose="020E0502060401010101" pitchFamily="34" charset="-79"/>
                <a:cs typeface="David" panose="020E0502060401010101" pitchFamily="34" charset="-79"/>
              </a:rPr>
              <a:t> </a:t>
            </a:r>
          </a:p>
          <a:p>
            <a:pPr marL="0" indent="0" algn="r" rtl="1">
              <a:buNone/>
            </a:pPr>
            <a:r>
              <a:rPr lang="he-IL" sz="2400" b="1" dirty="0">
                <a:solidFill>
                  <a:srgbClr val="0070C0"/>
                </a:solidFill>
                <a:latin typeface="David" panose="020E0502060401010101" pitchFamily="34" charset="-79"/>
                <a:cs typeface="David" panose="020E0502060401010101" pitchFamily="34" charset="-79"/>
              </a:rPr>
              <a:t>עגבניות </a:t>
            </a:r>
            <a:r>
              <a:rPr lang="en-US" sz="2400" b="1" dirty="0">
                <a:solidFill>
                  <a:srgbClr val="0070C0"/>
                </a:solidFill>
                <a:latin typeface="David" panose="020E0502060401010101" pitchFamily="34" charset="-79"/>
                <a:cs typeface="David" panose="020E0502060401010101" pitchFamily="34" charset="-79"/>
              </a:rPr>
              <a:t>OR </a:t>
            </a:r>
            <a:r>
              <a:rPr lang="he-IL" sz="2400" b="1" dirty="0">
                <a:solidFill>
                  <a:srgbClr val="0070C0"/>
                </a:solidFill>
                <a:latin typeface="David" panose="020E0502060401010101" pitchFamily="34" charset="-79"/>
                <a:cs typeface="David" panose="020E0502060401010101" pitchFamily="34" charset="-79"/>
              </a:rPr>
              <a:t> שרי  </a:t>
            </a:r>
            <a:r>
              <a:rPr lang="he-IL" sz="2400" b="1" dirty="0">
                <a:latin typeface="David" panose="020E0502060401010101" pitchFamily="34" charset="-79"/>
                <a:cs typeface="David" panose="020E0502060401010101" pitchFamily="34" charset="-79"/>
              </a:rPr>
              <a:t>-  7.08 מיליון תוצאות</a:t>
            </a:r>
            <a:endParaRPr lang="he-IL" sz="2400" b="1" dirty="0">
              <a:solidFill>
                <a:srgbClr val="0070C0"/>
              </a:solidFill>
              <a:latin typeface="David" panose="020E0502060401010101" pitchFamily="34" charset="-79"/>
              <a:cs typeface="David" panose="020E0502060401010101" pitchFamily="34" charset="-79"/>
            </a:endParaRPr>
          </a:p>
        </p:txBody>
      </p:sp>
      <p:pic>
        <p:nvPicPr>
          <p:cNvPr id="5" name="Picture 4" descr="Graphical user interface, text, application, email&#10;&#10;Description automatically generated">
            <a:extLst>
              <a:ext uri="{FF2B5EF4-FFF2-40B4-BE49-F238E27FC236}">
                <a16:creationId xmlns:a16="http://schemas.microsoft.com/office/drawing/2014/main" id="{0F302E3B-8FFD-4D13-AFA4-BA41C382A311}"/>
              </a:ext>
            </a:extLst>
          </p:cNvPr>
          <p:cNvPicPr>
            <a:picLocks noChangeAspect="1"/>
          </p:cNvPicPr>
          <p:nvPr/>
        </p:nvPicPr>
        <p:blipFill rotWithShape="1">
          <a:blip r:embed="rId2"/>
          <a:srcRect l="1202" t="7228" r="46652" b="64541"/>
          <a:stretch/>
        </p:blipFill>
        <p:spPr>
          <a:xfrm>
            <a:off x="229043" y="2999556"/>
            <a:ext cx="6136245" cy="1188720"/>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3A447C4D-39DE-4AE1-B1D3-53808D9D64F6}"/>
              </a:ext>
            </a:extLst>
          </p:cNvPr>
          <p:cNvPicPr>
            <a:picLocks noChangeAspect="1"/>
          </p:cNvPicPr>
          <p:nvPr/>
        </p:nvPicPr>
        <p:blipFill rotWithShape="1">
          <a:blip r:embed="rId3"/>
          <a:srcRect t="12095" r="64466" b="65661"/>
          <a:stretch/>
        </p:blipFill>
        <p:spPr>
          <a:xfrm>
            <a:off x="229043" y="4350288"/>
            <a:ext cx="6038592" cy="1020702"/>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2C3CAEB7-21B2-4324-9352-0ACF92A2AECD}"/>
              </a:ext>
            </a:extLst>
          </p:cNvPr>
          <p:cNvPicPr>
            <a:picLocks noChangeAspect="1"/>
          </p:cNvPicPr>
          <p:nvPr/>
        </p:nvPicPr>
        <p:blipFill rotWithShape="1">
          <a:blip r:embed="rId4"/>
          <a:srcRect l="1" t="12369" r="52742" b="65660"/>
          <a:stretch/>
        </p:blipFill>
        <p:spPr>
          <a:xfrm>
            <a:off x="334392" y="5370990"/>
            <a:ext cx="5761608" cy="1236210"/>
          </a:xfrm>
          <a:prstGeom prst="rect">
            <a:avLst/>
          </a:prstGeom>
        </p:spPr>
      </p:pic>
    </p:spTree>
    <p:extLst>
      <p:ext uri="{BB962C8B-B14F-4D97-AF65-F5344CB8AC3E}">
        <p14:creationId xmlns:p14="http://schemas.microsoft.com/office/powerpoint/2010/main" val="320504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93589-AA51-40CF-A6AE-F6FC92277E25}"/>
              </a:ext>
            </a:extLst>
          </p:cNvPr>
          <p:cNvSpPr>
            <a:spLocks noGrp="1"/>
          </p:cNvSpPr>
          <p:nvPr>
            <p:ph type="title"/>
          </p:nvPr>
        </p:nvSpPr>
        <p:spPr/>
        <p:txBody>
          <a:bodyPr/>
          <a:lstStyle/>
          <a:p>
            <a:pPr algn="ctr" rtl="1"/>
            <a:r>
              <a:rPr lang="he-IL" b="1" dirty="0">
                <a:solidFill>
                  <a:srgbClr val="0070C0"/>
                </a:solidFill>
              </a:rPr>
              <a:t>האופרטור </a:t>
            </a:r>
            <a:r>
              <a:rPr lang="en-US" b="1" dirty="0">
                <a:solidFill>
                  <a:srgbClr val="0070C0"/>
                </a:solidFill>
              </a:rPr>
              <a:t>NOT</a:t>
            </a:r>
            <a:r>
              <a:rPr lang="he-IL" b="1" dirty="0">
                <a:solidFill>
                  <a:srgbClr val="0070C0"/>
                </a:solidFill>
              </a:rPr>
              <a:t> ("-")</a:t>
            </a:r>
            <a:endParaRPr lang="en-US" b="1" dirty="0">
              <a:solidFill>
                <a:srgbClr val="0070C0"/>
              </a:solidFill>
            </a:endParaRPr>
          </a:p>
        </p:txBody>
      </p:sp>
      <p:sp>
        <p:nvSpPr>
          <p:cNvPr id="3" name="Content Placeholder 2">
            <a:extLst>
              <a:ext uri="{FF2B5EF4-FFF2-40B4-BE49-F238E27FC236}">
                <a16:creationId xmlns:a16="http://schemas.microsoft.com/office/drawing/2014/main" id="{17819247-D97A-4715-903B-769DA1937DB2}"/>
              </a:ext>
            </a:extLst>
          </p:cNvPr>
          <p:cNvSpPr>
            <a:spLocks noGrp="1"/>
          </p:cNvSpPr>
          <p:nvPr>
            <p:ph idx="1"/>
          </p:nvPr>
        </p:nvSpPr>
        <p:spPr>
          <a:xfrm>
            <a:off x="838200" y="1535836"/>
            <a:ext cx="10515600" cy="5122415"/>
          </a:xfrm>
        </p:spPr>
        <p:txBody>
          <a:bodyPr>
            <a:normAutofit/>
          </a:bodyPr>
          <a:lstStyle/>
          <a:p>
            <a:pPr algn="just" rtl="1"/>
            <a:r>
              <a:rPr lang="he-IL" sz="2400" b="1" dirty="0">
                <a:latin typeface="David" panose="020E0502060401010101" pitchFamily="34" charset="-79"/>
                <a:cs typeface="David" panose="020E0502060401010101" pitchFamily="34" charset="-79"/>
              </a:rPr>
              <a:t> </a:t>
            </a:r>
            <a:r>
              <a:rPr lang="he-IL" sz="2000" b="1" dirty="0">
                <a:solidFill>
                  <a:srgbClr val="002060"/>
                </a:solidFill>
                <a:latin typeface="David" panose="020E0502060401010101" pitchFamily="34" charset="-79"/>
                <a:cs typeface="David" panose="020E0502060401010101" pitchFamily="34" charset="-79"/>
              </a:rPr>
              <a:t>האופרטור </a:t>
            </a:r>
            <a:r>
              <a:rPr lang="en-US" sz="2000" b="1" dirty="0">
                <a:solidFill>
                  <a:srgbClr val="002060"/>
                </a:solidFill>
                <a:latin typeface="David" panose="020E0502060401010101" pitchFamily="34" charset="-79"/>
                <a:cs typeface="David" panose="020E0502060401010101" pitchFamily="34" charset="-79"/>
              </a:rPr>
              <a:t>NOT</a:t>
            </a:r>
            <a:r>
              <a:rPr lang="he-IL" sz="2000" b="1" dirty="0">
                <a:solidFill>
                  <a:srgbClr val="002060"/>
                </a:solidFill>
                <a:latin typeface="David" panose="020E0502060401010101" pitchFamily="34" charset="-79"/>
                <a:cs typeface="David" panose="020E0502060401010101" pitchFamily="34" charset="-79"/>
              </a:rPr>
              <a:t>, אשר במנועי חיפוש רבים מופיע כסימן החיסור ("-") מאתר תשובות בהן החלק ה"חיובי" של </a:t>
            </a:r>
            <a:r>
              <a:rPr lang="he-IL" sz="2000" b="1" dirty="0" err="1">
                <a:solidFill>
                  <a:srgbClr val="002060"/>
                </a:solidFill>
                <a:latin typeface="David" panose="020E0502060401010101" pitchFamily="34" charset="-79"/>
                <a:cs typeface="David" panose="020E0502060401010101" pitchFamily="34" charset="-79"/>
              </a:rPr>
              <a:t>השאילתא</a:t>
            </a:r>
            <a:r>
              <a:rPr lang="he-IL" sz="2000" b="1" dirty="0">
                <a:solidFill>
                  <a:srgbClr val="002060"/>
                </a:solidFill>
                <a:latin typeface="David" panose="020E0502060401010101" pitchFamily="34" charset="-79"/>
                <a:cs typeface="David" panose="020E0502060401010101" pitchFamily="34" charset="-79"/>
              </a:rPr>
              <a:t> מופיע ללא החלק ה"שלילי". השימוש באופרטור </a:t>
            </a:r>
            <a:r>
              <a:rPr lang="en-US" sz="2000" b="1" dirty="0">
                <a:solidFill>
                  <a:srgbClr val="002060"/>
                </a:solidFill>
                <a:latin typeface="David" panose="020E0502060401010101" pitchFamily="34" charset="-79"/>
                <a:cs typeface="David" panose="020E0502060401010101" pitchFamily="34" charset="-79"/>
              </a:rPr>
              <a:t>NOT</a:t>
            </a:r>
            <a:r>
              <a:rPr lang="he-IL" sz="2000" b="1" dirty="0">
                <a:solidFill>
                  <a:srgbClr val="002060"/>
                </a:solidFill>
                <a:latin typeface="David" panose="020E0502060401010101" pitchFamily="34" charset="-79"/>
                <a:cs typeface="David" panose="020E0502060401010101" pitchFamily="34" charset="-79"/>
              </a:rPr>
              <a:t> יעיל במיוחד במקרים בהם קיים ביטוי מוכר שאנו רוצים "להיפטר" ממנו </a:t>
            </a:r>
          </a:p>
          <a:p>
            <a:pPr algn="just" rtl="1"/>
            <a:r>
              <a:rPr lang="he-IL" sz="2000" b="1" dirty="0">
                <a:solidFill>
                  <a:srgbClr val="002060"/>
                </a:solidFill>
                <a:latin typeface="David" panose="020E0502060401010101" pitchFamily="34" charset="-79"/>
                <a:cs typeface="David" panose="020E0502060401010101" pitchFamily="34" charset="-79"/>
              </a:rPr>
              <a:t> דוגמא מאלפת היא העיר מנצ'סטר בבריטניה. בגוגל הרבה תשובות קשורות לשתי קבוצות הכדורגל של העיר – מנצ'סטר סיטי ומנצ'סטר יונייטד. מי שאינו חובב כדורגל, ישתמש באופרטור </a:t>
            </a:r>
            <a:r>
              <a:rPr lang="en-US" sz="2000" b="1" dirty="0">
                <a:solidFill>
                  <a:srgbClr val="002060"/>
                </a:solidFill>
                <a:latin typeface="David" panose="020E0502060401010101" pitchFamily="34" charset="-79"/>
                <a:cs typeface="David" panose="020E0502060401010101" pitchFamily="34" charset="-79"/>
              </a:rPr>
              <a:t>NOT</a:t>
            </a:r>
            <a:r>
              <a:rPr lang="he-IL" sz="2000" b="1" dirty="0">
                <a:solidFill>
                  <a:srgbClr val="002060"/>
                </a:solidFill>
                <a:latin typeface="David" panose="020E0502060401010101" pitchFamily="34" charset="-79"/>
                <a:cs typeface="David" panose="020E0502060401010101" pitchFamily="34" charset="-79"/>
              </a:rPr>
              <a:t> בחפשו בגוגל ויקצץ 75% מהתוצאות !</a:t>
            </a:r>
          </a:p>
          <a:p>
            <a:pPr marL="0" indent="0" algn="just" rtl="1">
              <a:buNone/>
            </a:pPr>
            <a:r>
              <a:rPr lang="he-IL" sz="2400" b="1">
                <a:solidFill>
                  <a:srgbClr val="002060"/>
                </a:solidFill>
                <a:latin typeface="David" panose="020E0502060401010101" pitchFamily="34" charset="-79"/>
                <a:cs typeface="David" panose="020E0502060401010101" pitchFamily="34" charset="-79"/>
              </a:rPr>
              <a:t> חיפוש </a:t>
            </a:r>
            <a:r>
              <a:rPr lang="he-IL" sz="2400" b="1" dirty="0">
                <a:solidFill>
                  <a:srgbClr val="002060"/>
                </a:solidFill>
                <a:latin typeface="David" panose="020E0502060401010101" pitchFamily="34" charset="-79"/>
                <a:cs typeface="David" panose="020E0502060401010101" pitchFamily="34" charset="-79"/>
              </a:rPr>
              <a:t>רק של מנצ'סטר    </a:t>
            </a:r>
          </a:p>
          <a:p>
            <a:pPr marL="0" indent="0" algn="just" rtl="1">
              <a:buNone/>
            </a:pPr>
            <a:endParaRPr lang="he-IL" sz="2400" b="1" dirty="0">
              <a:solidFill>
                <a:srgbClr val="002060"/>
              </a:solidFill>
              <a:latin typeface="David" panose="020E0502060401010101" pitchFamily="34" charset="-79"/>
              <a:cs typeface="David" panose="020E0502060401010101" pitchFamily="34" charset="-79"/>
            </a:endParaRPr>
          </a:p>
          <a:p>
            <a:pPr marL="0" indent="0" algn="just" rtl="1">
              <a:buNone/>
            </a:pPr>
            <a:r>
              <a:rPr lang="he-IL" sz="2400" b="1" dirty="0">
                <a:solidFill>
                  <a:srgbClr val="002060"/>
                </a:solidFill>
                <a:latin typeface="David" panose="020E0502060401010101" pitchFamily="34" charset="-79"/>
                <a:cs typeface="David" panose="020E0502060401010101" pitchFamily="34" charset="-79"/>
              </a:rPr>
              <a:t>חיפוש מנצ'סטר ללא סיטי </a:t>
            </a:r>
          </a:p>
          <a:p>
            <a:pPr marL="0" indent="0" algn="just" rtl="1">
              <a:buNone/>
            </a:pPr>
            <a:endParaRPr lang="he-IL" sz="2400" b="1" dirty="0">
              <a:solidFill>
                <a:srgbClr val="002060"/>
              </a:solidFill>
              <a:latin typeface="David" panose="020E0502060401010101" pitchFamily="34" charset="-79"/>
              <a:cs typeface="David" panose="020E0502060401010101" pitchFamily="34" charset="-79"/>
            </a:endParaRPr>
          </a:p>
          <a:p>
            <a:pPr marL="0" indent="0" algn="just" rtl="1">
              <a:buNone/>
            </a:pPr>
            <a:r>
              <a:rPr lang="he-IL" sz="2400" b="1" dirty="0">
                <a:solidFill>
                  <a:srgbClr val="002060"/>
                </a:solidFill>
                <a:latin typeface="David" panose="020E0502060401010101" pitchFamily="34" charset="-79"/>
                <a:cs typeface="David" panose="020E0502060401010101" pitchFamily="34" charset="-79"/>
              </a:rPr>
              <a:t>חיפוש מנצ'סטר ללא סיטי וללא יונייטד </a:t>
            </a:r>
          </a:p>
          <a:p>
            <a:pPr marL="0" indent="0" algn="just" rtl="1">
              <a:buNone/>
            </a:pPr>
            <a:endParaRPr lang="he-IL" sz="2400" b="1" dirty="0">
              <a:solidFill>
                <a:srgbClr val="002060"/>
              </a:solidFill>
              <a:latin typeface="David" panose="020E0502060401010101" pitchFamily="34" charset="-79"/>
              <a:cs typeface="David" panose="020E0502060401010101" pitchFamily="34" charset="-79"/>
            </a:endParaRPr>
          </a:p>
          <a:p>
            <a:pPr algn="r" rtl="1"/>
            <a:endParaRPr lang="he-IL" sz="2400" b="1" dirty="0">
              <a:solidFill>
                <a:srgbClr val="002060"/>
              </a:solidFill>
              <a:latin typeface="David" panose="020E0502060401010101" pitchFamily="34" charset="-79"/>
              <a:cs typeface="David" panose="020E0502060401010101" pitchFamily="34" charset="-79"/>
            </a:endParaRPr>
          </a:p>
          <a:p>
            <a:pPr marL="0" indent="0" algn="r" rtl="1">
              <a:buNone/>
            </a:pPr>
            <a:endParaRPr lang="en-US" sz="2400" b="1" dirty="0">
              <a:solidFill>
                <a:srgbClr val="002060"/>
              </a:solidFill>
              <a:latin typeface="David" panose="020E0502060401010101" pitchFamily="34" charset="-79"/>
              <a:cs typeface="David" panose="020E0502060401010101" pitchFamily="34" charset="-79"/>
            </a:endParaRPr>
          </a:p>
        </p:txBody>
      </p:sp>
      <p:pic>
        <p:nvPicPr>
          <p:cNvPr id="5" name="Picture 4" descr="Graphical user interface, text, application&#10;&#10;Description automatically generated">
            <a:extLst>
              <a:ext uri="{FF2B5EF4-FFF2-40B4-BE49-F238E27FC236}">
                <a16:creationId xmlns:a16="http://schemas.microsoft.com/office/drawing/2014/main" id="{F811E73A-1EEC-451C-B434-3B2A9FEA5ECF}"/>
              </a:ext>
            </a:extLst>
          </p:cNvPr>
          <p:cNvPicPr>
            <a:picLocks noChangeAspect="1"/>
          </p:cNvPicPr>
          <p:nvPr/>
        </p:nvPicPr>
        <p:blipFill rotWithShape="1">
          <a:blip r:embed="rId2"/>
          <a:srcRect l="1094" t="10097" r="62187" b="65146"/>
          <a:stretch/>
        </p:blipFill>
        <p:spPr>
          <a:xfrm>
            <a:off x="733425" y="3345794"/>
            <a:ext cx="4476750" cy="1016656"/>
          </a:xfrm>
          <a:prstGeom prst="rect">
            <a:avLst/>
          </a:prstGeom>
        </p:spPr>
      </p:pic>
      <p:pic>
        <p:nvPicPr>
          <p:cNvPr id="7" name="Picture 6" descr="Graphical user interface, application, email, website&#10;&#10;Description automatically generated">
            <a:extLst>
              <a:ext uri="{FF2B5EF4-FFF2-40B4-BE49-F238E27FC236}">
                <a16:creationId xmlns:a16="http://schemas.microsoft.com/office/drawing/2014/main" id="{65D4E8A3-CAD7-4260-A5CF-C0ABF913BF10}"/>
              </a:ext>
            </a:extLst>
          </p:cNvPr>
          <p:cNvPicPr>
            <a:picLocks noChangeAspect="1"/>
          </p:cNvPicPr>
          <p:nvPr/>
        </p:nvPicPr>
        <p:blipFill rotWithShape="1">
          <a:blip r:embed="rId3"/>
          <a:srcRect t="13155" r="61562" b="66578"/>
          <a:stretch/>
        </p:blipFill>
        <p:spPr>
          <a:xfrm>
            <a:off x="523875" y="4362450"/>
            <a:ext cx="4686300" cy="933911"/>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AAE678A2-36A3-4FD1-A67F-C5E3CF9450B8}"/>
              </a:ext>
            </a:extLst>
          </p:cNvPr>
          <p:cNvPicPr>
            <a:picLocks noChangeAspect="1"/>
          </p:cNvPicPr>
          <p:nvPr/>
        </p:nvPicPr>
        <p:blipFill rotWithShape="1">
          <a:blip r:embed="rId4"/>
          <a:srcRect t="11689" r="60970" b="65551"/>
          <a:stretch/>
        </p:blipFill>
        <p:spPr>
          <a:xfrm>
            <a:off x="766069" y="5270932"/>
            <a:ext cx="4758431" cy="1236183"/>
          </a:xfrm>
          <a:prstGeom prst="rect">
            <a:avLst/>
          </a:prstGeom>
        </p:spPr>
      </p:pic>
      <p:cxnSp>
        <p:nvCxnSpPr>
          <p:cNvPr id="11" name="Straight Arrow Connector 10">
            <a:extLst>
              <a:ext uri="{FF2B5EF4-FFF2-40B4-BE49-F238E27FC236}">
                <a16:creationId xmlns:a16="http://schemas.microsoft.com/office/drawing/2014/main" id="{201D44D4-BA1A-4E82-AC4C-60BEDC651DD1}"/>
              </a:ext>
            </a:extLst>
          </p:cNvPr>
          <p:cNvCxnSpPr/>
          <p:nvPr/>
        </p:nvCxnSpPr>
        <p:spPr>
          <a:xfrm flipH="1">
            <a:off x="3622089" y="3701988"/>
            <a:ext cx="4580878" cy="435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5AF119-B1FD-4363-8C44-3D93852BACA4}"/>
              </a:ext>
            </a:extLst>
          </p:cNvPr>
          <p:cNvCxnSpPr/>
          <p:nvPr/>
        </p:nvCxnSpPr>
        <p:spPr>
          <a:xfrm flipH="1">
            <a:off x="3284738" y="4589755"/>
            <a:ext cx="4119239" cy="532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806FE3D-A18B-4AA8-ACC6-0F4398AE6E87}"/>
              </a:ext>
            </a:extLst>
          </p:cNvPr>
          <p:cNvCxnSpPr/>
          <p:nvPr/>
        </p:nvCxnSpPr>
        <p:spPr>
          <a:xfrm flipH="1">
            <a:off x="3471169" y="5533161"/>
            <a:ext cx="2751199" cy="779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27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598E-0566-4BFD-A585-FD5660018FCA}"/>
              </a:ext>
            </a:extLst>
          </p:cNvPr>
          <p:cNvSpPr>
            <a:spLocks noGrp="1"/>
          </p:cNvSpPr>
          <p:nvPr>
            <p:ph type="title"/>
          </p:nvPr>
        </p:nvSpPr>
        <p:spPr>
          <a:xfrm>
            <a:off x="838200" y="365125"/>
            <a:ext cx="10515600" cy="806727"/>
          </a:xfrm>
        </p:spPr>
        <p:txBody>
          <a:bodyPr>
            <a:normAutofit/>
          </a:bodyPr>
          <a:lstStyle/>
          <a:p>
            <a:pPr algn="ctr"/>
            <a:r>
              <a:rPr lang="he-IL" sz="4000" b="1" dirty="0">
                <a:solidFill>
                  <a:srgbClr val="7030A0"/>
                </a:solidFill>
              </a:rPr>
              <a:t>שילוב אופרטורים בוליאניים</a:t>
            </a:r>
            <a:endParaRPr lang="en-US" sz="4000" b="1" dirty="0">
              <a:solidFill>
                <a:srgbClr val="7030A0"/>
              </a:solidFill>
            </a:endParaRPr>
          </a:p>
        </p:txBody>
      </p:sp>
      <p:sp>
        <p:nvSpPr>
          <p:cNvPr id="3" name="Content Placeholder 2">
            <a:extLst>
              <a:ext uri="{FF2B5EF4-FFF2-40B4-BE49-F238E27FC236}">
                <a16:creationId xmlns:a16="http://schemas.microsoft.com/office/drawing/2014/main" id="{D887869A-51A7-4568-B651-EAC300F576E5}"/>
              </a:ext>
            </a:extLst>
          </p:cNvPr>
          <p:cNvSpPr>
            <a:spLocks noGrp="1"/>
          </p:cNvSpPr>
          <p:nvPr>
            <p:ph idx="1"/>
          </p:nvPr>
        </p:nvSpPr>
        <p:spPr>
          <a:xfrm>
            <a:off x="838200" y="1313895"/>
            <a:ext cx="10515600" cy="5433134"/>
          </a:xfrm>
        </p:spPr>
        <p:txBody>
          <a:bodyPr>
            <a:normAutofit/>
          </a:bodyPr>
          <a:lstStyle/>
          <a:p>
            <a:pPr algn="r" rtl="1"/>
            <a:r>
              <a:rPr lang="he-IL" sz="2000" b="1" dirty="0">
                <a:solidFill>
                  <a:srgbClr val="7030A0"/>
                </a:solidFill>
                <a:latin typeface="David" panose="020E0502060401010101" pitchFamily="34" charset="-79"/>
                <a:cs typeface="David" panose="020E0502060401010101" pitchFamily="34" charset="-79"/>
              </a:rPr>
              <a:t> ניתן לשלב בחיפוש אופרטורים בוליאניים, ממש כמו נוסחה מתמטית, שבה מתקיים "סדר פעולות חשבון" – הפעולות בתוך הסוגריים מתבצעות ראשונות </a:t>
            </a:r>
            <a:endParaRPr lang="en-US" sz="2000" b="1" dirty="0">
              <a:solidFill>
                <a:srgbClr val="7030A0"/>
              </a:solidFill>
              <a:latin typeface="David" panose="020E0502060401010101" pitchFamily="34" charset="-79"/>
              <a:cs typeface="David" panose="020E0502060401010101" pitchFamily="34" charset="-79"/>
            </a:endParaRPr>
          </a:p>
          <a:p>
            <a:pPr algn="r" rtl="1"/>
            <a:r>
              <a:rPr lang="he-IL" sz="2000" b="1" dirty="0">
                <a:solidFill>
                  <a:srgbClr val="7030A0"/>
                </a:solidFill>
                <a:latin typeface="David" panose="020E0502060401010101" pitchFamily="34" charset="-79"/>
                <a:cs typeface="David" panose="020E0502060401010101" pitchFamily="34" charset="-79"/>
              </a:rPr>
              <a:t> דוגמא 1:  עד כה היו 16 אפיפיורים ששמם </a:t>
            </a:r>
            <a:r>
              <a:rPr lang="he-IL" sz="2000" b="1" dirty="0" err="1">
                <a:solidFill>
                  <a:srgbClr val="7030A0"/>
                </a:solidFill>
                <a:latin typeface="David" panose="020E0502060401010101" pitchFamily="34" charset="-79"/>
                <a:cs typeface="David" panose="020E0502060401010101" pitchFamily="34" charset="-79"/>
              </a:rPr>
              <a:t>בנדיקטוס</a:t>
            </a:r>
            <a:r>
              <a:rPr lang="he-IL" sz="2000" b="1" dirty="0">
                <a:solidFill>
                  <a:srgbClr val="7030A0"/>
                </a:solidFill>
                <a:latin typeface="David" panose="020E0502060401010101" pitchFamily="34" charset="-79"/>
                <a:cs typeface="David" panose="020E0502060401010101" pitchFamily="34" charset="-79"/>
              </a:rPr>
              <a:t>. אם נרצה לקבל בגוגל את כל התוצאות שבהם מופיעים רק הצירופים "האפיפיור </a:t>
            </a:r>
            <a:r>
              <a:rPr lang="he-IL" sz="2000" b="1" dirty="0" err="1">
                <a:solidFill>
                  <a:srgbClr val="7030A0"/>
                </a:solidFill>
                <a:latin typeface="David" panose="020E0502060401010101" pitchFamily="34" charset="-79"/>
                <a:cs typeface="David" panose="020E0502060401010101" pitchFamily="34" charset="-79"/>
              </a:rPr>
              <a:t>בנדיקטוס</a:t>
            </a:r>
            <a:r>
              <a:rPr lang="he-IL" sz="2000" b="1" dirty="0">
                <a:solidFill>
                  <a:srgbClr val="7030A0"/>
                </a:solidFill>
                <a:latin typeface="David" panose="020E0502060401010101" pitchFamily="34" charset="-79"/>
                <a:cs typeface="David" panose="020E0502060401010101" pitchFamily="34" charset="-79"/>
              </a:rPr>
              <a:t> ה-15" או הצירוף "האפיפיור </a:t>
            </a:r>
            <a:r>
              <a:rPr lang="he-IL" sz="2000" b="1" dirty="0" err="1">
                <a:solidFill>
                  <a:srgbClr val="7030A0"/>
                </a:solidFill>
                <a:latin typeface="David" panose="020E0502060401010101" pitchFamily="34" charset="-79"/>
                <a:cs typeface="David" panose="020E0502060401010101" pitchFamily="34" charset="-79"/>
              </a:rPr>
              <a:t>בנדיקטוס</a:t>
            </a:r>
            <a:r>
              <a:rPr lang="he-IL" sz="2000" b="1" dirty="0">
                <a:solidFill>
                  <a:srgbClr val="7030A0"/>
                </a:solidFill>
                <a:latin typeface="David" panose="020E0502060401010101" pitchFamily="34" charset="-79"/>
                <a:cs typeface="David" panose="020E0502060401010101" pitchFamily="34" charset="-79"/>
              </a:rPr>
              <a:t> ה-16" נחבר את השאילתה הבאה: </a:t>
            </a:r>
          </a:p>
          <a:p>
            <a:pPr marL="0" indent="0" algn="l">
              <a:buNone/>
            </a:pPr>
            <a:endParaRPr lang="es-AR" sz="2000" b="1" dirty="0">
              <a:solidFill>
                <a:srgbClr val="7030A0"/>
              </a:solidFill>
              <a:latin typeface="David" panose="020E0502060401010101" pitchFamily="34" charset="-79"/>
              <a:cs typeface="David" panose="020E0502060401010101" pitchFamily="34" charset="-79"/>
            </a:endParaRPr>
          </a:p>
          <a:p>
            <a:pPr marL="0" indent="0" algn="l">
              <a:buNone/>
            </a:pPr>
            <a:r>
              <a:rPr lang="en-US" sz="2000" b="1" dirty="0">
                <a:solidFill>
                  <a:srgbClr val="7030A0"/>
                </a:solidFill>
                <a:latin typeface="David" panose="020E0502060401010101" pitchFamily="34" charset="-79"/>
                <a:cs typeface="David" panose="020E0502060401010101" pitchFamily="34" charset="-79"/>
              </a:rPr>
              <a:t>“Pope Benedict” AND (XV OR XVI)    </a:t>
            </a:r>
          </a:p>
          <a:p>
            <a:pPr marL="0" indent="0" algn="l">
              <a:buNone/>
            </a:pPr>
            <a:endParaRPr lang="en-US" sz="2000" b="1" dirty="0">
              <a:solidFill>
                <a:srgbClr val="7030A0"/>
              </a:solidFill>
              <a:latin typeface="David" panose="020E0502060401010101" pitchFamily="34" charset="-79"/>
              <a:cs typeface="David" panose="020E0502060401010101" pitchFamily="34" charset="-79"/>
            </a:endParaRPr>
          </a:p>
          <a:p>
            <a:pPr marL="0" indent="0" algn="l">
              <a:buNone/>
            </a:pPr>
            <a:endParaRPr lang="en-US" sz="2000" b="1" dirty="0">
              <a:solidFill>
                <a:srgbClr val="7030A0"/>
              </a:solidFill>
              <a:latin typeface="David" panose="020E0502060401010101" pitchFamily="34" charset="-79"/>
              <a:cs typeface="David" panose="020E0502060401010101" pitchFamily="34" charset="-79"/>
            </a:endParaRPr>
          </a:p>
          <a:p>
            <a:pPr algn="r" rtl="1"/>
            <a:r>
              <a:rPr lang="en-US" sz="2000" b="1" dirty="0">
                <a:solidFill>
                  <a:srgbClr val="7030A0"/>
                </a:solidFill>
                <a:latin typeface="David" panose="020E0502060401010101" pitchFamily="34" charset="-79"/>
                <a:cs typeface="David" panose="020E0502060401010101" pitchFamily="34" charset="-79"/>
              </a:rPr>
              <a:t> </a:t>
            </a:r>
            <a:r>
              <a:rPr lang="he-IL" sz="2000" b="1" dirty="0">
                <a:solidFill>
                  <a:srgbClr val="7030A0"/>
                </a:solidFill>
                <a:latin typeface="David" panose="020E0502060401010101" pitchFamily="34" charset="-79"/>
                <a:cs typeface="David" panose="020E0502060401010101" pitchFamily="34" charset="-79"/>
              </a:rPr>
              <a:t>דוגמא 2:  במנוע החיפוש </a:t>
            </a:r>
            <a:r>
              <a:rPr lang="en-US" sz="2000" b="1" dirty="0">
                <a:solidFill>
                  <a:srgbClr val="7030A0"/>
                </a:solidFill>
                <a:latin typeface="David" panose="020E0502060401010101" pitchFamily="34" charset="-79"/>
                <a:cs typeface="David" panose="020E0502060401010101" pitchFamily="34" charset="-79"/>
              </a:rPr>
              <a:t>Bing</a:t>
            </a:r>
            <a:r>
              <a:rPr lang="he-IL" sz="2000" b="1" dirty="0">
                <a:solidFill>
                  <a:srgbClr val="7030A0"/>
                </a:solidFill>
                <a:latin typeface="David" panose="020E0502060401010101" pitchFamily="34" charset="-79"/>
                <a:cs typeface="David" panose="020E0502060401010101" pitchFamily="34" charset="-79"/>
              </a:rPr>
              <a:t> אם נרצה לקבל את כל התוצאות של השם </a:t>
            </a:r>
            <a:r>
              <a:rPr lang="en-US" sz="2000" b="1" dirty="0">
                <a:solidFill>
                  <a:srgbClr val="7030A0"/>
                </a:solidFill>
                <a:latin typeface="David" panose="020E0502060401010101" pitchFamily="34" charset="-79"/>
                <a:cs typeface="David" panose="020E0502060401010101" pitchFamily="34" charset="-79"/>
              </a:rPr>
              <a:t>Donald  </a:t>
            </a:r>
            <a:r>
              <a:rPr lang="he-IL" sz="2000" b="1" dirty="0">
                <a:solidFill>
                  <a:srgbClr val="7030A0"/>
                </a:solidFill>
                <a:latin typeface="David" panose="020E0502060401010101" pitchFamily="34" charset="-79"/>
                <a:cs typeface="David" panose="020E0502060401010101" pitchFamily="34" charset="-79"/>
              </a:rPr>
              <a:t> אולם ללא הצירופים </a:t>
            </a:r>
            <a:r>
              <a:rPr lang="en-US" sz="2000" b="1" dirty="0">
                <a:solidFill>
                  <a:srgbClr val="7030A0"/>
                </a:solidFill>
                <a:latin typeface="David" panose="020E0502060401010101" pitchFamily="34" charset="-79"/>
                <a:cs typeface="David" panose="020E0502060401010101" pitchFamily="34" charset="-79"/>
              </a:rPr>
              <a:t>Donald Trump</a:t>
            </a:r>
            <a:r>
              <a:rPr lang="he-IL" sz="2000" b="1" dirty="0">
                <a:solidFill>
                  <a:srgbClr val="7030A0"/>
                </a:solidFill>
                <a:latin typeface="David" panose="020E0502060401010101" pitchFamily="34" charset="-79"/>
                <a:cs typeface="David" panose="020E0502060401010101" pitchFamily="34" charset="-79"/>
              </a:rPr>
              <a:t> או </a:t>
            </a:r>
            <a:r>
              <a:rPr lang="en-US" sz="2000" b="1" dirty="0">
                <a:solidFill>
                  <a:srgbClr val="7030A0"/>
                </a:solidFill>
                <a:latin typeface="David" panose="020E0502060401010101" pitchFamily="34" charset="-79"/>
                <a:cs typeface="David" panose="020E0502060401010101" pitchFamily="34" charset="-79"/>
              </a:rPr>
              <a:t>Donald Duck</a:t>
            </a:r>
            <a:r>
              <a:rPr lang="he-IL" sz="2000" b="1" dirty="0">
                <a:solidFill>
                  <a:srgbClr val="7030A0"/>
                </a:solidFill>
                <a:latin typeface="David" panose="020E0502060401010101" pitchFamily="34" charset="-79"/>
                <a:cs typeface="David" panose="020E0502060401010101" pitchFamily="34" charset="-79"/>
              </a:rPr>
              <a:t> נכתוב</a:t>
            </a:r>
            <a:r>
              <a:rPr lang="en-US" sz="2000" b="1" dirty="0">
                <a:solidFill>
                  <a:srgbClr val="7030A0"/>
                </a:solidFill>
                <a:latin typeface="David" panose="020E0502060401010101" pitchFamily="34" charset="-79"/>
                <a:cs typeface="David" panose="020E0502060401010101" pitchFamily="34" charset="-79"/>
              </a:rPr>
              <a:t> </a:t>
            </a:r>
            <a:r>
              <a:rPr lang="he-IL" sz="2000" b="1" dirty="0">
                <a:solidFill>
                  <a:srgbClr val="7030A0"/>
                </a:solidFill>
                <a:latin typeface="David" panose="020E0502060401010101" pitchFamily="34" charset="-79"/>
                <a:cs typeface="David" panose="020E0502060401010101" pitchFamily="34" charset="-79"/>
              </a:rPr>
              <a:t> </a:t>
            </a:r>
            <a:r>
              <a:rPr lang="es-AR" sz="2000" b="1" dirty="0">
                <a:solidFill>
                  <a:srgbClr val="C00000"/>
                </a:solidFill>
                <a:latin typeface="David" panose="020E0502060401010101" pitchFamily="34" charset="-79"/>
                <a:cs typeface="David" panose="020E0502060401010101" pitchFamily="34" charset="-79"/>
              </a:rPr>
              <a:t>Donald NOT </a:t>
            </a:r>
            <a:r>
              <a:rPr lang="en-US" sz="2000" b="1" dirty="0">
                <a:solidFill>
                  <a:srgbClr val="C00000"/>
                </a:solidFill>
                <a:latin typeface="David" panose="020E0502060401010101" pitchFamily="34" charset="-79"/>
                <a:cs typeface="David" panose="020E0502060401010101" pitchFamily="34" charset="-79"/>
              </a:rPr>
              <a:t>(Trump OR Duck)</a:t>
            </a:r>
            <a:r>
              <a:rPr lang="he-IL" sz="2000" b="1" dirty="0">
                <a:solidFill>
                  <a:srgbClr val="C00000"/>
                </a:solidFill>
                <a:latin typeface="David" panose="020E0502060401010101" pitchFamily="34" charset="-79"/>
                <a:cs typeface="David" panose="020E0502060401010101" pitchFamily="34" charset="-79"/>
              </a:rPr>
              <a:t> </a:t>
            </a:r>
            <a:r>
              <a:rPr lang="he-IL" sz="2000" b="1" dirty="0">
                <a:solidFill>
                  <a:srgbClr val="7030A0"/>
                </a:solidFill>
                <a:latin typeface="David" panose="020E0502060401010101" pitchFamily="34" charset="-79"/>
                <a:cs typeface="David" panose="020E0502060401010101" pitchFamily="34" charset="-79"/>
              </a:rPr>
              <a:t>ובכך ניפטר מיותר ממחצית מהתשובות – 26.7 מיליון לעומת 58.9 מיליון </a:t>
            </a:r>
            <a:endParaRPr lang="en-US" sz="2000" b="1" dirty="0">
              <a:solidFill>
                <a:srgbClr val="7030A0"/>
              </a:solidFill>
              <a:latin typeface="David" panose="020E0502060401010101" pitchFamily="34" charset="-79"/>
              <a:cs typeface="David" panose="020E0502060401010101" pitchFamily="34" charset="-79"/>
            </a:endParaRPr>
          </a:p>
          <a:p>
            <a:pPr algn="r" rtl="1"/>
            <a:endParaRPr lang="es-AR" sz="2000" b="1" dirty="0">
              <a:solidFill>
                <a:srgbClr val="7030A0"/>
              </a:solidFill>
              <a:latin typeface="David" panose="020E0502060401010101" pitchFamily="34" charset="-79"/>
              <a:cs typeface="David" panose="020E0502060401010101" pitchFamily="34" charset="-79"/>
            </a:endParaRPr>
          </a:p>
          <a:p>
            <a:pPr marL="0" indent="0" algn="l">
              <a:buNone/>
            </a:pPr>
            <a:endParaRPr lang="en-US" sz="2000" b="1" dirty="0">
              <a:solidFill>
                <a:srgbClr val="7030A0"/>
              </a:solidFill>
              <a:latin typeface="David" panose="020E0502060401010101" pitchFamily="34" charset="-79"/>
              <a:cs typeface="David" panose="020E0502060401010101" pitchFamily="34" charset="-79"/>
            </a:endParaRPr>
          </a:p>
        </p:txBody>
      </p:sp>
      <p:pic>
        <p:nvPicPr>
          <p:cNvPr id="5" name="Picture 4" descr="Graphical user interface, text, application, email&#10;&#10;Description automatically generated">
            <a:extLst>
              <a:ext uri="{FF2B5EF4-FFF2-40B4-BE49-F238E27FC236}">
                <a16:creationId xmlns:a16="http://schemas.microsoft.com/office/drawing/2014/main" id="{7FA6BB49-8558-4122-8357-8818722FBB6E}"/>
              </a:ext>
            </a:extLst>
          </p:cNvPr>
          <p:cNvPicPr>
            <a:picLocks noChangeAspect="1"/>
          </p:cNvPicPr>
          <p:nvPr/>
        </p:nvPicPr>
        <p:blipFill rotWithShape="1">
          <a:blip r:embed="rId2"/>
          <a:srcRect t="12864" r="60782" b="64126"/>
          <a:stretch/>
        </p:blipFill>
        <p:spPr>
          <a:xfrm>
            <a:off x="5572126" y="3258344"/>
            <a:ext cx="5781674" cy="1118348"/>
          </a:xfrm>
          <a:prstGeom prst="rect">
            <a:avLst/>
          </a:prstGeom>
        </p:spPr>
      </p:pic>
      <p:pic>
        <p:nvPicPr>
          <p:cNvPr id="7" name="Picture 6" descr="Graphical user interface, text, application, chat or text message&#10;&#10;Description automatically generated">
            <a:extLst>
              <a:ext uri="{FF2B5EF4-FFF2-40B4-BE49-F238E27FC236}">
                <a16:creationId xmlns:a16="http://schemas.microsoft.com/office/drawing/2014/main" id="{01C2A252-C70D-4CD0-8CBE-B7C555E6A055}"/>
              </a:ext>
            </a:extLst>
          </p:cNvPr>
          <p:cNvPicPr>
            <a:picLocks noChangeAspect="1"/>
          </p:cNvPicPr>
          <p:nvPr/>
        </p:nvPicPr>
        <p:blipFill rotWithShape="1">
          <a:blip r:embed="rId3"/>
          <a:srcRect t="9517" r="71748" b="71616"/>
          <a:stretch/>
        </p:blipFill>
        <p:spPr>
          <a:xfrm>
            <a:off x="838200" y="5402062"/>
            <a:ext cx="3787066" cy="1344967"/>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1FF04C18-E47F-42C2-A619-EDD945E0BF6E}"/>
              </a:ext>
            </a:extLst>
          </p:cNvPr>
          <p:cNvPicPr>
            <a:picLocks noChangeAspect="1"/>
          </p:cNvPicPr>
          <p:nvPr/>
        </p:nvPicPr>
        <p:blipFill rotWithShape="1">
          <a:blip r:embed="rId4"/>
          <a:srcRect l="583" t="10570" r="65922" b="71377"/>
          <a:stretch/>
        </p:blipFill>
        <p:spPr>
          <a:xfrm>
            <a:off x="5788240" y="5566299"/>
            <a:ext cx="4083727" cy="1180730"/>
          </a:xfrm>
          <a:prstGeom prst="rect">
            <a:avLst/>
          </a:prstGeom>
        </p:spPr>
      </p:pic>
    </p:spTree>
    <p:extLst>
      <p:ext uri="{BB962C8B-B14F-4D97-AF65-F5344CB8AC3E}">
        <p14:creationId xmlns:p14="http://schemas.microsoft.com/office/powerpoint/2010/main" val="128793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441D4-2F89-4F95-99C5-A903AC126B6C}"/>
              </a:ext>
            </a:extLst>
          </p:cNvPr>
          <p:cNvSpPr>
            <a:spLocks noGrp="1"/>
          </p:cNvSpPr>
          <p:nvPr>
            <p:ph type="title"/>
          </p:nvPr>
        </p:nvSpPr>
        <p:spPr/>
        <p:txBody>
          <a:bodyPr/>
          <a:lstStyle/>
          <a:p>
            <a:pPr algn="ctr"/>
            <a:r>
              <a:rPr lang="he-IL" b="1" dirty="0">
                <a:solidFill>
                  <a:srgbClr val="0070C0"/>
                </a:solidFill>
              </a:rPr>
              <a:t>הכוכבית המשלימה - *</a:t>
            </a:r>
            <a:endParaRPr lang="en-US" b="1" dirty="0">
              <a:solidFill>
                <a:srgbClr val="0070C0"/>
              </a:solidFill>
            </a:endParaRPr>
          </a:p>
        </p:txBody>
      </p:sp>
      <p:sp>
        <p:nvSpPr>
          <p:cNvPr id="3" name="Content Placeholder 2">
            <a:extLst>
              <a:ext uri="{FF2B5EF4-FFF2-40B4-BE49-F238E27FC236}">
                <a16:creationId xmlns:a16="http://schemas.microsoft.com/office/drawing/2014/main" id="{E1F3DEB9-5E38-498C-8066-773E425E560D}"/>
              </a:ext>
            </a:extLst>
          </p:cNvPr>
          <p:cNvSpPr>
            <a:spLocks noGrp="1"/>
          </p:cNvSpPr>
          <p:nvPr>
            <p:ph idx="1"/>
          </p:nvPr>
        </p:nvSpPr>
        <p:spPr/>
        <p:txBody>
          <a:bodyPr/>
          <a:lstStyle/>
          <a:p>
            <a:pPr algn="just" rtl="1"/>
            <a:r>
              <a:rPr lang="he-IL" dirty="0">
                <a:latin typeface="David" panose="020E0502060401010101" pitchFamily="34" charset="-79"/>
                <a:cs typeface="David" panose="020E0502060401010101" pitchFamily="34" charset="-79"/>
              </a:rPr>
              <a:t> </a:t>
            </a:r>
            <a:r>
              <a:rPr lang="he-IL" sz="2400" b="1" dirty="0">
                <a:solidFill>
                  <a:srgbClr val="0070C0"/>
                </a:solidFill>
                <a:latin typeface="David" panose="020E0502060401010101" pitchFamily="34" charset="-79"/>
                <a:cs typeface="David" panose="020E0502060401010101" pitchFamily="34" charset="-79"/>
              </a:rPr>
              <a:t>שימוש באופרטור "*" מאפשר לנו ליצור מחרוזות חסרות ותוך כדי חיפוש לגלות את החולייה החסרה במחרוזת. הכוכבית עוזרת לנו למצוא את המידע החסר  !!! הדבר יעיל מאוד כשמחפשים שמות של מקומות או של אנשים. </a:t>
            </a:r>
          </a:p>
          <a:p>
            <a:pPr algn="r" rtl="1"/>
            <a:r>
              <a:rPr lang="he-IL" sz="2400" dirty="0">
                <a:latin typeface="David" panose="020E0502060401010101" pitchFamily="34" charset="-79"/>
                <a:cs typeface="David" panose="020E0502060401010101" pitchFamily="34" charset="-79"/>
              </a:rPr>
              <a:t>דוגמא:</a:t>
            </a:r>
            <a:r>
              <a:rPr lang="en-US"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 אם אינני יודע מה מספר הכביש המוליך מנתניה לכפר יונה, </a:t>
            </a:r>
            <a:r>
              <a:rPr lang="he-IL" sz="2400">
                <a:latin typeface="David" panose="020E0502060401010101" pitchFamily="34" charset="-79"/>
                <a:cs typeface="David" panose="020E0502060401010101" pitchFamily="34" charset="-79"/>
              </a:rPr>
              <a:t>אוכל ליצור </a:t>
            </a:r>
            <a:r>
              <a:rPr lang="he-IL" sz="2400" dirty="0">
                <a:latin typeface="David" panose="020E0502060401010101" pitchFamily="34" charset="-79"/>
                <a:cs typeface="David" panose="020E0502060401010101" pitchFamily="34" charset="-79"/>
              </a:rPr>
              <a:t>מחרוזת </a:t>
            </a:r>
            <a:r>
              <a:rPr lang="he-IL" sz="2400" b="1" dirty="0">
                <a:solidFill>
                  <a:srgbClr val="0070C0"/>
                </a:solidFill>
                <a:latin typeface="David" panose="020E0502060401010101" pitchFamily="34" charset="-79"/>
                <a:cs typeface="David" panose="020E0502060401010101" pitchFamily="34" charset="-79"/>
              </a:rPr>
              <a:t>"כביש *  מנתניה לכפר יונה" </a:t>
            </a:r>
            <a:r>
              <a:rPr lang="he-IL" sz="2400" dirty="0">
                <a:latin typeface="David" panose="020E0502060401010101" pitchFamily="34" charset="-79"/>
                <a:cs typeface="David" panose="020E0502060401010101" pitchFamily="34" charset="-79"/>
              </a:rPr>
              <a:t>ומנוע החיפוש כבר יגלה לי שמדובר בכביש מס' 57</a:t>
            </a:r>
          </a:p>
          <a:p>
            <a:pPr marL="0" indent="0" algn="r" rtl="1">
              <a:buNone/>
            </a:pPr>
            <a:endParaRPr lang="en-US" b="1" dirty="0">
              <a:solidFill>
                <a:srgbClr val="0070C0"/>
              </a:solidFill>
              <a:latin typeface="David" panose="020E0502060401010101" pitchFamily="34" charset="-79"/>
              <a:cs typeface="David" panose="020E0502060401010101" pitchFamily="34" charset="-79"/>
            </a:endParaRPr>
          </a:p>
        </p:txBody>
      </p:sp>
      <p:pic>
        <p:nvPicPr>
          <p:cNvPr id="7" name="Picture 6" descr="Graphical user interface, text, application, email&#10;&#10;Description automatically generated">
            <a:extLst>
              <a:ext uri="{FF2B5EF4-FFF2-40B4-BE49-F238E27FC236}">
                <a16:creationId xmlns:a16="http://schemas.microsoft.com/office/drawing/2014/main" id="{E7665CCB-2C31-4AA8-AABE-7B8F66468073}"/>
              </a:ext>
            </a:extLst>
          </p:cNvPr>
          <p:cNvPicPr>
            <a:picLocks noChangeAspect="1"/>
          </p:cNvPicPr>
          <p:nvPr/>
        </p:nvPicPr>
        <p:blipFill rotWithShape="1">
          <a:blip r:embed="rId2"/>
          <a:srcRect l="-1" t="9517" r="28787" b="43383"/>
          <a:stretch/>
        </p:blipFill>
        <p:spPr>
          <a:xfrm>
            <a:off x="905523" y="3984178"/>
            <a:ext cx="6180240" cy="2192785"/>
          </a:xfrm>
          <a:prstGeom prst="rect">
            <a:avLst/>
          </a:prstGeom>
        </p:spPr>
      </p:pic>
      <p:cxnSp>
        <p:nvCxnSpPr>
          <p:cNvPr id="9" name="Straight Arrow Connector 8">
            <a:extLst>
              <a:ext uri="{FF2B5EF4-FFF2-40B4-BE49-F238E27FC236}">
                <a16:creationId xmlns:a16="http://schemas.microsoft.com/office/drawing/2014/main" id="{EC29677E-E211-4C19-9649-FF7ED17E1129}"/>
              </a:ext>
            </a:extLst>
          </p:cNvPr>
          <p:cNvCxnSpPr/>
          <p:nvPr/>
        </p:nvCxnSpPr>
        <p:spPr>
          <a:xfrm>
            <a:off x="3080551" y="4314548"/>
            <a:ext cx="2530136" cy="1500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69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331" name="Google Shape;331;p14"/>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iw-IL"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332" name="Google Shape;332;p14"/>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iw-IL" sz="3200" b="1" i="0" u="none" strike="noStrike" cap="none">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531</Words>
  <Application>Microsoft Office PowerPoint</Application>
  <PresentationFormat>Widescreen</PresentationFormat>
  <Paragraphs>43</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David</vt:lpstr>
      <vt:lpstr>Varela Round</vt:lpstr>
      <vt:lpstr>Office Theme</vt:lpstr>
      <vt:lpstr> שיעור מס' 4:  חיפוש בוליאני ושאילתות חכמות</vt:lpstr>
      <vt:lpstr>מהו חיפוש בוליאני? </vt:lpstr>
      <vt:lpstr>  אופרטורים מנוגדים – AND  מול OR </vt:lpstr>
      <vt:lpstr>האופרטור NOT ("-")</vt:lpstr>
      <vt:lpstr>שילוב אופרטורים בוליאניים</vt:lpstr>
      <vt:lpstr>הכוכבית המשלימה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שיעור מס' 2:  שכבות רשת האינטרנט: Open, Deep, Dark  </dc:title>
  <dc:creator>nachum shiloh</dc:creator>
  <cp:lastModifiedBy>nachum shiloh</cp:lastModifiedBy>
  <cp:revision>15</cp:revision>
  <dcterms:created xsi:type="dcterms:W3CDTF">2021-08-19T10:06:51Z</dcterms:created>
  <dcterms:modified xsi:type="dcterms:W3CDTF">2021-08-23T05:39:57Z</dcterms:modified>
</cp:coreProperties>
</file>