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jwlyZ13Bq0HujrIc0Ej1nlUglA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5FBA7DA-868B-427E-9100-30B8250D60B4}">
  <a:tblStyle styleId="{C5FBA7DA-868B-427E-9100-30B8250D60B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F2BD2CD2-BECF-4303-A06D-BBD5B87FE33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band1H>
    <a:band2H>
      <a:tcTxStyle b="off" i="off"/>
    </a:band2H>
    <a:band1V>
      <a:tcTxStyle b="off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1V>
    <a:band2V>
      <a:tcTxStyle b="off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9" name="Google Shape;15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12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1371600" y="2978122"/>
            <a:ext cx="9840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שליפת נתונים בסיסית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2485505" y="4156364"/>
            <a:ext cx="872700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Microsoft SQL Server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761404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754673" y="1552993"/>
            <a:ext cx="10682654" cy="1938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על מנת לשלוף נתונים מבסיס הנתונים נשתמש בשפת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29ADE4"/>
                </a:solidFill>
                <a:latin typeface="Miriam"/>
                <a:ea typeface="Miriam"/>
                <a:cs typeface="Miriam"/>
                <a:sym typeface="Miriam"/>
              </a:rPr>
              <a:t>S</a:t>
            </a: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tructured </a:t>
            </a:r>
            <a:r>
              <a:rPr b="0" i="0" lang="en-US" sz="4000" u="none" cap="none" strike="noStrike">
                <a:solidFill>
                  <a:srgbClr val="29ADE4"/>
                </a:solidFill>
                <a:latin typeface="Miriam"/>
                <a:ea typeface="Miriam"/>
                <a:cs typeface="Miriam"/>
                <a:sym typeface="Miriam"/>
              </a:rPr>
              <a:t>Q</a:t>
            </a: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uery </a:t>
            </a:r>
            <a:r>
              <a:rPr b="0" i="0" lang="en-US" sz="4000" u="none" cap="none" strike="noStrike">
                <a:solidFill>
                  <a:srgbClr val="29ADE4"/>
                </a:solidFill>
                <a:latin typeface="Miriam"/>
                <a:ea typeface="Miriam"/>
                <a:cs typeface="Miriam"/>
                <a:sym typeface="Miriam"/>
              </a:rPr>
              <a:t>L</a:t>
            </a: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anguage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754673" y="1594557"/>
            <a:ext cx="10682654" cy="3508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en-US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שליפת נתונים, יצירת עמודות מחושבות ומתן כינויים לעמודות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שליפת נתונים מטבלה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4"/>
          <p:cNvCxnSpPr/>
          <p:nvPr/>
        </p:nvCxnSpPr>
        <p:spPr>
          <a:xfrm rot="10800000">
            <a:off x="5428211" y="1138039"/>
            <a:ext cx="6009116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6" name="Google Shape;116;p4"/>
          <p:cNvSpPr/>
          <p:nvPr/>
        </p:nvSpPr>
        <p:spPr>
          <a:xfrm>
            <a:off x="612937" y="4286021"/>
            <a:ext cx="60960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column1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  column2, ...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612938" y="2094925"/>
            <a:ext cx="314220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*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 txBox="1"/>
          <p:nvPr/>
        </p:nvSpPr>
        <p:spPr>
          <a:xfrm>
            <a:off x="5468534" y="4488423"/>
            <a:ext cx="3947848" cy="6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Miriam"/>
                <a:ea typeface="Miriam"/>
                <a:cs typeface="Miriam"/>
                <a:sym typeface="Miriam"/>
              </a:rPr>
              <a:t>שליפת עמודות נבחרות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5189115" y="2128940"/>
            <a:ext cx="4506687" cy="6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Miriam"/>
                <a:ea typeface="Miriam"/>
                <a:cs typeface="Miriam"/>
                <a:sym typeface="Miriam"/>
              </a:rPr>
              <a:t>שליפת כל העמודות שבטבלה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עמודות מחושבות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5"/>
          <p:cNvSpPr txBox="1"/>
          <p:nvPr/>
        </p:nvSpPr>
        <p:spPr>
          <a:xfrm>
            <a:off x="713190" y="1610316"/>
            <a:ext cx="10484051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ביצוע חישובים על הנתונים הנמצאים בטבלאות</a:t>
            </a:r>
            <a:endParaRPr b="0" i="0" sz="36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26" name="Google Shape;126;p5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7" name="Google Shape;127;p5"/>
          <p:cNvCxnSpPr/>
          <p:nvPr/>
        </p:nvCxnSpPr>
        <p:spPr>
          <a:xfrm>
            <a:off x="9528579" y="339398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5"/>
          <p:cNvCxnSpPr/>
          <p:nvPr/>
        </p:nvCxnSpPr>
        <p:spPr>
          <a:xfrm>
            <a:off x="8484004" y="4945770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5"/>
          <p:cNvSpPr txBox="1"/>
          <p:nvPr/>
        </p:nvSpPr>
        <p:spPr>
          <a:xfrm>
            <a:off x="2618509" y="3667177"/>
            <a:ext cx="664654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שימוש באופרטורים המייצגים פעולות חשבון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128801" y="5218958"/>
            <a:ext cx="6942454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שימוש בפונקציות מובנות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9528579" y="3348020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8594149" y="4897967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אופרטורים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1073208" y="1199815"/>
            <a:ext cx="10484051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לצורך החישוב ניתן להשתמש בשדות בטבלה, אופרטורים ומספרים</a:t>
            </a:r>
            <a:endParaRPr b="0" i="0" sz="32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39" name="Google Shape;139;p6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graphicFrame>
        <p:nvGraphicFramePr>
          <p:cNvPr id="140" name="Google Shape;140;p6"/>
          <p:cNvGraphicFramePr/>
          <p:nvPr/>
        </p:nvGraphicFramePr>
        <p:xfrm>
          <a:off x="2026701" y="29235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{C5FBA7DA-868B-427E-9100-30B8250D60B4}</a:tableStyleId>
              </a:tblPr>
              <a:tblGrid>
                <a:gridCol w="2071900"/>
                <a:gridCol w="6066700"/>
              </a:tblGrid>
              <a:tr h="540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סימן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פעולה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+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חיבור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-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חיסור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*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כפל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/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חילוק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%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Miriam"/>
                          <a:ea typeface="Miriam"/>
                          <a:cs typeface="Miriam"/>
                          <a:sym typeface="Miriam"/>
                        </a:rPr>
                        <a:t>מודולו  - הצגת השארית של חלוקת המספר הראשון בשני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פונקציות מובנות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1073208" y="1199815"/>
            <a:ext cx="10484051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ביצוע פעולות מוגדרות מראש</a:t>
            </a:r>
            <a:endParaRPr b="0" i="0" sz="32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47" name="Google Shape;147;p7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graphicFrame>
        <p:nvGraphicFramePr>
          <p:cNvPr id="148" name="Google Shape;148;p7"/>
          <p:cNvGraphicFramePr/>
          <p:nvPr/>
        </p:nvGraphicFramePr>
        <p:xfrm>
          <a:off x="1114426" y="238296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{F2BD2CD2-BECF-4303-A06D-BBD5B87FE33F}</a:tableStyleId>
              </a:tblPr>
              <a:tblGrid>
                <a:gridCol w="1994150"/>
                <a:gridCol w="4434675"/>
                <a:gridCol w="3534325"/>
              </a:tblGrid>
              <a:tr h="540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פונקציה</a:t>
                      </a:r>
                      <a:endParaRPr sz="1400" u="none" cap="none" strike="noStrike"/>
                    </a:p>
                  </a:txBody>
                  <a:tcPr marT="9525" marB="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תיאור</a:t>
                      </a:r>
                      <a:endParaRPr sz="1400" u="none" cap="none" strike="noStrike"/>
                    </a:p>
                  </a:txBody>
                  <a:tcPr marT="9525" marB="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Syntax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9525" marB="0" marR="9525" marL="9525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LEN ( )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מחזיר את מספר התווים במחרוזת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 LEN (string)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riam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LEFT ( )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מחזיר מספר תווים נבחר משמאל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 LEFT (string, number_of_chars)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riam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UPPER ( )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מחזיר המחרוזת באותיות אנגליות גדולות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 UPPER (text)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riam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DAY ( )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riam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מחזירה את היום מתאריך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 DAY (date)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riam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MONTH ( )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Miriam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מחזירה את החודש מתאריך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 MONTH (date)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</a:tr>
              <a:tr h="5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YEAR ( )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1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Noto Sans Symbols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מחזירה את השנה מהתאריך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-US" sz="1800" u="none" cap="none" strike="noStrike">
                          <a:solidFill>
                            <a:srgbClr val="000000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 YEAR (date)</a:t>
                      </a:r>
                      <a:endParaRPr sz="1400" u="none" cap="none" strike="noStrike"/>
                    </a:p>
                  </a:txBody>
                  <a:tcPr marT="76200" marB="76200" marR="9525" marL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כינויים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8"/>
          <p:cNvSpPr txBox="1"/>
          <p:nvPr/>
        </p:nvSpPr>
        <p:spPr>
          <a:xfrm>
            <a:off x="853974" y="1418008"/>
            <a:ext cx="10484051" cy="17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הענקת שם זמני לעמודה, </a:t>
            </a:r>
            <a:br>
              <a:rPr b="0" i="0" lang="en-US" sz="36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36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אשר קיים רק למשך ריצת השאילתה</a:t>
            </a:r>
            <a:endParaRPr b="0" i="0" sz="36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55" name="Google Shape;155;p8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56" name="Google Shape;156;p8"/>
          <p:cNvSpPr txBox="1"/>
          <p:nvPr/>
        </p:nvSpPr>
        <p:spPr>
          <a:xfrm>
            <a:off x="939692" y="4306718"/>
            <a:ext cx="60960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column_name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0" lang="en-US" sz="24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as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alias_name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table_name;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9"/>
          <p:cNvSpPr txBox="1"/>
          <p:nvPr/>
        </p:nvSpPr>
        <p:spPr>
          <a:xfrm>
            <a:off x="4779875" y="5951347"/>
            <a:ext cx="3017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en-US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icture containing orange&#10;&#10;Description automatically generated" id="163" name="Google Shape;16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" y="4862944"/>
            <a:ext cx="1857895" cy="185789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9"/>
          <p:cNvSpPr txBox="1"/>
          <p:nvPr/>
        </p:nvSpPr>
        <p:spPr>
          <a:xfrm>
            <a:off x="996633" y="959793"/>
            <a:ext cx="10583592" cy="1077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כתבו את השאילתות הבאות המתבססות על מסד הנתונים Northwind.</a:t>
            </a:r>
            <a:b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במידת הצורך, היעזרו באינטרנט על מנת למצוא את הפונקציה ו/או הנוסחה המתאימה.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5" name="Google Shape;165;p9"/>
          <p:cNvCxnSpPr/>
          <p:nvPr/>
        </p:nvCxnSpPr>
        <p:spPr>
          <a:xfrm>
            <a:off x="10918659" y="248827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6" name="Google Shape;166;p9"/>
          <p:cNvCxnSpPr/>
          <p:nvPr/>
        </p:nvCxnSpPr>
        <p:spPr>
          <a:xfrm>
            <a:off x="10918659" y="4047326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7" name="Google Shape;167;p9"/>
          <p:cNvSpPr txBox="1"/>
          <p:nvPr/>
        </p:nvSpPr>
        <p:spPr>
          <a:xfrm>
            <a:off x="875301" y="3947571"/>
            <a:ext cx="9828066" cy="1477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שלפו את הנתונים הבאים מתוך טבלת כותרת ההזמנה (Orders):</a:t>
            </a:r>
            <a:endParaRPr b="0" i="0" sz="1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מספר הזמנה, </a:t>
            </a:r>
            <a:endParaRPr b="0" i="0" sz="1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תאריך הזמנה,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תאריך משלוח,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הפרש הימים בין תאריך המשלוח לתאריך ההזמנה – קראו לעמודה DaysToDelivery</a:t>
            </a:r>
            <a:endParaRPr b="0" i="0" sz="1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68" name="Google Shape;168;p9"/>
          <p:cNvSpPr txBox="1"/>
          <p:nvPr/>
        </p:nvSpPr>
        <p:spPr>
          <a:xfrm>
            <a:off x="3266902" y="2384705"/>
            <a:ext cx="7436464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שלפו את הנתונים הבאים מתוך טבלת פרטי ההזמנה (Order Details):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כל השדות הקיימים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סכום ההנחה שניתנה בכל שורה – קראו לעמודה DiscountAmount</a:t>
            </a:r>
            <a:endParaRPr b="0" i="0" sz="1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69" name="Google Shape;169;p9"/>
          <p:cNvSpPr txBox="1"/>
          <p:nvPr/>
        </p:nvSpPr>
        <p:spPr>
          <a:xfrm>
            <a:off x="10983797" y="2438234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9"/>
          <p:cNvSpPr txBox="1"/>
          <p:nvPr/>
        </p:nvSpPr>
        <p:spPr>
          <a:xfrm>
            <a:off x="10983797" y="404732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