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Quattrocen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FD0MwgbjLAEqsVkOR2MVO2CSh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6FD5D7-A4B5-40D6-8A7E-A1244A213D41}">
  <a:tblStyle styleId="{076FD5D7-A4B5-40D6-8A7E-A1244A213D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fill>
          <a:solidFill>
            <a:srgbClr val="D4E2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4E2CE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1AB1AEDF-5994-4DD4-9FB3-05C4D923DB0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F2795EDD-BDEA-4D2C-B282-5819A95A339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C:\Users\User\Desktop\מגמה\שיווק המגמה\עיצוב לוגו וסלוגן\logo.gif" id="21" name="Google Shape;21;p15"/>
          <p:cNvPicPr preferRelativeResize="0"/>
          <p:nvPr/>
        </p:nvPicPr>
        <p:blipFill rotWithShape="1">
          <a:blip r:embed="rId1">
            <a:alphaModFix/>
          </a:blip>
          <a:srcRect b="24630" l="0" r="0" t="23476"/>
          <a:stretch/>
        </p:blipFill>
        <p:spPr>
          <a:xfrm>
            <a:off x="242587" y="136525"/>
            <a:ext cx="2051050" cy="7850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371600" y="2978122"/>
            <a:ext cx="9840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Miriam"/>
              <a:buNone/>
            </a:pPr>
            <a:r>
              <a:rPr b="0" i="0" lang="iw-IL" sz="4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מושגים בסיסיים ב-SQL</a:t>
            </a:r>
            <a:endParaRPr b="0" i="0" sz="4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pic>
        <p:nvPicPr>
          <p:cNvPr descr="C:\Users\User\Desktop\מגמה\שיווק המגמה\עיצוב לוגו וסלוגן\logo.gif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336" y="-425421"/>
            <a:ext cx="3497262" cy="283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"/>
          <p:cNvCxnSpPr/>
          <p:nvPr/>
        </p:nvCxnSpPr>
        <p:spPr>
          <a:xfrm>
            <a:off x="2485505" y="4156364"/>
            <a:ext cx="87270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"/>
          <p:cNvSpPr txBox="1"/>
          <p:nvPr/>
        </p:nvSpPr>
        <p:spPr>
          <a:xfrm>
            <a:off x="3440112" y="404330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Miriam"/>
              <a:buNone/>
            </a:pPr>
            <a:r>
              <a:rPr b="0" i="0" lang="iw-IL" sz="32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מבוא ללימוד SQL</a:t>
            </a:r>
            <a:endParaRPr b="0" i="0" sz="32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50552" y="761404"/>
            <a:ext cx="26638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rPr b="0" i="0" lang="iw-IL" sz="24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טליה מאורחי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דיאגרמה - ERD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0"/>
          <p:cNvCxnSpPr/>
          <p:nvPr/>
        </p:nvCxnSpPr>
        <p:spPr>
          <a:xfrm rot="10800000">
            <a:off x="3789485" y="1181999"/>
            <a:ext cx="7647842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7" name="Google Shape;177;p10"/>
          <p:cNvSpPr/>
          <p:nvPr/>
        </p:nvSpPr>
        <p:spPr>
          <a:xfrm>
            <a:off x="3472056" y="1346983"/>
            <a:ext cx="7940805" cy="3003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iw-IL" sz="34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Entity Relationship Diagram</a:t>
            </a:r>
            <a:br>
              <a:rPr b="0" i="0" lang="iw-IL" sz="34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34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תרשים המתאר את מבנה הטבלאות, המפתחות והיחסים בין הטבלאות</a:t>
            </a:r>
            <a:endParaRPr b="0" i="0" sz="34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803" y="3620289"/>
            <a:ext cx="4377667" cy="300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דיאגרמה - ERD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11"/>
          <p:cNvCxnSpPr/>
          <p:nvPr/>
        </p:nvCxnSpPr>
        <p:spPr>
          <a:xfrm rot="10800000">
            <a:off x="6837051" y="1181999"/>
            <a:ext cx="4600276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graphicFrame>
        <p:nvGraphicFramePr>
          <p:cNvPr id="185" name="Google Shape;185;p11"/>
          <p:cNvGraphicFramePr/>
          <p:nvPr/>
        </p:nvGraphicFramePr>
        <p:xfrm>
          <a:off x="4766411" y="23846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{F2795EDD-BDEA-4D2C-B282-5819A95A3392}</a:tableStyleId>
              </a:tblPr>
              <a:tblGrid>
                <a:gridCol w="2124000"/>
              </a:tblGrid>
              <a:tr h="396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רישום לחוגים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  <a:tr h="782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sng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מספר עסקה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שנה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קוד חוג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קוד משתתף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סניף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מחיר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6" name="Google Shape;186;p11"/>
          <p:cNvGraphicFramePr/>
          <p:nvPr/>
        </p:nvGraphicFramePr>
        <p:xfrm>
          <a:off x="851155" y="20695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{F2795EDD-BDEA-4D2C-B282-5819A95A3392}</a:tableStyleId>
              </a:tblPr>
              <a:tblGrid>
                <a:gridCol w="2124000"/>
              </a:tblGrid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משתתפים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sng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קוד משתתף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שם פרטי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שם משפחה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כתובת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מין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גיל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7" name="Google Shape;187;p11"/>
          <p:cNvGraphicFramePr/>
          <p:nvPr/>
        </p:nvGraphicFramePr>
        <p:xfrm>
          <a:off x="8517013" y="4556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{F2795EDD-BDEA-4D2C-B282-5819A95A3392}</a:tableStyleId>
              </a:tblPr>
              <a:tblGrid>
                <a:gridCol w="2124000"/>
              </a:tblGrid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סניפים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A9DB"/>
                    </a:solidFill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sng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מספר סניף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שם סניף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תאריך פתיחה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Google Shape;188;p11"/>
          <p:cNvGraphicFramePr/>
          <p:nvPr/>
        </p:nvGraphicFramePr>
        <p:xfrm>
          <a:off x="9302827" y="2138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{F2795EDD-BDEA-4D2C-B282-5819A95A3392}</a:tableStyleId>
              </a:tblPr>
              <a:tblGrid>
                <a:gridCol w="2124000"/>
              </a:tblGrid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חוגים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sng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קוד חוג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שם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תיאור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w-IL" sz="24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מחיר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89" name="Google Shape;189;p11"/>
          <p:cNvCxnSpPr/>
          <p:nvPr/>
        </p:nvCxnSpPr>
        <p:spPr>
          <a:xfrm rot="10800000">
            <a:off x="2830889" y="2664707"/>
            <a:ext cx="2232000" cy="1497000"/>
          </a:xfrm>
          <a:prstGeom prst="bentConnector3">
            <a:avLst>
              <a:gd fmla="val 57751" name="adj1"/>
            </a:avLst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1"/>
          <p:cNvCxnSpPr/>
          <p:nvPr/>
        </p:nvCxnSpPr>
        <p:spPr>
          <a:xfrm>
            <a:off x="6732812" y="4595940"/>
            <a:ext cx="1908000" cy="553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1"/>
          <p:cNvCxnSpPr/>
          <p:nvPr/>
        </p:nvCxnSpPr>
        <p:spPr>
          <a:xfrm flipH="1" rot="10800000">
            <a:off x="6732812" y="2725760"/>
            <a:ext cx="2700000" cy="1063800"/>
          </a:xfrm>
          <a:prstGeom prst="bentConnector3">
            <a:avLst>
              <a:gd fmla="val 54048" name="adj1"/>
            </a:avLst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11"/>
          <p:cNvSpPr txBox="1"/>
          <p:nvPr/>
        </p:nvSpPr>
        <p:spPr>
          <a:xfrm>
            <a:off x="2983755" y="2296185"/>
            <a:ext cx="6576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b="0" i="0" sz="2000" u="none" cap="none" strike="noStrike">
              <a:solidFill>
                <a:srgbClr val="26262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4320396" y="3738580"/>
            <a:ext cx="5395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8604179" y="2392679"/>
            <a:ext cx="6576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6847089" y="4176797"/>
            <a:ext cx="7788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8015371" y="4749620"/>
            <a:ext cx="7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6837051" y="3429000"/>
            <a:ext cx="7788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32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מטלה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313220" y="1331155"/>
            <a:ext cx="11126382" cy="1538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rPr b="0" i="0" lang="iw-IL" sz="28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חשבו על 10 תובנות שניתן להסיק מהנתונים שבטבלאות הנתונות.</a:t>
            </a:r>
            <a:br>
              <a:rPr b="0" i="0" lang="iw-IL" sz="28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28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חשבו יצירתי ומחוץ לקופסא!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orange&#10;&#10;Description automatically generated"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212" y="112892"/>
            <a:ext cx="1331155" cy="133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-3448880" y="5596154"/>
            <a:ext cx="1112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rPr b="1" i="0" lang="iw-IL" sz="44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בהצלחה!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8107" y="2455920"/>
            <a:ext cx="8357735" cy="340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754673" y="1552993"/>
            <a:ext cx="10682654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S</a:t>
            </a: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tructures </a:t>
            </a: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Q</a:t>
            </a: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uery </a:t>
            </a: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L</a:t>
            </a: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anguage</a:t>
            </a:r>
            <a:b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היא שפה של שאילתות מובנות,</a:t>
            </a:r>
            <a:b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הנועדה לשליפת מידע וטיפול בנתונים</a:t>
            </a:r>
            <a:endParaRPr b="0" i="0" sz="54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754673" y="1594557"/>
            <a:ext cx="10682654" cy="350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מטרת הלימוד: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iw-IL" sz="54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הכרות עם מושגים כלליים בתחום מסדי הנתונים</a:t>
            </a:r>
            <a:endParaRPr b="0" i="0" sz="54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הצורך ב-Data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022528" y="1940303"/>
            <a:ext cx="10682654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בעזרת ניתוח הנתונים הנאספים </a:t>
            </a:r>
            <a:b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ניתן לקבל החלטות בצורה מושכלת </a:t>
            </a:r>
            <a:endParaRPr b="0" i="0" sz="40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cxnSp>
        <p:nvCxnSpPr>
          <p:cNvPr id="116" name="Google Shape;116;p4"/>
          <p:cNvCxnSpPr>
            <a:endCxn id="114" idx="2"/>
          </p:cNvCxnSpPr>
          <p:nvPr/>
        </p:nvCxnSpPr>
        <p:spPr>
          <a:xfrm rot="10800000">
            <a:off x="7442459" y="1138039"/>
            <a:ext cx="39948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A picture containing white&#10;&#10;Description automatically generated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59909"/>
            <a:ext cx="3198091" cy="319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מסד נתונים - Database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713191" y="1610316"/>
            <a:ext cx="6828382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אמצעי המשמש לאחסון מסודר של המידע לצורך שליפה ועיבוד</a:t>
            </a:r>
            <a:endParaRPr b="0" i="0" sz="40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cxnSp>
        <p:nvCxnSpPr>
          <p:cNvPr id="124" name="Google Shape;124;p5"/>
          <p:cNvCxnSpPr/>
          <p:nvPr/>
        </p:nvCxnSpPr>
        <p:spPr>
          <a:xfrm rot="10800000">
            <a:off x="4608945" y="1138039"/>
            <a:ext cx="6828382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A white cake with a black background&#10;&#10;Description automatically generated with low confidence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4619" y="1834768"/>
            <a:ext cx="3590787" cy="3965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5"/>
          <p:cNvCxnSpPr/>
          <p:nvPr/>
        </p:nvCxnSpPr>
        <p:spPr>
          <a:xfrm>
            <a:off x="7450654" y="4036187"/>
            <a:ext cx="0" cy="252584"/>
          </a:xfrm>
          <a:prstGeom prst="straightConnector1">
            <a:avLst/>
          </a:prstGeom>
          <a:noFill/>
          <a:ln cap="flat" cmpd="sng" w="38100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5"/>
          <p:cNvSpPr txBox="1"/>
          <p:nvPr/>
        </p:nvSpPr>
        <p:spPr>
          <a:xfrm>
            <a:off x="804109" y="3931667"/>
            <a:ext cx="664654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מיקום מסד הנתונים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7462084" y="4772089"/>
            <a:ext cx="0" cy="252000"/>
          </a:xfrm>
          <a:prstGeom prst="straightConnector1">
            <a:avLst/>
          </a:prstGeom>
          <a:noFill/>
          <a:ln cap="flat" cmpd="sng" w="38100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5"/>
          <p:cNvSpPr txBox="1"/>
          <p:nvPr/>
        </p:nvSpPr>
        <p:spPr>
          <a:xfrm>
            <a:off x="804109" y="4667277"/>
            <a:ext cx="664654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גישה למסד הנתונים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754673" y="1552993"/>
            <a:ext cx="10682654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S</a:t>
            </a: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tructures </a:t>
            </a: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Q</a:t>
            </a: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uery </a:t>
            </a: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L</a:t>
            </a: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anguage</a:t>
            </a:r>
            <a:b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היא שפה של שאילתות מובנות,</a:t>
            </a:r>
            <a:b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הנועדה לשליפת מידע וטיפול בנתונים</a:t>
            </a:r>
            <a:endParaRPr b="0" i="0" sz="54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מבנה הטבלה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7"/>
          <p:cNvCxnSpPr/>
          <p:nvPr/>
        </p:nvCxnSpPr>
        <p:spPr>
          <a:xfrm rot="10800000">
            <a:off x="4608945" y="1138039"/>
            <a:ext cx="6828382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Graphical user interface&#10;&#10;Description automatically generated with medium confidence"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051" y="2632204"/>
            <a:ext cx="6357898" cy="21919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42" name="Google Shape;142;p7"/>
          <p:cNvSpPr/>
          <p:nvPr/>
        </p:nvSpPr>
        <p:spPr>
          <a:xfrm>
            <a:off x="2861721" y="2851116"/>
            <a:ext cx="6591689" cy="199815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7442458" y="2613125"/>
            <a:ext cx="1887821" cy="2284190"/>
          </a:xfrm>
          <a:prstGeom prst="rect">
            <a:avLst/>
          </a:prstGeom>
          <a:noFill/>
          <a:ln cap="flat" cmpd="sng" w="28575">
            <a:solidFill>
              <a:srgbClr val="29AD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" name="Google Shape;144;p7"/>
          <p:cNvCxnSpPr/>
          <p:nvPr/>
        </p:nvCxnSpPr>
        <p:spPr>
          <a:xfrm rot="5400000">
            <a:off x="2458221" y="3236686"/>
            <a:ext cx="684000" cy="123000"/>
          </a:xfrm>
          <a:prstGeom prst="bentConnector2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45" name="Google Shape;145;p7"/>
          <p:cNvCxnSpPr/>
          <p:nvPr/>
        </p:nvCxnSpPr>
        <p:spPr>
          <a:xfrm rot="-5400000">
            <a:off x="8101517" y="2269173"/>
            <a:ext cx="576000" cy="114900"/>
          </a:xfrm>
          <a:prstGeom prst="bentConnector2">
            <a:avLst/>
          </a:prstGeom>
          <a:noFill/>
          <a:ln cap="flat" cmpd="sng" w="28575">
            <a:solidFill>
              <a:srgbClr val="29ADE4"/>
            </a:solidFill>
            <a:prstDash val="solid"/>
            <a:miter lim="800000"/>
            <a:headEnd len="sm" w="sm" type="none"/>
            <a:tailEnd len="lg" w="lg" type="oval"/>
          </a:ln>
        </p:spPr>
      </p:cxnSp>
      <p:sp>
        <p:nvSpPr>
          <p:cNvPr id="146" name="Google Shape;146;p7"/>
          <p:cNvSpPr/>
          <p:nvPr/>
        </p:nvSpPr>
        <p:spPr>
          <a:xfrm>
            <a:off x="8521389" y="1371845"/>
            <a:ext cx="2433826" cy="77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כל עמודה נקראת שדה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265099" y="3298186"/>
            <a:ext cx="2473490" cy="1152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accent6"/>
                </a:solidFill>
                <a:latin typeface="Miriam"/>
                <a:ea typeface="Miriam"/>
                <a:cs typeface="Miriam"/>
                <a:sym typeface="Miriam"/>
              </a:rPr>
              <a:t>כל שורה נקראת רשומה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מפתח ראשי – Primary Key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8"/>
          <p:cNvCxnSpPr/>
          <p:nvPr/>
        </p:nvCxnSpPr>
        <p:spPr>
          <a:xfrm rot="10800000">
            <a:off x="3789485" y="1181999"/>
            <a:ext cx="7647842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Graphical user interface&#10;&#10;Description automatically generated with medium confidence"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051" y="3229382"/>
            <a:ext cx="6357898" cy="21919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55" name="Google Shape;155;p8"/>
          <p:cNvSpPr/>
          <p:nvPr/>
        </p:nvSpPr>
        <p:spPr>
          <a:xfrm>
            <a:off x="3274903" y="3229382"/>
            <a:ext cx="1015742" cy="2284190"/>
          </a:xfrm>
          <a:prstGeom prst="rect">
            <a:avLst/>
          </a:prstGeom>
          <a:noFill/>
          <a:ln cap="flat" cmpd="sng" w="28575">
            <a:solidFill>
              <a:srgbClr val="29AD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2089682" y="1533383"/>
            <a:ext cx="8012635" cy="77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767172"/>
                </a:solidFill>
                <a:latin typeface="Miriam"/>
                <a:ea typeface="Miriam"/>
                <a:cs typeface="Miriam"/>
                <a:sym typeface="Miriam"/>
              </a:rPr>
              <a:t>עמודה אחת או יותר בעזרתה ניתן לזהות את הרשומה באופן </a:t>
            </a:r>
            <a:r>
              <a:rPr b="0" i="0" lang="iw-IL" sz="40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חד-חד-ערכי</a:t>
            </a:r>
            <a:r>
              <a:rPr b="0" i="0" lang="iw-IL" sz="3200" u="none" cap="none" strike="noStrike">
                <a:solidFill>
                  <a:srgbClr val="767172"/>
                </a:solidFill>
                <a:latin typeface="Miriam"/>
                <a:ea typeface="Miriam"/>
                <a:cs typeface="Miriam"/>
                <a:sym typeface="Miriam"/>
              </a:rPr>
              <a:t> וחייבת להכיל ערך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5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מפתח זר – Foreign Key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9"/>
          <p:cNvCxnSpPr/>
          <p:nvPr/>
        </p:nvCxnSpPr>
        <p:spPr>
          <a:xfrm rot="10800000">
            <a:off x="3789485" y="1181999"/>
            <a:ext cx="7647842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3" name="Google Shape;163;p9"/>
          <p:cNvSpPr/>
          <p:nvPr/>
        </p:nvSpPr>
        <p:spPr>
          <a:xfrm>
            <a:off x="1248508" y="1533383"/>
            <a:ext cx="9900138" cy="77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767172"/>
                </a:solidFill>
                <a:latin typeface="Miriam"/>
                <a:ea typeface="Miriam"/>
                <a:cs typeface="Miriam"/>
                <a:sym typeface="Miriam"/>
              </a:rPr>
              <a:t>שדה בטבלה אשר משמש בטבלה </a:t>
            </a:r>
            <a:r>
              <a:rPr b="0" i="0" lang="iw-IL" sz="4400" u="none" cap="none" strike="noStrike">
                <a:solidFill>
                  <a:srgbClr val="29ADE4"/>
                </a:solidFill>
                <a:latin typeface="Miriam"/>
                <a:ea typeface="Miriam"/>
                <a:cs typeface="Miriam"/>
                <a:sym typeface="Miriam"/>
              </a:rPr>
              <a:t>אחרת</a:t>
            </a:r>
            <a:r>
              <a:rPr b="0" i="0" lang="iw-IL" sz="3200" u="none" cap="none" strike="noStrike">
                <a:solidFill>
                  <a:srgbClr val="767172"/>
                </a:solidFill>
                <a:latin typeface="Miriam"/>
                <a:ea typeface="Miriam"/>
                <a:cs typeface="Miriam"/>
                <a:sym typeface="Miriam"/>
              </a:rPr>
              <a:t> כמפתח ראשי, </a:t>
            </a:r>
            <a:br>
              <a:rPr b="0" i="0" lang="iw-IL" sz="3200" u="none" cap="none" strike="noStrike">
                <a:solidFill>
                  <a:srgbClr val="767172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3200" u="none" cap="none" strike="noStrike">
                <a:solidFill>
                  <a:srgbClr val="767172"/>
                </a:solidFill>
                <a:latin typeface="Miriam"/>
                <a:ea typeface="Miriam"/>
                <a:cs typeface="Miriam"/>
                <a:sym typeface="Miriam"/>
              </a:rPr>
              <a:t>וערכו חייב להופיע בטבלה בה הוא מוגדר כמפתח ראשי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4" name="Google Shape;164;p9"/>
          <p:cNvGraphicFramePr/>
          <p:nvPr/>
        </p:nvGraphicFramePr>
        <p:xfrm>
          <a:off x="7895640" y="41323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{076FD5D7-A4B5-40D6-8A7E-A1244A213D41}</a:tableStyleId>
              </a:tblPr>
              <a:tblGrid>
                <a:gridCol w="2525100"/>
              </a:tblGrid>
              <a:tr h="365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טבלת עובדים</a:t>
                      </a:r>
                      <a:endParaRPr sz="1400" u="none" cap="none" strike="noStrike"/>
                    </a:p>
                  </a:txBody>
                  <a:tcPr marT="40350" marB="40350" marR="80700" marL="80700"/>
                </a:tc>
              </a:tr>
              <a:tr h="365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iw-IL" sz="19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מספר עובד</a:t>
                      </a:r>
                      <a:endParaRPr sz="1400" u="none" cap="none" strike="noStrike"/>
                    </a:p>
                  </a:txBody>
                  <a:tcPr marT="40350" marB="40350" marR="80700" marL="80700"/>
                </a:tc>
              </a:tr>
              <a:tr h="365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iw-IL" sz="19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שם פרטי</a:t>
                      </a:r>
                      <a:endParaRPr sz="1400" u="none" cap="none" strike="noStrike"/>
                    </a:p>
                  </a:txBody>
                  <a:tcPr marT="40350" marB="40350" marR="80700" marL="80700"/>
                </a:tc>
              </a:tr>
              <a:tr h="365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iw-IL" sz="19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שם משפחה</a:t>
                      </a:r>
                      <a:endParaRPr sz="1400" u="none" cap="none" strike="noStrike"/>
                    </a:p>
                  </a:txBody>
                  <a:tcPr marT="40350" marB="40350" marR="80700" marL="80700"/>
                </a:tc>
              </a:tr>
              <a:tr h="365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iw-IL" sz="19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תיאור</a:t>
                      </a:r>
                      <a:endParaRPr sz="1400" u="none" cap="none" strike="noStrike"/>
                    </a:p>
                  </a:txBody>
                  <a:tcPr marT="40350" marB="40350" marR="80700" marL="80700"/>
                </a:tc>
              </a:tr>
              <a:tr h="365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iw-IL" sz="19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תאריך לידה</a:t>
                      </a:r>
                      <a:endParaRPr sz="1400" u="none" cap="none" strike="noStrike"/>
                    </a:p>
                  </a:txBody>
                  <a:tcPr marT="40350" marB="40350" marR="80700" marL="80700"/>
                </a:tc>
              </a:tr>
            </a:tbl>
          </a:graphicData>
        </a:graphic>
      </p:graphicFrame>
      <p:graphicFrame>
        <p:nvGraphicFramePr>
          <p:cNvPr id="165" name="Google Shape;165;p9"/>
          <p:cNvGraphicFramePr/>
          <p:nvPr/>
        </p:nvGraphicFramePr>
        <p:xfrm>
          <a:off x="2511223" y="31285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{1AB1AEDF-5994-4DD4-9FB3-05C4D923DB00}</a:tableStyleId>
              </a:tblPr>
              <a:tblGrid>
                <a:gridCol w="3715000"/>
              </a:tblGrid>
              <a:tr h="4483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latin typeface="Miriam"/>
                          <a:ea typeface="Miriam"/>
                          <a:cs typeface="Miriam"/>
                          <a:sym typeface="Miriam"/>
                        </a:rPr>
                        <a:t>טבלת הזמנות</a:t>
                      </a:r>
                      <a:endParaRPr sz="1400" u="none" cap="none" strike="noStrike"/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מספר הזמנה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תאריך הזמנה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מספר עובד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מספר לקוח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סה"כ כמות פריטים בהזמנה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סה"כ לתשלום ללא מע"מ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w-IL" sz="2000" u="none" cap="none" strike="noStrike">
                          <a:solidFill>
                            <a:schemeClr val="dk1"/>
                          </a:solidFill>
                          <a:latin typeface="Miriam"/>
                          <a:ea typeface="Miriam"/>
                          <a:cs typeface="Miriam"/>
                          <a:sym typeface="Miriam"/>
                        </a:rPr>
                        <a:t>סה"כ לתשלום כולל מע"מ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iriam"/>
                        <a:ea typeface="Miriam"/>
                        <a:cs typeface="Miriam"/>
                        <a:sym typeface="Miriam"/>
                      </a:endParaRPr>
                    </a:p>
                  </a:txBody>
                  <a:tcPr marT="51425" marB="51425" marR="102850" marL="102850"/>
                </a:tc>
              </a:tr>
            </a:tbl>
          </a:graphicData>
        </a:graphic>
      </p:graphicFrame>
      <p:pic>
        <p:nvPicPr>
          <p:cNvPr descr="Key"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050307" y="4587923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y"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758029" y="3615369"/>
            <a:ext cx="396001" cy="396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9"/>
          <p:cNvCxnSpPr>
            <a:stCxn id="169" idx="3"/>
          </p:cNvCxnSpPr>
          <p:nvPr/>
        </p:nvCxnSpPr>
        <p:spPr>
          <a:xfrm>
            <a:off x="6348879" y="4701862"/>
            <a:ext cx="1473300" cy="6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69" name="Google Shape;169;p9"/>
          <p:cNvSpPr/>
          <p:nvPr/>
        </p:nvSpPr>
        <p:spPr>
          <a:xfrm>
            <a:off x="2379635" y="4503862"/>
            <a:ext cx="3969244" cy="396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EEC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464796" y="4428063"/>
            <a:ext cx="214237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w-IL" sz="2500" u="none" cap="none" strike="noStrike">
                <a:solidFill>
                  <a:schemeClr val="accent1"/>
                </a:solidFill>
                <a:latin typeface="Miriam"/>
                <a:ea typeface="Miriam"/>
                <a:cs typeface="Miriam"/>
                <a:sym typeface="Miriam"/>
              </a:rPr>
              <a:t>מפתח זר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2022-05-19T14:28:32Z</dcterms:created>
  <dc:creator>TaliaMorchi</dc:creator>
</cp:coreProperties>
</file>