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5" r:id="rId2"/>
    <p:sldId id="258" r:id="rId3"/>
    <p:sldId id="276" r:id="rId4"/>
    <p:sldId id="277" r:id="rId5"/>
    <p:sldId id="269" r:id="rId6"/>
    <p:sldId id="267" r:id="rId7"/>
  </p:sldIdLst>
  <p:sldSz cx="9144000" cy="5143500" type="screen16x9"/>
  <p:notesSz cx="6858000" cy="9144000"/>
  <p:embeddedFontLst>
    <p:embeddedFont>
      <p:font typeface="Assistant" pitchFamily="2" charset="-79"/>
      <p:regular r:id="rId9"/>
      <p:bold r:id="rId10"/>
    </p:embeddedFont>
    <p:embeddedFont>
      <p:font typeface="Assistant ExtraBold" pitchFamily="2" charset="-79"/>
      <p:bold r:id="rId11"/>
    </p:embeddedFont>
    <p:embeddedFont>
      <p:font typeface="Assistant SemiBold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ציפי לנקין" initials="צל" lastIdx="1" clrIdx="0">
    <p:extLst>
      <p:ext uri="{19B8F6BF-5375-455C-9EA6-DF929625EA0E}">
        <p15:presenceInfo xmlns:p15="http://schemas.microsoft.com/office/powerpoint/2012/main" userId="S-1-5-21-1644491937-1078145449-1801674531-9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918D8E"/>
    <a:srgbClr val="00B0F0"/>
    <a:srgbClr val="FEC224"/>
    <a:srgbClr val="BCE3F6"/>
    <a:srgbClr val="000000"/>
    <a:srgbClr val="C38C01"/>
    <a:srgbClr val="FFF0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56C75-38D1-432C-9E71-DC950C946E46}" v="13" dt="2022-11-25T09:00:06.4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17" autoAdjust="0"/>
  </p:normalViewPr>
  <p:slideViewPr>
    <p:cSldViewPr snapToGrid="0">
      <p:cViewPr varScale="1">
        <p:scale>
          <a:sx n="122" d="100"/>
          <a:sy n="122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KHAfiqHwZ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בשיעור הקודם למדנו על מדד המיקום המרכזי – חציון.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כעת נעבור למדד המיקום המרכזי הבא. זהו מדד חשוב מאוד, והוא משמש אותנו כמעט בכל ניתוח נתונים שנעשה - </a:t>
            </a:r>
            <a:r>
              <a:rPr lang="he-IL" b="1" dirty="0"/>
              <a:t>הממוצע.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72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ממוצע מחושב על נתונים מספריים (כמותיים) בלבד</a:t>
            </a:r>
          </a:p>
        </p:txBody>
      </p:sp>
    </p:spTree>
    <p:extLst>
      <p:ext uri="{BB962C8B-B14F-4D97-AF65-F5344CB8AC3E}">
        <p14:creationId xmlns:p14="http://schemas.microsoft.com/office/powerpoint/2010/main" val="251396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להעמיד ולסדר את התלמידים בכיתה בשורה לפי גובה עולה.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מיהו התלמיד/ה שבדיוק באמצע כך שמעליו ומתחתיו יש אותו מספר תלמידים? תלמיד/ה זה/ו הוא החציון בכיתה מבחינת גובה.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הערה: יש לשים לב אם קיים מספר זוגי או אי זוגי של תלמידים. אם יש מספר אי זוגי  אזי התלמיד/ה שבאמצע הוא/ היא החציון. אך אם יש מספר זוגי של תלמידים בשיעור, יש לעשות ממוצע בין שני התלמידים שבאמצע.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2. רשמו את כלל הגבהים של כלל התלמידים בכיתה וחשבו את הממוצע –האם נמצא הבדל בין הגובה הממוצע לגובה של התלמיד/ה שנמצא/ה בחציון בסעיף 1?</a:t>
            </a:r>
          </a:p>
          <a:p>
            <a:pPr marL="22860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פעילות זו ממחישה את הממוצע ואת ההבדל בינו לבין החציון.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כעת נחשב שוב את הממוצע, אך נחסיר את שני התלמידים הכי גבוהים בכיתה – כך נראה בכמה הממוצע משתנה וכמה הממוצע הוא מדד רגיש לערכים קיצוניים.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בסרטון שבשקף הבא נראה המחשה נוספת לרגישות מדד הממוצע לערכים קיצוניים.</a:t>
            </a:r>
          </a:p>
        </p:txBody>
      </p:sp>
    </p:spTree>
    <p:extLst>
      <p:ext uri="{BB962C8B-B14F-4D97-AF65-F5344CB8AC3E}">
        <p14:creationId xmlns:p14="http://schemas.microsoft.com/office/powerpoint/2010/main" val="2904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>
                <a:latin typeface="+mj-lt"/>
                <a:ea typeface="+mj-ea"/>
                <a:cs typeface="+mj-cs"/>
                <a:sym typeface="Calibri"/>
              </a:rPr>
              <a:t>סרטון המסביר על ההבדל בין שכר ממוצע לשכר חציוני במשק הישראלי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en-US" sz="900" u="sng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https://youtu.be/cKHAfiqHwZc</a:t>
            </a:r>
            <a:r>
              <a:rPr lang="en-US" sz="900" dirty="0"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783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כעת </a:t>
            </a:r>
            <a:r>
              <a:rPr lang="he-IL" sz="900" dirty="0">
                <a:latin typeface="Quattrocento Sans"/>
                <a:ea typeface="Quattrocento Sans"/>
                <a:cs typeface="Quattrocento Sans"/>
                <a:sym typeface="Quattrocento Sans"/>
              </a:rPr>
              <a:t>יש לבצע את התרגילים באקסל "מדדי מיקום מרכזי לניתוח נתונים – ממוצע"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39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5649687" y="56674"/>
            <a:ext cx="3367370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מדדי מיקום מרכזי לניתוח נתונים</a:t>
            </a:r>
            <a:r>
              <a:rPr lang="he-IL" baseline="0" dirty="0">
                <a:solidFill>
                  <a:srgbClr val="232752"/>
                </a:solidFill>
              </a:rPr>
              <a:t> - ממוצע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6204858" y="441360"/>
            <a:ext cx="2743768" cy="3849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649963" y="1530371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001491" y="2036447"/>
            <a:ext cx="3444581" cy="1564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מדדי מיקום מרכזי לניתוח נתונים </a:t>
            </a:r>
            <a:r>
              <a:rPr lang="he-IL" dirty="0">
                <a:solidFill>
                  <a:srgbClr val="00B0F0"/>
                </a:solidFill>
              </a:rPr>
              <a:t>ממוצע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53;p13"/>
          <p:cNvSpPr txBox="1"/>
          <p:nvPr/>
        </p:nvSpPr>
        <p:spPr>
          <a:xfrm>
            <a:off x="5057478" y="4153755"/>
            <a:ext cx="3444581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סטטיסטיקה לניתוח נתונים </a:t>
            </a:r>
            <a:endParaRPr sz="24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159298" y="62345"/>
            <a:ext cx="2922357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4" y="798964"/>
            <a:ext cx="4169045" cy="36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53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56" name="Circle"/>
          <p:cNvSpPr/>
          <p:nvPr/>
        </p:nvSpPr>
        <p:spPr>
          <a:xfrm>
            <a:off x="1718633" y="1974136"/>
            <a:ext cx="1585385" cy="1585385"/>
          </a:xfrm>
          <a:prstGeom prst="ellipse">
            <a:avLst/>
          </a:prstGeom>
          <a:solidFill>
            <a:srgbClr val="FEC224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7" name="Google Shape;53;p13"/>
          <p:cNvSpPr txBox="1"/>
          <p:nvPr/>
        </p:nvSpPr>
        <p:spPr>
          <a:xfrm>
            <a:off x="1705933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שכיח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58" name="Circle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9" name="Google Shape;53;p13"/>
          <p:cNvSpPr txBox="1"/>
          <p:nvPr/>
        </p:nvSpPr>
        <p:spPr>
          <a:xfrm>
            <a:off x="3759784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ממוצע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60" name="Circle"/>
          <p:cNvSpPr/>
          <p:nvPr/>
        </p:nvSpPr>
        <p:spPr>
          <a:xfrm>
            <a:off x="5826334" y="1974136"/>
            <a:ext cx="1585385" cy="1585385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61" name="Google Shape;53;p13"/>
          <p:cNvSpPr txBox="1"/>
          <p:nvPr/>
        </p:nvSpPr>
        <p:spPr>
          <a:xfrm>
            <a:off x="5813634" y="2536739"/>
            <a:ext cx="1610785" cy="448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/>
              <a:t>חציון</a:t>
            </a:r>
            <a:endParaRPr sz="1800" dirty="0"/>
          </a:p>
        </p:txBody>
      </p:sp>
      <p:sp>
        <p:nvSpPr>
          <p:cNvPr id="14" name="Google Shape;53;p13"/>
          <p:cNvSpPr txBox="1"/>
          <p:nvPr/>
        </p:nvSpPr>
        <p:spPr>
          <a:xfrm>
            <a:off x="2853890" y="1035082"/>
            <a:ext cx="3436220" cy="5618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 algn="ctr">
              <a:lnSpc>
                <a:spcPts val="3700"/>
              </a:lnSpc>
              <a:defRPr sz="20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>
              <a:defRPr/>
            </a:pPr>
            <a:r>
              <a:rPr lang="he-IL" dirty="0">
                <a:latin typeface="Assistant ExtraBold"/>
                <a:cs typeface="Assistant ExtraBold"/>
                <a:sym typeface="Assistant ExtraBold"/>
              </a:rPr>
              <a:t>מדדי מיקום מרכזי</a:t>
            </a:r>
            <a:endParaRPr dirty="0">
              <a:latin typeface="Assistant ExtraBold"/>
              <a:cs typeface="Assistant ExtraBold"/>
              <a:sym typeface="Assistant ExtraBold"/>
            </a:endParaRPr>
          </a:p>
        </p:txBody>
      </p:sp>
      <p:pic>
        <p:nvPicPr>
          <p:cNvPr id="1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3004641" y="72647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8" name="Circle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9" name="Google Shape;53;p13"/>
          <p:cNvSpPr txBox="1"/>
          <p:nvPr/>
        </p:nvSpPr>
        <p:spPr>
          <a:xfrm>
            <a:off x="3759784" y="2263536"/>
            <a:ext cx="1610785" cy="9705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ממוצע </a:t>
            </a:r>
            <a:r>
              <a:rPr lang="he-IL" sz="1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הוא אמצע גודלם של כל הערכים המספריים במשתנה</a:t>
            </a:r>
            <a:endParaRPr sz="1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4" name="Arrow 11"/>
          <p:cNvSpPr/>
          <p:nvPr/>
        </p:nvSpPr>
        <p:spPr>
          <a:xfrm rot="9726910" flipH="1">
            <a:off x="5412134" y="2365635"/>
            <a:ext cx="454512" cy="342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6" name="Google Shape;75;p7"/>
          <p:cNvSpPr txBox="1"/>
          <p:nvPr/>
        </p:nvSpPr>
        <p:spPr>
          <a:xfrm>
            <a:off x="5908211" y="1760400"/>
            <a:ext cx="1735772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40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סך </a:t>
            </a:r>
            <a:r>
              <a:rPr lang="he-IL" sz="14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סכום </a:t>
            </a:r>
            <a:r>
              <a:rPr lang="he-IL" sz="140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המספרים</a:t>
            </a:r>
          </a:p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4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במשתנה</a:t>
            </a:r>
            <a:endParaRPr sz="140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" name="Google Shape;75;p7"/>
          <p:cNvSpPr txBox="1"/>
          <p:nvPr/>
        </p:nvSpPr>
        <p:spPr>
          <a:xfrm>
            <a:off x="5908211" y="2556139"/>
            <a:ext cx="1735772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4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כמות </a:t>
            </a:r>
            <a:r>
              <a:rPr lang="he-IL" sz="140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המספרים</a:t>
            </a:r>
          </a:p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sz="14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במשתנה</a:t>
            </a:r>
            <a:endParaRPr sz="140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6058773" y="2491916"/>
            <a:ext cx="1437911" cy="0"/>
          </a:xfrm>
          <a:prstGeom prst="line">
            <a:avLst/>
          </a:prstGeom>
          <a:noFill/>
          <a:ln w="12700" cap="flat">
            <a:solidFill>
              <a:srgbClr val="232752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Google Shape;156;p11" descr="Google Shape;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33876">
            <a:off x="2221173" y="1099720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8036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8" name="Circle"/>
          <p:cNvSpPr/>
          <p:nvPr/>
        </p:nvSpPr>
        <p:spPr>
          <a:xfrm>
            <a:off x="3772484" y="1074604"/>
            <a:ext cx="1585385" cy="1585385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159" name="Google Shape;53;p13"/>
          <p:cNvSpPr txBox="1"/>
          <p:nvPr/>
        </p:nvSpPr>
        <p:spPr>
          <a:xfrm>
            <a:off x="3759784" y="1364004"/>
            <a:ext cx="1610785" cy="9705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dirty="0">
                <a:solidFill>
                  <a:schemeClr val="bg1"/>
                </a:solidFill>
              </a:rPr>
              <a:t>ממוצע </a:t>
            </a:r>
            <a:r>
              <a:rPr lang="he-IL" sz="1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הוא אמצע גודלם של כל הערכים המספריים במשתנה</a:t>
            </a:r>
            <a:endParaRPr sz="14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9" name="Google Shape;156;p11" descr="Google Shape;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33876">
            <a:off x="2221173" y="1099720"/>
            <a:ext cx="1186876" cy="70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08" y="2824975"/>
            <a:ext cx="5758899" cy="1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68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68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בעיקר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281" name="Google Shape;437;p23"/>
          <p:cNvSpPr/>
          <p:nvPr/>
        </p:nvSpPr>
        <p:spPr>
          <a:xfrm>
            <a:off x="3923450" y="4587148"/>
            <a:ext cx="1217102" cy="3"/>
          </a:xfrm>
          <a:prstGeom prst="line">
            <a:avLst/>
          </a:prstGeom>
          <a:ln w="28575"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0554" y="4732305"/>
            <a:ext cx="3082893" cy="2539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1" anchor="t">
            <a:spAutoFit/>
          </a:bodyPr>
          <a:lstStyle/>
          <a:p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</a:p>
        </p:txBody>
      </p:sp>
      <p:pic>
        <p:nvPicPr>
          <p:cNvPr id="12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303</Words>
  <Application>Microsoft Office PowerPoint</Application>
  <PresentationFormat>‫הצגה על המסך (16:9)</PresentationFormat>
  <Paragraphs>36</Paragraphs>
  <Slides>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4" baseType="lpstr">
      <vt:lpstr>Quattrocento Sans</vt:lpstr>
      <vt:lpstr>Assistant ExtraBold</vt:lpstr>
      <vt:lpstr>Assistant SemiBold</vt:lpstr>
      <vt:lpstr>Assistant</vt:lpstr>
      <vt:lpstr>Helvetica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28</cp:revision>
  <dcterms:modified xsi:type="dcterms:W3CDTF">2023-05-01T07:33:27Z</dcterms:modified>
</cp:coreProperties>
</file>