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5" r:id="rId4"/>
    <p:sldMasterId id="2147483669" r:id="rId5"/>
    <p:sldMasterId id="214748369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6858000" cx="12192000"/>
  <p:notesSz cx="6858000" cy="9144000"/>
  <p:embeddedFontLst>
    <p:embeddedFont>
      <p:font typeface="Varela Round"/>
      <p:regular r:id="rId17"/>
    </p:embeddedFont>
    <p:embeddedFont>
      <p:font typeface="Quattrocento Sans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gGWgHGVQK0nO+aN/R92WzRpetH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QuattrocentoSans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OpenSans-regular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OpenSans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VarelaRound-regular.fntdata"/><Relationship Id="rId16" Type="http://schemas.openxmlformats.org/officeDocument/2006/relationships/slide" Target="slides/slide9.xml"/><Relationship Id="rId19" Type="http://schemas.openxmlformats.org/officeDocument/2006/relationships/font" Target="fonts/QuattrocentoSans-bold.fntdata"/><Relationship Id="rId18" Type="http://schemas.openxmlformats.org/officeDocument/2006/relationships/font" Target="fonts/Quattrocento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367" name="Google Shape;367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377" name="Google Shape;377;p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התראות לחריגה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בקרות מדגמיות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קביעת KPI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200"/>
              <a:t>הם סוכני או מובילי השינוי בארגון. המשימה שלהם לזהות מה הצרכים העסקיים, מהן הבעיות שעוצרות את התהליכים וההתקדמות וכיצד לייעל את הפעילות לטובת מתן פתרון לצרכים הארגוניים.</a:t>
            </a:r>
            <a:endParaRPr/>
          </a:p>
        </p:txBody>
      </p:sp>
      <p:sp>
        <p:nvSpPr>
          <p:cNvPr id="385" name="Google Shape;385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chemeClr val="lt1"/>
                </a:solidFill>
              </a:rPr>
              <a:t>זה כמו להיכנס למערה כדי למצוא אוצר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chemeClr val="lt1"/>
                </a:solidFill>
              </a:rPr>
              <a:t>בהתחלה לא רואים כלום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chemeClr val="lt1"/>
                </a:solidFill>
              </a:rPr>
              <a:t>מאיפה מתחילים?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chemeClr val="lt1"/>
                </a:solidFill>
              </a:rPr>
              <a:t>לאן מגיעים?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chemeClr val="lt1"/>
                </a:solidFill>
              </a:rPr>
              <a:t>הדרך לא ברורה?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chemeClr val="lt1"/>
                </a:solidFill>
              </a:rPr>
              <a:t>לפעמים טועים בדרך ומתחילים מחדש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chemeClr val="lt1"/>
                </a:solidFill>
              </a:rPr>
              <a:t>מוצאים משהו ואז מגלים שזה לא אוצר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6" name="Google Shape;436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2" name="Google Shape;45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השיעור שכבה ושם המורה">
  <p:cSld name="1_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17" name="Google Shape;17;p11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1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1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40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11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3" name="Google Shape;23;p11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b="0" i="0" sz="6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4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4" name="Google Shape;74;p4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5" name="Google Shape;7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6" name="Google Shape;76;p4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0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4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0" name="Google Shape;80;p4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1" name="Google Shape;81;p4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2" name="Google Shape;8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0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4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7" name="Google Shape;87;p4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8" name="Google Shape;88;p4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9" name="Google Shape;89;p4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0" name="Google Shape;90;p4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1" name="Google Shape;9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2" name="Google Shape;92;p4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0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4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6" name="Google Shape;9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7" name="Google Shape;97;p4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0" name="Google Shape;100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1" name="Google Shape;101;p4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4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5" name="Google Shape;105;p4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6" name="Google Shape;106;p4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7" name="Google Shape;107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8" name="Google Shape;108;p4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4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4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3" name="Google Shape;113;p4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4" name="Google Shape;114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5" name="Google Shape;115;p4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0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p5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" name="Google Shape;119;p5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0" name="Google Shape;120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1" name="Google Shape;121;p5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0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4" name="Google Shape;124;p5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5" name="Google Shape;125;p5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6" name="Google Shape;126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7" name="Google Shape;127;p5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12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1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" name="Google Shape;29;p1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0" name="Google Shape;30;p1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1" name="Google Shape;31;p1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Title Slide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1790700" y="1042859"/>
            <a:ext cx="8610600" cy="495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/>
          <p:nvPr>
            <p:ph idx="2" type="pic"/>
          </p:nvPr>
        </p:nvSpPr>
        <p:spPr>
          <a:xfrm>
            <a:off x="2562590" y="2388327"/>
            <a:ext cx="1520794" cy="1481429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7"/>
          <p:cNvSpPr/>
          <p:nvPr>
            <p:ph idx="3" type="pic"/>
          </p:nvPr>
        </p:nvSpPr>
        <p:spPr>
          <a:xfrm>
            <a:off x="5335603" y="2388327"/>
            <a:ext cx="1520794" cy="1481429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7"/>
          <p:cNvSpPr/>
          <p:nvPr>
            <p:ph idx="4" type="pic"/>
          </p:nvPr>
        </p:nvSpPr>
        <p:spPr>
          <a:xfrm>
            <a:off x="8108615" y="2388327"/>
            <a:ext cx="1520794" cy="1481429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4" name="Google Shape;144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6" name="Google Shape;156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5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5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5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1" name="Google Shape;171;p5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6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7" name="Google Shape;187;p6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8" name="Google Shape;188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6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6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5" name="Google Shape;195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6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6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שקופית כותרת">
  <p:cSld name="10_שקופית כותרת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שקופית כותרת">
  <p:cSld name="36_שקופית כותרת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6"/>
          <p:cNvSpPr/>
          <p:nvPr/>
        </p:nvSpPr>
        <p:spPr>
          <a:xfrm>
            <a:off x="3229" y="4"/>
            <a:ext cx="12192000" cy="2362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6"/>
          <p:cNvSpPr txBox="1"/>
          <p:nvPr>
            <p:ph type="title"/>
          </p:nvPr>
        </p:nvSpPr>
        <p:spPr>
          <a:xfrm>
            <a:off x="841429" y="257395"/>
            <a:ext cx="10515600" cy="1943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שקופית כותרת">
  <p:cSld name="37_שקופית כותרת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4722" y="5846315"/>
            <a:ext cx="1254507" cy="102085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7"/>
          <p:cNvSpPr/>
          <p:nvPr/>
        </p:nvSpPr>
        <p:spPr>
          <a:xfrm>
            <a:off x="0" y="5486400"/>
            <a:ext cx="12192000" cy="13684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6594" y="5346781"/>
            <a:ext cx="1498249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7"/>
          <p:cNvSpPr txBox="1"/>
          <p:nvPr>
            <p:ph type="title"/>
          </p:nvPr>
        </p:nvSpPr>
        <p:spPr>
          <a:xfrm>
            <a:off x="1498249" y="50311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שקופית כותרת">
  <p:cSld name="38_שקופית כותרת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4722" y="5846315"/>
            <a:ext cx="1254507" cy="102085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6594" y="5346781"/>
            <a:ext cx="1498249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שקופית כותרת">
  <p:cSld name="39_שקופית כותרת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9"/>
          <p:cNvSpPr/>
          <p:nvPr/>
        </p:nvSpPr>
        <p:spPr>
          <a:xfrm>
            <a:off x="3229" y="4"/>
            <a:ext cx="12192000" cy="23621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9"/>
          <p:cNvSpPr txBox="1"/>
          <p:nvPr>
            <p:ph type="title"/>
          </p:nvPr>
        </p:nvSpPr>
        <p:spPr>
          <a:xfrm>
            <a:off x="841429" y="257395"/>
            <a:ext cx="10515600" cy="1943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שקופית כותרת">
  <p:cSld name="40_שקופית כותרת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4722" y="5846315"/>
            <a:ext cx="1254507" cy="102085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0"/>
          <p:cNvSpPr/>
          <p:nvPr/>
        </p:nvSpPr>
        <p:spPr>
          <a:xfrm>
            <a:off x="2" y="3"/>
            <a:ext cx="4380089" cy="68579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b="0" i="0" lang="iw-IL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כותרת</a:t>
            </a:r>
            <a:endParaRPr b="0" i="0" sz="4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שקופית כותרת">
  <p:cSld name="41_שקופית כותרת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4722" y="5846315"/>
            <a:ext cx="1254507" cy="102085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71"/>
          <p:cNvSpPr/>
          <p:nvPr/>
        </p:nvSpPr>
        <p:spPr>
          <a:xfrm>
            <a:off x="0" y="5418668"/>
            <a:ext cx="12192000" cy="14361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1"/>
          <p:cNvSpPr txBox="1"/>
          <p:nvPr>
            <p:ph type="title"/>
          </p:nvPr>
        </p:nvSpPr>
        <p:spPr>
          <a:xfrm>
            <a:off x="1089785" y="5556794"/>
            <a:ext cx="10515600" cy="1159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21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1" name="Google Shape;41;p21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21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43" name="Google Shape;43;p21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שקופית כותרת">
  <p:cSld name="42_שקופית כותרת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4722" y="5846315"/>
            <a:ext cx="1254507" cy="102085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1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1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1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/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9"/>
              <a:buFont typeface="Calibri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2" name="Google Shape;252;p2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/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9"/>
              <a:buFont typeface="Calibri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5"/>
          <p:cNvSpPr txBox="1"/>
          <p:nvPr>
            <p:ph idx="1" type="body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99"/>
              <a:buNone/>
              <a:defRPr sz="1799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8" name="Google Shape;258;p2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2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6"/>
          <p:cNvSpPr txBox="1"/>
          <p:nvPr>
            <p:ph idx="1" type="body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4" name="Google Shape;264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2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7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b="1" sz="1799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1" name="Google Shape;271;p27"/>
          <p:cNvSpPr txBox="1"/>
          <p:nvPr>
            <p:ph idx="2" type="body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b="1" sz="1799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3" name="Google Shape;273;p27"/>
          <p:cNvSpPr txBox="1"/>
          <p:nvPr>
            <p:ph idx="4" type="body"/>
          </p:nvPr>
        </p:nvSpPr>
        <p:spPr>
          <a:xfrm>
            <a:off x="6172200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2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2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2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0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9" name="Google Shape;289;p30"/>
          <p:cNvSpPr txBox="1"/>
          <p:nvPr>
            <p:ph idx="2" type="body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0" name="Google Shape;290;p3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3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3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"/>
          <p:cNvSpPr txBox="1"/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31"/>
          <p:cNvSpPr/>
          <p:nvPr>
            <p:ph idx="2" type="pic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p31"/>
          <p:cNvSpPr txBox="1"/>
          <p:nvPr>
            <p:ph idx="1" type="body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7" name="Google Shape;297;p3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3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3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sz="4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2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2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32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/>
          <p:nvPr>
            <p:ph type="title"/>
          </p:nvPr>
        </p:nvSpPr>
        <p:spPr>
          <a:xfrm rot="5400000">
            <a:off x="7133431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3"/>
          <p:cNvSpPr txBox="1"/>
          <p:nvPr>
            <p:ph idx="1" type="body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3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3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שקופית כותרת">
  <p:cSld name="10_שקופית כותרת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שקופית כותרת">
  <p:cSld name="36_שקופית כותרת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3234" y="5"/>
            <a:ext cx="12192000" cy="2362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57179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5"/>
          <p:cNvSpPr txBox="1"/>
          <p:nvPr>
            <p:ph type="title"/>
          </p:nvPr>
        </p:nvSpPr>
        <p:spPr>
          <a:xfrm>
            <a:off x="841431" y="257401"/>
            <a:ext cx="10515599" cy="1943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25"/>
              <a:buFont typeface="Calibri"/>
              <a:buNone/>
              <a:defRPr sz="202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שקופית כותרת">
  <p:cSld name="37_שקופית כותרת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4719" y="5846315"/>
            <a:ext cx="1254507" cy="102085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6"/>
          <p:cNvSpPr/>
          <p:nvPr/>
        </p:nvSpPr>
        <p:spPr>
          <a:xfrm>
            <a:off x="5" y="5486407"/>
            <a:ext cx="12192000" cy="136845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57179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6592" y="5346781"/>
            <a:ext cx="1498249" cy="16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6"/>
          <p:cNvSpPr txBox="1"/>
          <p:nvPr>
            <p:ph type="title"/>
          </p:nvPr>
        </p:nvSpPr>
        <p:spPr>
          <a:xfrm>
            <a:off x="1498252" y="5031179"/>
            <a:ext cx="1051559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שקופית כותרת">
  <p:cSld name="38_שקופית כותרת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4719" y="5846315"/>
            <a:ext cx="1254507" cy="102085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7"/>
          <p:cNvSpPr/>
          <p:nvPr/>
        </p:nvSpPr>
        <p:spPr>
          <a:xfrm>
            <a:off x="5" y="2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57179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6592" y="5346781"/>
            <a:ext cx="1498249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שקופית כותרת">
  <p:cSld name="39_שקופית כותרת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/>
          <p:nvPr/>
        </p:nvSpPr>
        <p:spPr>
          <a:xfrm>
            <a:off x="3234" y="5"/>
            <a:ext cx="12192000" cy="23621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57179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8"/>
          <p:cNvSpPr txBox="1"/>
          <p:nvPr>
            <p:ph type="title"/>
          </p:nvPr>
        </p:nvSpPr>
        <p:spPr>
          <a:xfrm>
            <a:off x="841431" y="257401"/>
            <a:ext cx="10515599" cy="1943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25"/>
              <a:buFont typeface="Calibri"/>
              <a:buNone/>
              <a:defRPr sz="202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שקופית כותרת">
  <p:cSld name="40_שקופית כותרת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4719" y="5846315"/>
            <a:ext cx="1254507" cy="102085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9"/>
          <p:cNvSpPr/>
          <p:nvPr/>
        </p:nvSpPr>
        <p:spPr>
          <a:xfrm>
            <a:off x="2" y="4"/>
            <a:ext cx="4380089" cy="68579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57179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b="0" i="0" lang="iw-IL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כותרת</a:t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שקופית כותרת">
  <p:cSld name="41_שקופית כותרת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4719" y="5846315"/>
            <a:ext cx="1254507" cy="102085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0"/>
          <p:cNvSpPr/>
          <p:nvPr/>
        </p:nvSpPr>
        <p:spPr>
          <a:xfrm>
            <a:off x="5" y="5418674"/>
            <a:ext cx="12192000" cy="14361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57179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0"/>
          <p:cNvSpPr txBox="1"/>
          <p:nvPr>
            <p:ph type="title"/>
          </p:nvPr>
        </p:nvSpPr>
        <p:spPr>
          <a:xfrm>
            <a:off x="1089787" y="5556800"/>
            <a:ext cx="10515599" cy="1159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25"/>
              <a:buFont typeface="Calibri"/>
              <a:buNone/>
              <a:defRPr sz="202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שקופית כותרת">
  <p:cSld name="42_שקופית כותרת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4719" y="5846315"/>
            <a:ext cx="1254507" cy="102085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/>
          <p:nvPr/>
        </p:nvSpPr>
        <p:spPr>
          <a:xfrm>
            <a:off x="5" y="2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57179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23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23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23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b="1"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שקופית כותרת">
  <p:cSld name="10_שקופית כותרת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0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b="0" i="0" sz="6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4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8" name="Google Shape;68;p4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" name="Google Shape;6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4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0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9.xml"/><Relationship Id="rId6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b="0" i="0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400"/>
              <a:buFont typeface="Varela Round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rgbClr val="888A9C"/>
              </a:buClr>
              <a:buSzPts val="1400"/>
              <a:buFont typeface="Varela Round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תמונה שמכילה חור, מייבש כביסה&#10;&#10;התיאור נוצר באופן אוטומטי" id="57" name="Google Shape;57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9" name="Google Shape;23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836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836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836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836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836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836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99"/>
              <a:buFont typeface="Arial"/>
              <a:buChar char="•"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1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"/>
          <p:cNvSpPr txBox="1"/>
          <p:nvPr>
            <p:ph idx="1" type="subTitle"/>
          </p:nvPr>
        </p:nvSpPr>
        <p:spPr>
          <a:xfrm>
            <a:off x="137733" y="3004707"/>
            <a:ext cx="12192001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iw-IL" sz="3200"/>
              <a:t>מקצוע: מידע ונתונים</a:t>
            </a:r>
            <a:endParaRPr sz="3200"/>
          </a:p>
        </p:txBody>
      </p:sp>
      <p:sp>
        <p:nvSpPr>
          <p:cNvPr id="344" name="Google Shape;344;p1"/>
          <p:cNvSpPr txBox="1"/>
          <p:nvPr>
            <p:ph idx="2" type="body"/>
          </p:nvPr>
        </p:nvSpPr>
        <p:spPr>
          <a:xfrm>
            <a:off x="0" y="3711751"/>
            <a:ext cx="12192001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800"/>
              <a:t>שם המורה: דנה ארנון פרי</a:t>
            </a:r>
            <a:endParaRPr sz="2800"/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400"/>
              <a:t>עורכת: רונית נחמיה</a:t>
            </a:r>
            <a:endParaRPr sz="2400"/>
          </a:p>
        </p:txBody>
      </p:sp>
      <p:pic>
        <p:nvPicPr>
          <p:cNvPr id="345" name="Google Shape;345;p1"/>
          <p:cNvPicPr preferRelativeResize="0"/>
          <p:nvPr/>
        </p:nvPicPr>
        <p:blipFill rotWithShape="1">
          <a:blip r:embed="rId3">
            <a:alphaModFix/>
          </a:blip>
          <a:srcRect b="22807" l="0" r="0" t="20468"/>
          <a:stretch/>
        </p:blipFill>
        <p:spPr>
          <a:xfrm>
            <a:off x="1170838" y="349353"/>
            <a:ext cx="1762125" cy="97020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"/>
          <p:cNvSpPr txBox="1"/>
          <p:nvPr>
            <p:ph type="ctrTitle"/>
          </p:nvPr>
        </p:nvSpPr>
        <p:spPr>
          <a:xfrm>
            <a:off x="1" y="2695670"/>
            <a:ext cx="12083969" cy="205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4800"/>
              <a:t>תפקיד אנליסט</a:t>
            </a:r>
            <a:br>
              <a:rPr lang="iw-IL" sz="4800"/>
            </a:br>
            <a:r>
              <a:rPr b="0" lang="iw-IL" sz="44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دور المحلل</a:t>
            </a:r>
            <a:r>
              <a:rPr b="0" lang="iw-IL" sz="1600">
                <a:solidFill>
                  <a:schemeClr val="dk1"/>
                </a:solidFill>
              </a:rPr>
              <a:t> </a:t>
            </a:r>
            <a:br>
              <a:rPr b="0" lang="iw-IL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w-IL" sz="4800"/>
            </a:br>
            <a:endParaRPr sz="4800"/>
          </a:p>
        </p:txBody>
      </p:sp>
      <p:sp>
        <p:nvSpPr>
          <p:cNvPr id="347" name="Google Shape;347;p1"/>
          <p:cNvSpPr/>
          <p:nvPr/>
        </p:nvSpPr>
        <p:spPr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None/>
            </a:pPr>
            <a:r>
              <a:rPr lang="iw-IL">
                <a:solidFill>
                  <a:srgbClr val="192A72"/>
                </a:solidFill>
              </a:rPr>
              <a:t>מה נלמד היום</a:t>
            </a:r>
            <a:br>
              <a:rPr lang="iw-IL">
                <a:solidFill>
                  <a:srgbClr val="192A72"/>
                </a:solidFill>
              </a:rPr>
            </a:br>
            <a:br>
              <a:rPr lang="iw-IL">
                <a:solidFill>
                  <a:srgbClr val="192A72"/>
                </a:solidFill>
              </a:rPr>
            </a:br>
            <a:r>
              <a:rPr b="0" lang="iw-IL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ماذا سنتعلم اليوم؟</a:t>
            </a:r>
            <a:br>
              <a:rPr b="0" lang="iw-IL" sz="1600">
                <a:solidFill>
                  <a:schemeClr val="dk1"/>
                </a:solidFill>
              </a:rPr>
            </a:br>
            <a:br>
              <a:rPr b="0" lang="iw-IL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solidFill>
                  <a:srgbClr val="192A72"/>
                </a:solidFill>
              </a:rPr>
              <a:t> </a:t>
            </a: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2660387" y="2525885"/>
            <a:ext cx="801147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8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תפקיד אנליסט נתונים - دور محلل البيانات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iw-IL" sz="2800" u="none" cap="none" strike="noStrike">
                <a:solidFill>
                  <a:srgbClr val="20212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"/>
          <p:cNvSpPr/>
          <p:nvPr/>
        </p:nvSpPr>
        <p:spPr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"/>
          <p:cNvSpPr txBox="1"/>
          <p:nvPr/>
        </p:nvSpPr>
        <p:spPr>
          <a:xfrm>
            <a:off x="0" y="500707"/>
            <a:ext cx="12192000" cy="634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400" u="none" cap="none" strike="noStrike">
                <a:solidFill>
                  <a:srgbClr val="9ED318"/>
                </a:solidFill>
                <a:latin typeface="Open Sans"/>
                <a:ea typeface="Open Sans"/>
                <a:cs typeface="Open Sans"/>
                <a:sym typeface="Open Sans"/>
              </a:rPr>
              <a:t>אנליסט נתונים محلل بيانات</a:t>
            </a:r>
            <a:endParaRPr b="1" i="0" sz="2400" u="sng" cap="none" strike="noStrike">
              <a:solidFill>
                <a:srgbClr val="9ED3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2" name="Google Shape;3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757" y="5520339"/>
            <a:ext cx="1188000" cy="11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"/>
          <p:cNvSpPr/>
          <p:nvPr/>
        </p:nvSpPr>
        <p:spPr>
          <a:xfrm>
            <a:off x="1125243" y="2046155"/>
            <a:ext cx="10013194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האנליסט לא מתעסק בנתונים לצורך מחקר, דיווח או מדידה סתמית. כל ההכוונה שלו ודרך הפעולה שלו נגזרים ממטרות החברה/פרויקט ומהדרך בה הוא יכול לקדם אותן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المحلل لا يتعامل مع البيانات بهدف القيام بالابحاث أو إعداد التقارير أو القياس العرضي. كل اتجاهه وطريقته في العمل مستمدة من أهداف الشركة / المشروع والطريقة التي يمكنه بها الترويج لها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0" y="5558973"/>
            <a:ext cx="1188000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CB81546-732D-4B9E-8687-1E61139A8F16" id="370" name="Google Shape;370;p4"/>
          <p:cNvPicPr preferRelativeResize="0"/>
          <p:nvPr/>
        </p:nvPicPr>
        <p:blipFill rotWithShape="1">
          <a:blip r:embed="rId4">
            <a:alphaModFix/>
          </a:blip>
          <a:srcRect b="0" l="0" r="0" t="59727"/>
          <a:stretch/>
        </p:blipFill>
        <p:spPr>
          <a:xfrm>
            <a:off x="2250908" y="1520042"/>
            <a:ext cx="7816357" cy="311265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"/>
          <p:cNvSpPr/>
          <p:nvPr/>
        </p:nvSpPr>
        <p:spPr>
          <a:xfrm>
            <a:off x="1389413" y="1769424"/>
            <a:ext cx="9155875" cy="3170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4"/>
          <p:cNvSpPr txBox="1"/>
          <p:nvPr/>
        </p:nvSpPr>
        <p:spPr>
          <a:xfrm>
            <a:off x="0" y="665807"/>
            <a:ext cx="12192000" cy="634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4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לראות דברים رؤية الأشياء</a:t>
            </a:r>
            <a:endParaRPr b="1" i="0" sz="2400" u="sng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1CB81546-732D-4B9E-8687-1E61139A8F16" id="373" name="Google Shape;373;p4"/>
          <p:cNvPicPr preferRelativeResize="0"/>
          <p:nvPr/>
        </p:nvPicPr>
        <p:blipFill rotWithShape="1">
          <a:blip r:embed="rId5">
            <a:alphaModFix/>
          </a:blip>
          <a:srcRect b="43367" l="0" r="0" t="23546"/>
          <a:stretch/>
        </p:blipFill>
        <p:spPr>
          <a:xfrm rot="-177776">
            <a:off x="1667077" y="1395487"/>
            <a:ext cx="8579313" cy="280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0" y="5558973"/>
            <a:ext cx="1188000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CB81546-732D-4B9E-8687-1E61139A8F16" id="380" name="Google Shape;380;p5"/>
          <p:cNvPicPr preferRelativeResize="0"/>
          <p:nvPr/>
        </p:nvPicPr>
        <p:blipFill rotWithShape="1">
          <a:blip r:embed="rId4">
            <a:alphaModFix/>
          </a:blip>
          <a:srcRect b="0" l="0" r="0" t="59727"/>
          <a:stretch/>
        </p:blipFill>
        <p:spPr>
          <a:xfrm>
            <a:off x="2250908" y="1520042"/>
            <a:ext cx="7816357" cy="311265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"/>
          <p:cNvSpPr txBox="1"/>
          <p:nvPr/>
        </p:nvSpPr>
        <p:spPr>
          <a:xfrm>
            <a:off x="0" y="665807"/>
            <a:ext cx="12192000" cy="535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שאחרים לא רואים التي لا يراها الآخرون</a:t>
            </a:r>
            <a:endParaRPr b="1" i="0" sz="1800" u="sng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757" y="5520339"/>
            <a:ext cx="1188000" cy="118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6"/>
          <p:cNvGrpSpPr/>
          <p:nvPr/>
        </p:nvGrpSpPr>
        <p:grpSpPr>
          <a:xfrm>
            <a:off x="3815530" y="1116090"/>
            <a:ext cx="5005439" cy="4458829"/>
            <a:chOff x="0" y="-1180"/>
            <a:chExt cx="5833400" cy="4984633"/>
          </a:xfrm>
        </p:grpSpPr>
        <p:grpSp>
          <p:nvGrpSpPr>
            <p:cNvPr id="389" name="Google Shape;389;p6"/>
            <p:cNvGrpSpPr/>
            <p:nvPr/>
          </p:nvGrpSpPr>
          <p:grpSpPr>
            <a:xfrm>
              <a:off x="3302427" y="4711568"/>
              <a:ext cx="1341452" cy="270706"/>
              <a:chOff x="0" y="-2540"/>
              <a:chExt cx="2888648" cy="582930"/>
            </a:xfrm>
          </p:grpSpPr>
          <p:sp>
            <p:nvSpPr>
              <p:cNvPr id="390" name="Google Shape;390;p6"/>
              <p:cNvSpPr/>
              <p:nvPr/>
            </p:nvSpPr>
            <p:spPr>
              <a:xfrm>
                <a:off x="2475898" y="38100"/>
                <a:ext cx="374650" cy="504190"/>
              </a:xfrm>
              <a:custGeom>
                <a:rect b="b" l="l" r="r" t="t"/>
                <a:pathLst>
                  <a:path extrusionOk="0" h="504190" w="37465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</p:spPr>
          </p:sp>
          <p:sp>
            <p:nvSpPr>
              <p:cNvPr id="391" name="Google Shape;391;p6"/>
              <p:cNvSpPr/>
              <p:nvPr/>
            </p:nvSpPr>
            <p:spPr>
              <a:xfrm>
                <a:off x="0" y="-2540"/>
                <a:ext cx="2888648" cy="582930"/>
              </a:xfrm>
              <a:custGeom>
                <a:rect b="b" l="l" r="r" t="t"/>
                <a:pathLst>
                  <a:path extrusionOk="0" h="582930" w="2888648">
                    <a:moveTo>
                      <a:pt x="2872138" y="261620"/>
                    </a:moveTo>
                    <a:lnTo>
                      <a:pt x="2497488" y="8890"/>
                    </a:lnTo>
                    <a:cubicBezTo>
                      <a:pt x="2486058" y="1270"/>
                      <a:pt x="2470818" y="0"/>
                      <a:pt x="2458118" y="6350"/>
                    </a:cubicBezTo>
                    <a:cubicBezTo>
                      <a:pt x="2445418" y="12700"/>
                      <a:pt x="2437798" y="25400"/>
                      <a:pt x="2437798" y="39370"/>
                    </a:cubicBezTo>
                    <a:lnTo>
                      <a:pt x="2437798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2437798" y="330200"/>
                    </a:lnTo>
                    <a:lnTo>
                      <a:pt x="2437798" y="544830"/>
                    </a:lnTo>
                    <a:cubicBezTo>
                      <a:pt x="2437798" y="558800"/>
                      <a:pt x="2445418" y="571500"/>
                      <a:pt x="2458118" y="577850"/>
                    </a:cubicBezTo>
                    <a:cubicBezTo>
                      <a:pt x="2463198" y="580390"/>
                      <a:pt x="2469548" y="582930"/>
                      <a:pt x="2475898" y="582930"/>
                    </a:cubicBezTo>
                    <a:cubicBezTo>
                      <a:pt x="2483518" y="582930"/>
                      <a:pt x="2491138" y="580390"/>
                      <a:pt x="2497488" y="576580"/>
                    </a:cubicBezTo>
                    <a:lnTo>
                      <a:pt x="2872138" y="323850"/>
                    </a:lnTo>
                    <a:cubicBezTo>
                      <a:pt x="2882298" y="316230"/>
                      <a:pt x="2888648" y="304800"/>
                      <a:pt x="2888648" y="292100"/>
                    </a:cubicBezTo>
                    <a:cubicBezTo>
                      <a:pt x="2888648" y="279400"/>
                      <a:pt x="2882298" y="267970"/>
                      <a:pt x="2872138" y="261620"/>
                    </a:cubicBezTo>
                    <a:close/>
                    <a:moveTo>
                      <a:pt x="2513998" y="473710"/>
                    </a:moveTo>
                    <a:lnTo>
                      <a:pt x="2513998" y="111760"/>
                    </a:lnTo>
                    <a:lnTo>
                      <a:pt x="2781968" y="292100"/>
                    </a:lnTo>
                    <a:lnTo>
                      <a:pt x="2513998" y="473710"/>
                    </a:lnTo>
                    <a:close/>
                  </a:path>
                </a:pathLst>
              </a:custGeom>
              <a:solidFill>
                <a:srgbClr val="191919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2" name="Google Shape;392;p6"/>
            <p:cNvGrpSpPr/>
            <p:nvPr/>
          </p:nvGrpSpPr>
          <p:grpSpPr>
            <a:xfrm>
              <a:off x="3629508" y="1582346"/>
              <a:ext cx="2203892" cy="270706"/>
              <a:chOff x="0" y="-2540"/>
              <a:chExt cx="4745803" cy="582930"/>
            </a:xfrm>
          </p:grpSpPr>
          <p:sp>
            <p:nvSpPr>
              <p:cNvPr id="393" name="Google Shape;393;p6"/>
              <p:cNvSpPr/>
              <p:nvPr/>
            </p:nvSpPr>
            <p:spPr>
              <a:xfrm>
                <a:off x="4333053" y="38100"/>
                <a:ext cx="374650" cy="504190"/>
              </a:xfrm>
              <a:custGeom>
                <a:rect b="b" l="l" r="r" t="t"/>
                <a:pathLst>
                  <a:path extrusionOk="0" h="504190" w="37465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</p:spPr>
          </p:sp>
          <p:sp>
            <p:nvSpPr>
              <p:cNvPr id="394" name="Google Shape;394;p6"/>
              <p:cNvSpPr/>
              <p:nvPr/>
            </p:nvSpPr>
            <p:spPr>
              <a:xfrm>
                <a:off x="0" y="-2540"/>
                <a:ext cx="4745803" cy="582930"/>
              </a:xfrm>
              <a:custGeom>
                <a:rect b="b" l="l" r="r" t="t"/>
                <a:pathLst>
                  <a:path extrusionOk="0" h="582930" w="4745803">
                    <a:moveTo>
                      <a:pt x="4729293" y="261620"/>
                    </a:moveTo>
                    <a:lnTo>
                      <a:pt x="4354643" y="8890"/>
                    </a:lnTo>
                    <a:cubicBezTo>
                      <a:pt x="4343213" y="1270"/>
                      <a:pt x="4327973" y="0"/>
                      <a:pt x="4315273" y="6350"/>
                    </a:cubicBezTo>
                    <a:cubicBezTo>
                      <a:pt x="4302573" y="12700"/>
                      <a:pt x="4294953" y="25400"/>
                      <a:pt x="4294953" y="39370"/>
                    </a:cubicBezTo>
                    <a:lnTo>
                      <a:pt x="4294953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4294953" y="330200"/>
                    </a:lnTo>
                    <a:lnTo>
                      <a:pt x="4294953" y="544830"/>
                    </a:lnTo>
                    <a:cubicBezTo>
                      <a:pt x="4294953" y="558800"/>
                      <a:pt x="4302573" y="571500"/>
                      <a:pt x="4315273" y="577850"/>
                    </a:cubicBezTo>
                    <a:cubicBezTo>
                      <a:pt x="4320353" y="580390"/>
                      <a:pt x="4326703" y="582930"/>
                      <a:pt x="4333053" y="582930"/>
                    </a:cubicBezTo>
                    <a:cubicBezTo>
                      <a:pt x="4340673" y="582930"/>
                      <a:pt x="4348293" y="580390"/>
                      <a:pt x="4354643" y="576580"/>
                    </a:cubicBezTo>
                    <a:lnTo>
                      <a:pt x="4729293" y="323850"/>
                    </a:lnTo>
                    <a:cubicBezTo>
                      <a:pt x="4739453" y="316230"/>
                      <a:pt x="4745803" y="304800"/>
                      <a:pt x="4745803" y="292100"/>
                    </a:cubicBezTo>
                    <a:cubicBezTo>
                      <a:pt x="4745803" y="279400"/>
                      <a:pt x="4739453" y="267970"/>
                      <a:pt x="4729293" y="261620"/>
                    </a:cubicBezTo>
                    <a:close/>
                    <a:moveTo>
                      <a:pt x="4371153" y="473710"/>
                    </a:moveTo>
                    <a:lnTo>
                      <a:pt x="4371153" y="111760"/>
                    </a:lnTo>
                    <a:lnTo>
                      <a:pt x="4639123" y="292100"/>
                    </a:lnTo>
                    <a:lnTo>
                      <a:pt x="4371153" y="473710"/>
                    </a:lnTo>
                    <a:close/>
                  </a:path>
                </a:pathLst>
              </a:custGeom>
              <a:solidFill>
                <a:srgbClr val="191919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5" name="Google Shape;395;p6"/>
            <p:cNvGrpSpPr/>
            <p:nvPr/>
          </p:nvGrpSpPr>
          <p:grpSpPr>
            <a:xfrm>
              <a:off x="3629508" y="3142765"/>
              <a:ext cx="2203892" cy="270706"/>
              <a:chOff x="0" y="-2540"/>
              <a:chExt cx="4745803" cy="582930"/>
            </a:xfrm>
          </p:grpSpPr>
          <p:sp>
            <p:nvSpPr>
              <p:cNvPr id="396" name="Google Shape;396;p6"/>
              <p:cNvSpPr/>
              <p:nvPr/>
            </p:nvSpPr>
            <p:spPr>
              <a:xfrm>
                <a:off x="4333053" y="38100"/>
                <a:ext cx="374650" cy="504190"/>
              </a:xfrm>
              <a:custGeom>
                <a:rect b="b" l="l" r="r" t="t"/>
                <a:pathLst>
                  <a:path extrusionOk="0" h="504190" w="37465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</p:spPr>
          </p:sp>
          <p:sp>
            <p:nvSpPr>
              <p:cNvPr id="397" name="Google Shape;397;p6"/>
              <p:cNvSpPr/>
              <p:nvPr/>
            </p:nvSpPr>
            <p:spPr>
              <a:xfrm>
                <a:off x="0" y="-2540"/>
                <a:ext cx="4745803" cy="582930"/>
              </a:xfrm>
              <a:custGeom>
                <a:rect b="b" l="l" r="r" t="t"/>
                <a:pathLst>
                  <a:path extrusionOk="0" h="582930" w="4745803">
                    <a:moveTo>
                      <a:pt x="4729293" y="261620"/>
                    </a:moveTo>
                    <a:lnTo>
                      <a:pt x="4354643" y="8890"/>
                    </a:lnTo>
                    <a:cubicBezTo>
                      <a:pt x="4343213" y="1270"/>
                      <a:pt x="4327973" y="0"/>
                      <a:pt x="4315273" y="6350"/>
                    </a:cubicBezTo>
                    <a:cubicBezTo>
                      <a:pt x="4302573" y="12700"/>
                      <a:pt x="4294953" y="25400"/>
                      <a:pt x="4294953" y="39370"/>
                    </a:cubicBezTo>
                    <a:lnTo>
                      <a:pt x="4294953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4294953" y="330200"/>
                    </a:lnTo>
                    <a:lnTo>
                      <a:pt x="4294953" y="544830"/>
                    </a:lnTo>
                    <a:cubicBezTo>
                      <a:pt x="4294953" y="558800"/>
                      <a:pt x="4302573" y="571500"/>
                      <a:pt x="4315273" y="577850"/>
                    </a:cubicBezTo>
                    <a:cubicBezTo>
                      <a:pt x="4320353" y="580390"/>
                      <a:pt x="4326703" y="582930"/>
                      <a:pt x="4333053" y="582930"/>
                    </a:cubicBezTo>
                    <a:cubicBezTo>
                      <a:pt x="4340673" y="582930"/>
                      <a:pt x="4348293" y="580390"/>
                      <a:pt x="4354643" y="576580"/>
                    </a:cubicBezTo>
                    <a:lnTo>
                      <a:pt x="4729293" y="323850"/>
                    </a:lnTo>
                    <a:cubicBezTo>
                      <a:pt x="4739453" y="316230"/>
                      <a:pt x="4745803" y="304800"/>
                      <a:pt x="4745803" y="292100"/>
                    </a:cubicBezTo>
                    <a:cubicBezTo>
                      <a:pt x="4745803" y="279400"/>
                      <a:pt x="4739453" y="267970"/>
                      <a:pt x="4729293" y="261620"/>
                    </a:cubicBezTo>
                    <a:close/>
                    <a:moveTo>
                      <a:pt x="4371153" y="473710"/>
                    </a:moveTo>
                    <a:lnTo>
                      <a:pt x="4371153" y="111760"/>
                    </a:lnTo>
                    <a:lnTo>
                      <a:pt x="4639123" y="292100"/>
                    </a:lnTo>
                    <a:lnTo>
                      <a:pt x="4371153" y="473710"/>
                    </a:lnTo>
                    <a:close/>
                  </a:path>
                </a:pathLst>
              </a:custGeom>
              <a:solidFill>
                <a:srgbClr val="191919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8" name="Google Shape;398;p6"/>
            <p:cNvSpPr/>
            <p:nvPr/>
          </p:nvSpPr>
          <p:spPr>
            <a:xfrm rot="-5400000">
              <a:off x="157827" y="2475422"/>
              <a:ext cx="4712748" cy="33543"/>
            </a:xfrm>
            <a:prstGeom prst="rect">
              <a:avLst/>
            </a:prstGeom>
            <a:solidFill>
              <a:srgbClr val="191919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9" name="Google Shape;399;p6"/>
            <p:cNvGrpSpPr/>
            <p:nvPr/>
          </p:nvGrpSpPr>
          <p:grpSpPr>
            <a:xfrm rot="10800000">
              <a:off x="0" y="3143945"/>
              <a:ext cx="2203892" cy="270706"/>
              <a:chOff x="0" y="-2540"/>
              <a:chExt cx="4745803" cy="582930"/>
            </a:xfrm>
          </p:grpSpPr>
          <p:sp>
            <p:nvSpPr>
              <p:cNvPr id="400" name="Google Shape;400;p6"/>
              <p:cNvSpPr/>
              <p:nvPr/>
            </p:nvSpPr>
            <p:spPr>
              <a:xfrm>
                <a:off x="4333053" y="38100"/>
                <a:ext cx="374650" cy="504190"/>
              </a:xfrm>
              <a:custGeom>
                <a:rect b="b" l="l" r="r" t="t"/>
                <a:pathLst>
                  <a:path extrusionOk="0" h="504190" w="37465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</p:spPr>
          </p:sp>
          <p:sp>
            <p:nvSpPr>
              <p:cNvPr id="401" name="Google Shape;401;p6"/>
              <p:cNvSpPr/>
              <p:nvPr/>
            </p:nvSpPr>
            <p:spPr>
              <a:xfrm>
                <a:off x="0" y="-2540"/>
                <a:ext cx="4745803" cy="582930"/>
              </a:xfrm>
              <a:custGeom>
                <a:rect b="b" l="l" r="r" t="t"/>
                <a:pathLst>
                  <a:path extrusionOk="0" h="582930" w="4745803">
                    <a:moveTo>
                      <a:pt x="4729293" y="261620"/>
                    </a:moveTo>
                    <a:lnTo>
                      <a:pt x="4354643" y="8890"/>
                    </a:lnTo>
                    <a:cubicBezTo>
                      <a:pt x="4343213" y="1270"/>
                      <a:pt x="4327973" y="0"/>
                      <a:pt x="4315273" y="6350"/>
                    </a:cubicBezTo>
                    <a:cubicBezTo>
                      <a:pt x="4302573" y="12700"/>
                      <a:pt x="4294953" y="25400"/>
                      <a:pt x="4294953" y="39370"/>
                    </a:cubicBezTo>
                    <a:lnTo>
                      <a:pt x="4294953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4294953" y="330200"/>
                    </a:lnTo>
                    <a:lnTo>
                      <a:pt x="4294953" y="544830"/>
                    </a:lnTo>
                    <a:cubicBezTo>
                      <a:pt x="4294953" y="558800"/>
                      <a:pt x="4302573" y="571500"/>
                      <a:pt x="4315273" y="577850"/>
                    </a:cubicBezTo>
                    <a:cubicBezTo>
                      <a:pt x="4320353" y="580390"/>
                      <a:pt x="4326703" y="582930"/>
                      <a:pt x="4333053" y="582930"/>
                    </a:cubicBezTo>
                    <a:cubicBezTo>
                      <a:pt x="4340673" y="582930"/>
                      <a:pt x="4348293" y="580390"/>
                      <a:pt x="4354643" y="576580"/>
                    </a:cubicBezTo>
                    <a:lnTo>
                      <a:pt x="4729293" y="323850"/>
                    </a:lnTo>
                    <a:cubicBezTo>
                      <a:pt x="4739453" y="316230"/>
                      <a:pt x="4745803" y="304800"/>
                      <a:pt x="4745803" y="292100"/>
                    </a:cubicBezTo>
                    <a:cubicBezTo>
                      <a:pt x="4745803" y="279400"/>
                      <a:pt x="4739453" y="267970"/>
                      <a:pt x="4729293" y="261620"/>
                    </a:cubicBezTo>
                    <a:close/>
                    <a:moveTo>
                      <a:pt x="4371153" y="473710"/>
                    </a:moveTo>
                    <a:lnTo>
                      <a:pt x="4371153" y="111760"/>
                    </a:lnTo>
                    <a:lnTo>
                      <a:pt x="4639123" y="292100"/>
                    </a:lnTo>
                    <a:lnTo>
                      <a:pt x="4371153" y="473710"/>
                    </a:lnTo>
                    <a:close/>
                  </a:path>
                </a:pathLst>
              </a:custGeom>
              <a:solidFill>
                <a:srgbClr val="191919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2" name="Google Shape;402;p6"/>
            <p:cNvGrpSpPr/>
            <p:nvPr/>
          </p:nvGrpSpPr>
          <p:grpSpPr>
            <a:xfrm rot="10800000">
              <a:off x="0" y="1583526"/>
              <a:ext cx="2203892" cy="270706"/>
              <a:chOff x="0" y="-2540"/>
              <a:chExt cx="4745803" cy="582930"/>
            </a:xfrm>
          </p:grpSpPr>
          <p:sp>
            <p:nvSpPr>
              <p:cNvPr id="403" name="Google Shape;403;p6"/>
              <p:cNvSpPr/>
              <p:nvPr/>
            </p:nvSpPr>
            <p:spPr>
              <a:xfrm>
                <a:off x="4333053" y="38100"/>
                <a:ext cx="374650" cy="504190"/>
              </a:xfrm>
              <a:custGeom>
                <a:rect b="b" l="l" r="r" t="t"/>
                <a:pathLst>
                  <a:path extrusionOk="0" h="504190" w="37465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</p:spPr>
          </p:sp>
          <p:sp>
            <p:nvSpPr>
              <p:cNvPr id="404" name="Google Shape;404;p6"/>
              <p:cNvSpPr/>
              <p:nvPr/>
            </p:nvSpPr>
            <p:spPr>
              <a:xfrm>
                <a:off x="0" y="-2540"/>
                <a:ext cx="4745803" cy="582930"/>
              </a:xfrm>
              <a:custGeom>
                <a:rect b="b" l="l" r="r" t="t"/>
                <a:pathLst>
                  <a:path extrusionOk="0" h="582930" w="4745803">
                    <a:moveTo>
                      <a:pt x="4729293" y="261620"/>
                    </a:moveTo>
                    <a:lnTo>
                      <a:pt x="4354643" y="8890"/>
                    </a:lnTo>
                    <a:cubicBezTo>
                      <a:pt x="4343213" y="1270"/>
                      <a:pt x="4327973" y="0"/>
                      <a:pt x="4315273" y="6350"/>
                    </a:cubicBezTo>
                    <a:cubicBezTo>
                      <a:pt x="4302573" y="12700"/>
                      <a:pt x="4294953" y="25400"/>
                      <a:pt x="4294953" y="39370"/>
                    </a:cubicBezTo>
                    <a:lnTo>
                      <a:pt x="4294953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4294953" y="330200"/>
                    </a:lnTo>
                    <a:lnTo>
                      <a:pt x="4294953" y="544830"/>
                    </a:lnTo>
                    <a:cubicBezTo>
                      <a:pt x="4294953" y="558800"/>
                      <a:pt x="4302573" y="571500"/>
                      <a:pt x="4315273" y="577850"/>
                    </a:cubicBezTo>
                    <a:cubicBezTo>
                      <a:pt x="4320353" y="580390"/>
                      <a:pt x="4326703" y="582930"/>
                      <a:pt x="4333053" y="582930"/>
                    </a:cubicBezTo>
                    <a:cubicBezTo>
                      <a:pt x="4340673" y="582930"/>
                      <a:pt x="4348293" y="580390"/>
                      <a:pt x="4354643" y="576580"/>
                    </a:cubicBezTo>
                    <a:lnTo>
                      <a:pt x="4729293" y="323850"/>
                    </a:lnTo>
                    <a:cubicBezTo>
                      <a:pt x="4739453" y="316230"/>
                      <a:pt x="4745803" y="304800"/>
                      <a:pt x="4745803" y="292100"/>
                    </a:cubicBezTo>
                    <a:cubicBezTo>
                      <a:pt x="4745803" y="279400"/>
                      <a:pt x="4739453" y="267970"/>
                      <a:pt x="4729293" y="261620"/>
                    </a:cubicBezTo>
                    <a:close/>
                    <a:moveTo>
                      <a:pt x="4371153" y="473710"/>
                    </a:moveTo>
                    <a:lnTo>
                      <a:pt x="4371153" y="111760"/>
                    </a:lnTo>
                    <a:lnTo>
                      <a:pt x="4639123" y="292100"/>
                    </a:lnTo>
                    <a:lnTo>
                      <a:pt x="4371153" y="473710"/>
                    </a:lnTo>
                    <a:close/>
                  </a:path>
                </a:pathLst>
              </a:custGeom>
              <a:solidFill>
                <a:srgbClr val="191919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5" name="Google Shape;405;p6"/>
            <p:cNvSpPr/>
            <p:nvPr/>
          </p:nvSpPr>
          <p:spPr>
            <a:xfrm rot="-5400000">
              <a:off x="962825" y="2474365"/>
              <a:ext cx="4712748" cy="33543"/>
            </a:xfrm>
            <a:prstGeom prst="rect">
              <a:avLst/>
            </a:prstGeom>
            <a:solidFill>
              <a:srgbClr val="191919">
                <a:alpha val="2431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6" name="Google Shape;406;p6"/>
            <p:cNvGrpSpPr/>
            <p:nvPr/>
          </p:nvGrpSpPr>
          <p:grpSpPr>
            <a:xfrm>
              <a:off x="3302427" y="-1180"/>
              <a:ext cx="1341452" cy="270706"/>
              <a:chOff x="0" y="-2540"/>
              <a:chExt cx="2888648" cy="582930"/>
            </a:xfrm>
          </p:grpSpPr>
          <p:sp>
            <p:nvSpPr>
              <p:cNvPr id="407" name="Google Shape;407;p6"/>
              <p:cNvSpPr/>
              <p:nvPr/>
            </p:nvSpPr>
            <p:spPr>
              <a:xfrm>
                <a:off x="2475898" y="38100"/>
                <a:ext cx="374650" cy="504190"/>
              </a:xfrm>
              <a:custGeom>
                <a:rect b="b" l="l" r="r" t="t"/>
                <a:pathLst>
                  <a:path extrusionOk="0" h="504190" w="37465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</p:spPr>
          </p:sp>
          <p:sp>
            <p:nvSpPr>
              <p:cNvPr id="408" name="Google Shape;408;p6"/>
              <p:cNvSpPr/>
              <p:nvPr/>
            </p:nvSpPr>
            <p:spPr>
              <a:xfrm>
                <a:off x="0" y="-2540"/>
                <a:ext cx="2888648" cy="582930"/>
              </a:xfrm>
              <a:custGeom>
                <a:rect b="b" l="l" r="r" t="t"/>
                <a:pathLst>
                  <a:path extrusionOk="0" h="582930" w="2888648">
                    <a:moveTo>
                      <a:pt x="2872138" y="261620"/>
                    </a:moveTo>
                    <a:lnTo>
                      <a:pt x="2497488" y="8890"/>
                    </a:lnTo>
                    <a:cubicBezTo>
                      <a:pt x="2486058" y="1270"/>
                      <a:pt x="2470818" y="0"/>
                      <a:pt x="2458118" y="6350"/>
                    </a:cubicBezTo>
                    <a:cubicBezTo>
                      <a:pt x="2445418" y="12700"/>
                      <a:pt x="2437798" y="25400"/>
                      <a:pt x="2437798" y="39370"/>
                    </a:cubicBezTo>
                    <a:lnTo>
                      <a:pt x="2437798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2437798" y="330200"/>
                    </a:lnTo>
                    <a:lnTo>
                      <a:pt x="2437798" y="544830"/>
                    </a:lnTo>
                    <a:cubicBezTo>
                      <a:pt x="2437798" y="558800"/>
                      <a:pt x="2445418" y="571500"/>
                      <a:pt x="2458118" y="577850"/>
                    </a:cubicBezTo>
                    <a:cubicBezTo>
                      <a:pt x="2463198" y="580390"/>
                      <a:pt x="2469548" y="582930"/>
                      <a:pt x="2475898" y="582930"/>
                    </a:cubicBezTo>
                    <a:cubicBezTo>
                      <a:pt x="2483518" y="582930"/>
                      <a:pt x="2491138" y="580390"/>
                      <a:pt x="2497488" y="576580"/>
                    </a:cubicBezTo>
                    <a:lnTo>
                      <a:pt x="2872138" y="323850"/>
                    </a:lnTo>
                    <a:cubicBezTo>
                      <a:pt x="2882298" y="316230"/>
                      <a:pt x="2888648" y="304800"/>
                      <a:pt x="2888648" y="292100"/>
                    </a:cubicBezTo>
                    <a:cubicBezTo>
                      <a:pt x="2888648" y="279400"/>
                      <a:pt x="2882298" y="267970"/>
                      <a:pt x="2872138" y="261620"/>
                    </a:cubicBezTo>
                    <a:close/>
                    <a:moveTo>
                      <a:pt x="2513998" y="473710"/>
                    </a:moveTo>
                    <a:lnTo>
                      <a:pt x="2513998" y="111760"/>
                    </a:lnTo>
                    <a:lnTo>
                      <a:pt x="2781968" y="292100"/>
                    </a:lnTo>
                    <a:lnTo>
                      <a:pt x="2513998" y="473710"/>
                    </a:lnTo>
                    <a:close/>
                  </a:path>
                </a:pathLst>
              </a:custGeom>
              <a:solidFill>
                <a:srgbClr val="191919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9" name="Google Shape;409;p6"/>
            <p:cNvGrpSpPr/>
            <p:nvPr/>
          </p:nvGrpSpPr>
          <p:grpSpPr>
            <a:xfrm rot="10800000">
              <a:off x="1189521" y="2114"/>
              <a:ext cx="1341452" cy="270706"/>
              <a:chOff x="0" y="-2540"/>
              <a:chExt cx="2888648" cy="582930"/>
            </a:xfrm>
          </p:grpSpPr>
          <p:sp>
            <p:nvSpPr>
              <p:cNvPr id="410" name="Google Shape;410;p6"/>
              <p:cNvSpPr/>
              <p:nvPr/>
            </p:nvSpPr>
            <p:spPr>
              <a:xfrm>
                <a:off x="2475898" y="38100"/>
                <a:ext cx="374650" cy="504190"/>
              </a:xfrm>
              <a:custGeom>
                <a:rect b="b" l="l" r="r" t="t"/>
                <a:pathLst>
                  <a:path extrusionOk="0" h="504190" w="37465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</p:spPr>
          </p:sp>
          <p:sp>
            <p:nvSpPr>
              <p:cNvPr id="411" name="Google Shape;411;p6"/>
              <p:cNvSpPr/>
              <p:nvPr/>
            </p:nvSpPr>
            <p:spPr>
              <a:xfrm>
                <a:off x="0" y="-2540"/>
                <a:ext cx="2888648" cy="582930"/>
              </a:xfrm>
              <a:custGeom>
                <a:rect b="b" l="l" r="r" t="t"/>
                <a:pathLst>
                  <a:path extrusionOk="0" h="582930" w="2888648">
                    <a:moveTo>
                      <a:pt x="2872138" y="261620"/>
                    </a:moveTo>
                    <a:lnTo>
                      <a:pt x="2497488" y="8890"/>
                    </a:lnTo>
                    <a:cubicBezTo>
                      <a:pt x="2486058" y="1270"/>
                      <a:pt x="2470818" y="0"/>
                      <a:pt x="2458118" y="6350"/>
                    </a:cubicBezTo>
                    <a:cubicBezTo>
                      <a:pt x="2445418" y="12700"/>
                      <a:pt x="2437798" y="25400"/>
                      <a:pt x="2437798" y="39370"/>
                    </a:cubicBezTo>
                    <a:lnTo>
                      <a:pt x="2437798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2437798" y="330200"/>
                    </a:lnTo>
                    <a:lnTo>
                      <a:pt x="2437798" y="544830"/>
                    </a:lnTo>
                    <a:cubicBezTo>
                      <a:pt x="2437798" y="558800"/>
                      <a:pt x="2445418" y="571500"/>
                      <a:pt x="2458118" y="577850"/>
                    </a:cubicBezTo>
                    <a:cubicBezTo>
                      <a:pt x="2463198" y="580390"/>
                      <a:pt x="2469548" y="582930"/>
                      <a:pt x="2475898" y="582930"/>
                    </a:cubicBezTo>
                    <a:cubicBezTo>
                      <a:pt x="2483518" y="582930"/>
                      <a:pt x="2491138" y="580390"/>
                      <a:pt x="2497488" y="576580"/>
                    </a:cubicBezTo>
                    <a:lnTo>
                      <a:pt x="2872138" y="323850"/>
                    </a:lnTo>
                    <a:cubicBezTo>
                      <a:pt x="2882298" y="316230"/>
                      <a:pt x="2888648" y="304800"/>
                      <a:pt x="2888648" y="292100"/>
                    </a:cubicBezTo>
                    <a:cubicBezTo>
                      <a:pt x="2888648" y="279400"/>
                      <a:pt x="2882298" y="267970"/>
                      <a:pt x="2872138" y="261620"/>
                    </a:cubicBezTo>
                    <a:close/>
                    <a:moveTo>
                      <a:pt x="2513998" y="473710"/>
                    </a:moveTo>
                    <a:lnTo>
                      <a:pt x="2513998" y="111760"/>
                    </a:lnTo>
                    <a:lnTo>
                      <a:pt x="2781968" y="292100"/>
                    </a:lnTo>
                    <a:lnTo>
                      <a:pt x="2513998" y="473710"/>
                    </a:lnTo>
                    <a:close/>
                  </a:path>
                </a:pathLst>
              </a:custGeom>
              <a:solidFill>
                <a:srgbClr val="191919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2" name="Google Shape;412;p6"/>
            <p:cNvGrpSpPr/>
            <p:nvPr/>
          </p:nvGrpSpPr>
          <p:grpSpPr>
            <a:xfrm rot="10800000">
              <a:off x="1189521" y="4712748"/>
              <a:ext cx="1341452" cy="270706"/>
              <a:chOff x="0" y="-2540"/>
              <a:chExt cx="2888648" cy="582930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2475898" y="38100"/>
                <a:ext cx="374650" cy="504190"/>
              </a:xfrm>
              <a:custGeom>
                <a:rect b="b" l="l" r="r" t="t"/>
                <a:pathLst>
                  <a:path extrusionOk="0" h="504190" w="374650">
                    <a:moveTo>
                      <a:pt x="0" y="504190"/>
                    </a:moveTo>
                    <a:lnTo>
                      <a:pt x="0" y="0"/>
                    </a:lnTo>
                    <a:lnTo>
                      <a:pt x="374650" y="25273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</p:spPr>
          </p:sp>
          <p:sp>
            <p:nvSpPr>
              <p:cNvPr id="414" name="Google Shape;414;p6"/>
              <p:cNvSpPr/>
              <p:nvPr/>
            </p:nvSpPr>
            <p:spPr>
              <a:xfrm>
                <a:off x="0" y="-2540"/>
                <a:ext cx="2888648" cy="582930"/>
              </a:xfrm>
              <a:custGeom>
                <a:rect b="b" l="l" r="r" t="t"/>
                <a:pathLst>
                  <a:path extrusionOk="0" h="582930" w="2888648">
                    <a:moveTo>
                      <a:pt x="2872138" y="261620"/>
                    </a:moveTo>
                    <a:lnTo>
                      <a:pt x="2497488" y="8890"/>
                    </a:lnTo>
                    <a:cubicBezTo>
                      <a:pt x="2486058" y="1270"/>
                      <a:pt x="2470818" y="0"/>
                      <a:pt x="2458118" y="6350"/>
                    </a:cubicBezTo>
                    <a:cubicBezTo>
                      <a:pt x="2445418" y="12700"/>
                      <a:pt x="2437798" y="25400"/>
                      <a:pt x="2437798" y="39370"/>
                    </a:cubicBezTo>
                    <a:lnTo>
                      <a:pt x="2437798" y="254000"/>
                    </a:lnTo>
                    <a:lnTo>
                      <a:pt x="0" y="254000"/>
                    </a:lnTo>
                    <a:lnTo>
                      <a:pt x="0" y="330200"/>
                    </a:lnTo>
                    <a:lnTo>
                      <a:pt x="2437798" y="330200"/>
                    </a:lnTo>
                    <a:lnTo>
                      <a:pt x="2437798" y="544830"/>
                    </a:lnTo>
                    <a:cubicBezTo>
                      <a:pt x="2437798" y="558800"/>
                      <a:pt x="2445418" y="571500"/>
                      <a:pt x="2458118" y="577850"/>
                    </a:cubicBezTo>
                    <a:cubicBezTo>
                      <a:pt x="2463198" y="580390"/>
                      <a:pt x="2469548" y="582930"/>
                      <a:pt x="2475898" y="582930"/>
                    </a:cubicBezTo>
                    <a:cubicBezTo>
                      <a:pt x="2483518" y="582930"/>
                      <a:pt x="2491138" y="580390"/>
                      <a:pt x="2497488" y="576580"/>
                    </a:cubicBezTo>
                    <a:lnTo>
                      <a:pt x="2872138" y="323850"/>
                    </a:lnTo>
                    <a:cubicBezTo>
                      <a:pt x="2882298" y="316230"/>
                      <a:pt x="2888648" y="304800"/>
                      <a:pt x="2888648" y="292100"/>
                    </a:cubicBezTo>
                    <a:cubicBezTo>
                      <a:pt x="2888648" y="279400"/>
                      <a:pt x="2882298" y="267970"/>
                      <a:pt x="2872138" y="261620"/>
                    </a:cubicBezTo>
                    <a:close/>
                    <a:moveTo>
                      <a:pt x="2513998" y="473710"/>
                    </a:moveTo>
                    <a:lnTo>
                      <a:pt x="2513998" y="111760"/>
                    </a:lnTo>
                    <a:lnTo>
                      <a:pt x="2781968" y="292100"/>
                    </a:lnTo>
                    <a:lnTo>
                      <a:pt x="2513998" y="473710"/>
                    </a:lnTo>
                    <a:close/>
                  </a:path>
                </a:pathLst>
              </a:custGeom>
              <a:solidFill>
                <a:srgbClr val="191919">
                  <a:alpha val="24313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15" name="Google Shape;415;p6"/>
          <p:cNvSpPr/>
          <p:nvPr/>
        </p:nvSpPr>
        <p:spPr>
          <a:xfrm>
            <a:off x="1833486" y="876300"/>
            <a:ext cx="2571408" cy="724675"/>
          </a:xfrm>
          <a:custGeom>
            <a:rect b="b" l="l" r="r" t="t"/>
            <a:pathLst>
              <a:path extrusionOk="0" h="2583240" w="9555634">
                <a:moveTo>
                  <a:pt x="9431173" y="2583240"/>
                </a:moveTo>
                <a:lnTo>
                  <a:pt x="124460" y="2583240"/>
                </a:lnTo>
                <a:cubicBezTo>
                  <a:pt x="55880" y="2583240"/>
                  <a:pt x="0" y="2527360"/>
                  <a:pt x="0" y="24587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431173" y="0"/>
                </a:lnTo>
                <a:cubicBezTo>
                  <a:pt x="9499753" y="0"/>
                  <a:pt x="9555634" y="55880"/>
                  <a:pt x="9555634" y="124460"/>
                </a:cubicBezTo>
                <a:lnTo>
                  <a:pt x="9555634" y="2458780"/>
                </a:lnTo>
                <a:cubicBezTo>
                  <a:pt x="9555634" y="2527360"/>
                  <a:pt x="9499753" y="2583240"/>
                  <a:pt x="9431173" y="2583240"/>
                </a:cubicBezTo>
                <a:close/>
              </a:path>
            </a:pathLst>
          </a:custGeom>
          <a:solidFill>
            <a:srgbClr val="9ED3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"/>
          <p:cNvSpPr/>
          <p:nvPr/>
        </p:nvSpPr>
        <p:spPr>
          <a:xfrm>
            <a:off x="5424755" y="2549459"/>
            <a:ext cx="1800000" cy="1800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972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t/>
            </a:r>
            <a:endParaRPr b="1" i="0" sz="2400" u="none" cap="none" strike="noStrike">
              <a:solidFill>
                <a:srgbClr val="9ED3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7" name="Google Shape;417;p6"/>
          <p:cNvSpPr/>
          <p:nvPr/>
        </p:nvSpPr>
        <p:spPr>
          <a:xfrm>
            <a:off x="812800" y="2281508"/>
            <a:ext cx="2571408" cy="724675"/>
          </a:xfrm>
          <a:custGeom>
            <a:rect b="b" l="l" r="r" t="t"/>
            <a:pathLst>
              <a:path extrusionOk="0" h="2583240" w="9555634">
                <a:moveTo>
                  <a:pt x="9431173" y="2583240"/>
                </a:moveTo>
                <a:lnTo>
                  <a:pt x="124460" y="2583240"/>
                </a:lnTo>
                <a:cubicBezTo>
                  <a:pt x="55880" y="2583240"/>
                  <a:pt x="0" y="2527360"/>
                  <a:pt x="0" y="24587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431173" y="0"/>
                </a:lnTo>
                <a:cubicBezTo>
                  <a:pt x="9499753" y="0"/>
                  <a:pt x="9555634" y="55880"/>
                  <a:pt x="9555634" y="124460"/>
                </a:cubicBezTo>
                <a:lnTo>
                  <a:pt x="9555634" y="2458780"/>
                </a:lnTo>
                <a:cubicBezTo>
                  <a:pt x="9555634" y="2527360"/>
                  <a:pt x="9499753" y="2583240"/>
                  <a:pt x="9431173" y="2583240"/>
                </a:cubicBezTo>
                <a:close/>
              </a:path>
            </a:pathLst>
          </a:custGeom>
          <a:solidFill>
            <a:srgbClr val="9ED318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"/>
          <p:cNvSpPr/>
          <p:nvPr/>
        </p:nvSpPr>
        <p:spPr>
          <a:xfrm>
            <a:off x="812800" y="3686716"/>
            <a:ext cx="2571408" cy="724675"/>
          </a:xfrm>
          <a:custGeom>
            <a:rect b="b" l="l" r="r" t="t"/>
            <a:pathLst>
              <a:path extrusionOk="0" h="2583240" w="9555634">
                <a:moveTo>
                  <a:pt x="9431173" y="2583240"/>
                </a:moveTo>
                <a:lnTo>
                  <a:pt x="124460" y="2583240"/>
                </a:lnTo>
                <a:cubicBezTo>
                  <a:pt x="55880" y="2583240"/>
                  <a:pt x="0" y="2527360"/>
                  <a:pt x="0" y="24587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431173" y="0"/>
                </a:lnTo>
                <a:cubicBezTo>
                  <a:pt x="9499753" y="0"/>
                  <a:pt x="9555634" y="55880"/>
                  <a:pt x="9555634" y="124460"/>
                </a:cubicBezTo>
                <a:lnTo>
                  <a:pt x="9555634" y="2458780"/>
                </a:lnTo>
                <a:cubicBezTo>
                  <a:pt x="9555634" y="2527360"/>
                  <a:pt x="9499753" y="2583240"/>
                  <a:pt x="9431173" y="2583240"/>
                </a:cubicBezTo>
                <a:close/>
              </a:path>
            </a:pathLst>
          </a:custGeom>
          <a:solidFill>
            <a:srgbClr val="9ED318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6"/>
          <p:cNvSpPr/>
          <p:nvPr/>
        </p:nvSpPr>
        <p:spPr>
          <a:xfrm>
            <a:off x="1833486" y="5091925"/>
            <a:ext cx="2571408" cy="724675"/>
          </a:xfrm>
          <a:custGeom>
            <a:rect b="b" l="l" r="r" t="t"/>
            <a:pathLst>
              <a:path extrusionOk="0" h="2583240" w="9555634">
                <a:moveTo>
                  <a:pt x="9431173" y="2583240"/>
                </a:moveTo>
                <a:lnTo>
                  <a:pt x="124460" y="2583240"/>
                </a:lnTo>
                <a:cubicBezTo>
                  <a:pt x="55880" y="2583240"/>
                  <a:pt x="0" y="2527360"/>
                  <a:pt x="0" y="24587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431173" y="0"/>
                </a:lnTo>
                <a:cubicBezTo>
                  <a:pt x="9499753" y="0"/>
                  <a:pt x="9555634" y="55880"/>
                  <a:pt x="9555634" y="124460"/>
                </a:cubicBezTo>
                <a:lnTo>
                  <a:pt x="9555634" y="2458780"/>
                </a:lnTo>
                <a:cubicBezTo>
                  <a:pt x="9555634" y="2527360"/>
                  <a:pt x="9499753" y="2583240"/>
                  <a:pt x="9431173" y="2583240"/>
                </a:cubicBezTo>
                <a:close/>
              </a:path>
            </a:pathLst>
          </a:custGeom>
          <a:solidFill>
            <a:srgbClr val="9ED318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6"/>
          <p:cNvSpPr txBox="1"/>
          <p:nvPr/>
        </p:nvSpPr>
        <p:spPr>
          <a:xfrm>
            <a:off x="2255754" y="1103985"/>
            <a:ext cx="1726873" cy="5482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3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אנליזה تحليل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6"/>
          <p:cNvSpPr txBox="1"/>
          <p:nvPr/>
        </p:nvSpPr>
        <p:spPr>
          <a:xfrm>
            <a:off x="1235068" y="2509193"/>
            <a:ext cx="1726873" cy="278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3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חיזוי تنبؤ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6"/>
          <p:cNvSpPr txBox="1"/>
          <p:nvPr/>
        </p:nvSpPr>
        <p:spPr>
          <a:xfrm>
            <a:off x="1235068" y="3914401"/>
            <a:ext cx="1726873" cy="5482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3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תכנון تصميم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6"/>
          <p:cNvSpPr txBox="1"/>
          <p:nvPr/>
        </p:nvSpPr>
        <p:spPr>
          <a:xfrm>
            <a:off x="2037028" y="5319610"/>
            <a:ext cx="2164324" cy="540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149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</a:pPr>
            <a:r>
              <a:rPr b="1" i="0" lang="iw-IL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בדיקת חריגים</a:t>
            </a:r>
            <a:endParaRPr b="1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1" algn="ctr">
              <a:lnSpc>
                <a:spcPct val="11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فحص الاستثناءات</a:t>
            </a:r>
            <a:endParaRPr b="1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6"/>
          <p:cNvSpPr/>
          <p:nvPr/>
        </p:nvSpPr>
        <p:spPr>
          <a:xfrm>
            <a:off x="8231605" y="1122181"/>
            <a:ext cx="2571408" cy="724675"/>
          </a:xfrm>
          <a:custGeom>
            <a:rect b="b" l="l" r="r" t="t"/>
            <a:pathLst>
              <a:path extrusionOk="0" h="2583240" w="9555634">
                <a:moveTo>
                  <a:pt x="9431173" y="2583240"/>
                </a:moveTo>
                <a:lnTo>
                  <a:pt x="124460" y="2583240"/>
                </a:lnTo>
                <a:cubicBezTo>
                  <a:pt x="55880" y="2583240"/>
                  <a:pt x="0" y="2527360"/>
                  <a:pt x="0" y="24587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431173" y="0"/>
                </a:lnTo>
                <a:cubicBezTo>
                  <a:pt x="9499753" y="0"/>
                  <a:pt x="9555634" y="55880"/>
                  <a:pt x="9555634" y="124460"/>
                </a:cubicBezTo>
                <a:lnTo>
                  <a:pt x="9555634" y="2458780"/>
                </a:lnTo>
                <a:cubicBezTo>
                  <a:pt x="9555634" y="2527360"/>
                  <a:pt x="9499753" y="2583240"/>
                  <a:pt x="9431173" y="2583240"/>
                </a:cubicBezTo>
                <a:close/>
              </a:path>
            </a:pathLst>
          </a:custGeom>
          <a:solidFill>
            <a:srgbClr val="9ED318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6"/>
          <p:cNvSpPr/>
          <p:nvPr/>
        </p:nvSpPr>
        <p:spPr>
          <a:xfrm>
            <a:off x="9252292" y="2281508"/>
            <a:ext cx="2571408" cy="724675"/>
          </a:xfrm>
          <a:custGeom>
            <a:rect b="b" l="l" r="r" t="t"/>
            <a:pathLst>
              <a:path extrusionOk="0" h="2583240" w="9555634">
                <a:moveTo>
                  <a:pt x="9431173" y="2583240"/>
                </a:moveTo>
                <a:lnTo>
                  <a:pt x="124460" y="2583240"/>
                </a:lnTo>
                <a:cubicBezTo>
                  <a:pt x="55880" y="2583240"/>
                  <a:pt x="0" y="2527360"/>
                  <a:pt x="0" y="24587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431173" y="0"/>
                </a:lnTo>
                <a:cubicBezTo>
                  <a:pt x="9499753" y="0"/>
                  <a:pt x="9555634" y="55880"/>
                  <a:pt x="9555634" y="124460"/>
                </a:cubicBezTo>
                <a:lnTo>
                  <a:pt x="9555634" y="2458780"/>
                </a:lnTo>
                <a:cubicBezTo>
                  <a:pt x="9555634" y="2527360"/>
                  <a:pt x="9499753" y="2583240"/>
                  <a:pt x="9431173" y="2583240"/>
                </a:cubicBezTo>
                <a:close/>
              </a:path>
            </a:pathLst>
          </a:custGeom>
          <a:solidFill>
            <a:srgbClr val="9ED318">
              <a:alpha val="2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"/>
          <p:cNvSpPr/>
          <p:nvPr/>
        </p:nvSpPr>
        <p:spPr>
          <a:xfrm>
            <a:off x="9252292" y="3686716"/>
            <a:ext cx="2571408" cy="724675"/>
          </a:xfrm>
          <a:custGeom>
            <a:rect b="b" l="l" r="r" t="t"/>
            <a:pathLst>
              <a:path extrusionOk="0" h="2583240" w="9555634">
                <a:moveTo>
                  <a:pt x="9431173" y="2583240"/>
                </a:moveTo>
                <a:lnTo>
                  <a:pt x="124460" y="2583240"/>
                </a:lnTo>
                <a:cubicBezTo>
                  <a:pt x="55880" y="2583240"/>
                  <a:pt x="0" y="2527360"/>
                  <a:pt x="0" y="24587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431173" y="0"/>
                </a:lnTo>
                <a:cubicBezTo>
                  <a:pt x="9499753" y="0"/>
                  <a:pt x="9555634" y="55880"/>
                  <a:pt x="9555634" y="124460"/>
                </a:cubicBezTo>
                <a:lnTo>
                  <a:pt x="9555634" y="2458780"/>
                </a:lnTo>
                <a:cubicBezTo>
                  <a:pt x="9555634" y="2527360"/>
                  <a:pt x="9499753" y="2583240"/>
                  <a:pt x="9431173" y="2583240"/>
                </a:cubicBezTo>
                <a:close/>
              </a:path>
            </a:pathLst>
          </a:custGeom>
          <a:solidFill>
            <a:srgbClr val="9ED318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6"/>
          <p:cNvSpPr/>
          <p:nvPr/>
        </p:nvSpPr>
        <p:spPr>
          <a:xfrm>
            <a:off x="8231606" y="5091925"/>
            <a:ext cx="2571408" cy="724675"/>
          </a:xfrm>
          <a:custGeom>
            <a:rect b="b" l="l" r="r" t="t"/>
            <a:pathLst>
              <a:path extrusionOk="0" h="2583240" w="9555634">
                <a:moveTo>
                  <a:pt x="9431173" y="2583240"/>
                </a:moveTo>
                <a:lnTo>
                  <a:pt x="124460" y="2583240"/>
                </a:lnTo>
                <a:cubicBezTo>
                  <a:pt x="55880" y="2583240"/>
                  <a:pt x="0" y="2527360"/>
                  <a:pt x="0" y="24587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431173" y="0"/>
                </a:lnTo>
                <a:cubicBezTo>
                  <a:pt x="9499753" y="0"/>
                  <a:pt x="9555634" y="55880"/>
                  <a:pt x="9555634" y="124460"/>
                </a:cubicBezTo>
                <a:lnTo>
                  <a:pt x="9555634" y="2458780"/>
                </a:lnTo>
                <a:cubicBezTo>
                  <a:pt x="9555634" y="2527360"/>
                  <a:pt x="9499753" y="2583240"/>
                  <a:pt x="9431173" y="2583240"/>
                </a:cubicBezTo>
                <a:close/>
              </a:path>
            </a:pathLst>
          </a:custGeom>
          <a:solidFill>
            <a:srgbClr val="9ED31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6"/>
          <p:cNvSpPr txBox="1"/>
          <p:nvPr/>
        </p:nvSpPr>
        <p:spPr>
          <a:xfrm>
            <a:off x="8653874" y="1091289"/>
            <a:ext cx="1726873" cy="817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3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דשבורד لوحة القيادة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6"/>
          <p:cNvSpPr txBox="1"/>
          <p:nvPr/>
        </p:nvSpPr>
        <p:spPr>
          <a:xfrm>
            <a:off x="9674560" y="2496497"/>
            <a:ext cx="1726873" cy="5482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03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דוחות التقارير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6"/>
          <p:cNvSpPr txBox="1"/>
          <p:nvPr/>
        </p:nvSpPr>
        <p:spPr>
          <a:xfrm>
            <a:off x="9674560" y="3901705"/>
            <a:ext cx="1726873" cy="294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738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</a:pPr>
            <a:r>
              <a:rPr b="1" i="0" lang="iw-IL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KPI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6"/>
          <p:cNvSpPr txBox="1"/>
          <p:nvPr/>
        </p:nvSpPr>
        <p:spPr>
          <a:xfrm>
            <a:off x="8653874" y="5319610"/>
            <a:ext cx="1726873" cy="579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738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None/>
            </a:pPr>
            <a:r>
              <a:rPr b="1" i="0" lang="iw-IL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בקרה مراقبة</a:t>
            </a:r>
            <a:endParaRPr b="1" i="0" sz="2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5097048" y="2823593"/>
            <a:ext cx="2538764" cy="1021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318"/>
              </a:buClr>
              <a:buSzPts val="2400"/>
              <a:buFont typeface="Open Sans"/>
              <a:buNone/>
            </a:pPr>
            <a:r>
              <a:rPr b="1" i="0" lang="iw-IL" sz="2400" u="none" cap="none" strike="noStrike">
                <a:solidFill>
                  <a:srgbClr val="9ED318"/>
                </a:solidFill>
                <a:latin typeface="Open Sans"/>
                <a:ea typeface="Open Sans"/>
                <a:cs typeface="Open Sans"/>
                <a:sym typeface="Open Sans"/>
              </a:rPr>
              <a:t>תפקיד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318"/>
              </a:buClr>
              <a:buSzPts val="2400"/>
              <a:buFont typeface="Open Sans"/>
              <a:buNone/>
            </a:pPr>
            <a:r>
              <a:rPr b="1" i="0" lang="iw-IL" sz="2400" u="none" cap="none" strike="noStrike">
                <a:solidFill>
                  <a:srgbClr val="9ED318"/>
                </a:solidFill>
                <a:latin typeface="Open Sans"/>
                <a:ea typeface="Open Sans"/>
                <a:cs typeface="Open Sans"/>
                <a:sym typeface="Open Sans"/>
              </a:rPr>
              <a:t>אנליסט</a:t>
            </a:r>
            <a:endParaRPr b="1" i="0" sz="2400" u="none" cap="none" strike="noStrike">
              <a:solidFill>
                <a:srgbClr val="9ED3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9ED318"/>
                </a:solidFill>
                <a:latin typeface="Open Sans"/>
                <a:ea typeface="Open Sans"/>
                <a:cs typeface="Open Sans"/>
                <a:sym typeface="Open Sans"/>
              </a:rPr>
              <a:t>وظيفة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9ED318"/>
                </a:solidFill>
                <a:latin typeface="Open Sans"/>
                <a:ea typeface="Open Sans"/>
                <a:cs typeface="Open Sans"/>
                <a:sym typeface="Open Sans"/>
              </a:rPr>
              <a:t>المحلل</a:t>
            </a:r>
            <a:endParaRPr b="1" i="0" sz="2400" u="none" cap="none" strike="noStrike">
              <a:solidFill>
                <a:srgbClr val="9ED3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"/>
          <p:cNvSpPr txBox="1"/>
          <p:nvPr/>
        </p:nvSpPr>
        <p:spPr>
          <a:xfrm>
            <a:off x="5010374" y="3210480"/>
            <a:ext cx="2171253" cy="437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"/>
              <a:buNone/>
            </a:pPr>
            <a:r>
              <a:rPr b="0" i="0" lang="iw-IL" sz="2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אנליזה</a:t>
            </a:r>
            <a:endParaRPr b="0" i="0" sz="2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39" name="Google Shape;439;p7"/>
          <p:cNvSpPr txBox="1"/>
          <p:nvPr/>
        </p:nvSpPr>
        <p:spPr>
          <a:xfrm>
            <a:off x="391159" y="538838"/>
            <a:ext cx="11521441" cy="1272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9ED318"/>
              </a:buClr>
              <a:buSzPts val="2800"/>
              <a:buFont typeface="Open Sans"/>
              <a:buNone/>
            </a:pPr>
            <a:r>
              <a:rPr b="0" i="0" lang="iw-IL" sz="2800" u="none" cap="none" strike="noStrike">
                <a:solidFill>
                  <a:srgbClr val="9ED318"/>
                </a:solidFill>
                <a:latin typeface="Open Sans"/>
                <a:ea typeface="Open Sans"/>
                <a:cs typeface="Open Sans"/>
                <a:sym typeface="Open Sans"/>
              </a:rPr>
              <a:t>החלק הכי מאתגר בעבודת האנליסט</a:t>
            </a:r>
            <a:endParaRPr b="0" i="0" sz="2800" u="none" cap="none" strike="noStrike">
              <a:solidFill>
                <a:srgbClr val="9ED3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42857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b="0" i="0" lang="iw-IL" sz="2800" u="none" cap="none" strike="noStrike">
                <a:solidFill>
                  <a:srgbClr val="9ED318"/>
                </a:solidFill>
                <a:latin typeface="Open Sans"/>
                <a:ea typeface="Open Sans"/>
                <a:cs typeface="Open Sans"/>
                <a:sym typeface="Open Sans"/>
              </a:rPr>
              <a:t>الجزء الأكثر تحديًا في عمل المحلل</a:t>
            </a:r>
            <a:endParaRPr b="0" i="0" sz="2800" u="none" cap="none" strike="noStrike">
              <a:solidFill>
                <a:srgbClr val="9ED3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0" name="Google Shape;4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" y="5554980"/>
            <a:ext cx="1188000" cy="11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7"/>
          <p:cNvSpPr/>
          <p:nvPr/>
        </p:nvSpPr>
        <p:spPr>
          <a:xfrm>
            <a:off x="2311400" y="1486801"/>
            <a:ext cx="6096000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זה כמו להיכנס למערה כדי למצוא אוצר</a:t>
            </a:r>
            <a:endParaRPr/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בהתחלה לא רואים כלום</a:t>
            </a:r>
            <a:endParaRPr/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מאיפה מתחילים?</a:t>
            </a:r>
            <a:endParaRPr/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לאן מגיעים?                                                       </a:t>
            </a:r>
            <a:r>
              <a:rPr b="0" i="0" lang="iw-IL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تحليل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הדרך לא ברורה?</a:t>
            </a:r>
            <a:endParaRPr/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לפעמים טועים בדרך ומתחילים מחדש</a:t>
            </a:r>
            <a:endParaRPr/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</a:pPr>
            <a:r>
              <a:rPr b="0" i="0" lang="iw-IL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מוצאים משהו ואז מגלים שזה לא אוצר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"/>
          <p:cNvSpPr/>
          <p:nvPr/>
        </p:nvSpPr>
        <p:spPr>
          <a:xfrm>
            <a:off x="1894390" y="684494"/>
            <a:ext cx="85421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318"/>
              </a:buClr>
              <a:buSzPts val="4000"/>
              <a:buFont typeface="Open Sans"/>
              <a:buNone/>
            </a:pPr>
            <a:r>
              <a:rPr b="1" i="0" lang="iw-IL" sz="4000" u="none" cap="none" strike="noStrike">
                <a:solidFill>
                  <a:srgbClr val="9ED318"/>
                </a:solidFill>
                <a:latin typeface="Open Sans"/>
                <a:ea typeface="Open Sans"/>
                <a:cs typeface="Open Sans"/>
                <a:sym typeface="Open Sans"/>
              </a:rPr>
              <a:t>תרגול</a:t>
            </a:r>
            <a:endParaRPr b="1" i="0" sz="3600" u="none" cap="none" strike="noStrike">
              <a:solidFill>
                <a:srgbClr val="9ED3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8"/>
          <p:cNvSpPr/>
          <p:nvPr/>
        </p:nvSpPr>
        <p:spPr>
          <a:xfrm>
            <a:off x="913150" y="2223500"/>
            <a:ext cx="10560600" cy="4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חברת המשחקים הסינית גיימשו השיקה משחק דיגיטלי חדש לפני שנה. המשחק היה להיט בקרב בני נוער ולפני כמה חודשים שעות המשחק ירדו באופן משמעותי. </a:t>
            </a:r>
            <a:endParaRPr/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באיזו דרך ניתן לבדוק מה הסיבה לירידה בשעות?</a:t>
            </a:r>
            <a:endParaRPr b="0" i="0" sz="1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iw-IL" sz="2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أطلقت شركة الألعاب الصينية  Gamesho لعبة رقمية جديدة قبل عام. حققت اللعبة نجاحًا كبيرًا بين المراهقين وقبل بضعة أشهر انخفضت ساعات اللعب بشكل ملحوظ.</a:t>
            </a:r>
            <a:endParaRPr sz="2100"/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iw-IL" sz="2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بأي طريقة يمكنك التحقق من سبب انخفاض الساعات؟</a:t>
            </a:r>
            <a:endParaRPr b="0" i="0" sz="2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9" name="Google Shape;4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416" y="5521939"/>
            <a:ext cx="1188000" cy="11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9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9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0_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ערכת נושא Office">
  <a:themeElements>
    <a:clrScheme name="התאמה אישית 2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2021-08-22T09:14:33Z</dcterms:created>
  <dc:creator>דנה ארנון פרי</dc:creator>
</cp:coreProperties>
</file>