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image/gif" Extension="gif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</p:sldIdLst>
  <p:sldSz cy="6858000" cx="12192000"/>
  <p:notesSz cx="6858000" cy="9144000"/>
  <p:embeddedFontLst>
    <p:embeddedFont>
      <p:font typeface="Varela Round"/>
      <p:regular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1" roundtripDataSignature="AMtx7migsn0ubJxYm8XGyrx5OzBIxKZo7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customschemas.google.com/relationships/presentationmetadata" Target="metadata"/><Relationship Id="rId10" Type="http://schemas.openxmlformats.org/officeDocument/2006/relationships/font" Target="fonts/VarelaRound-regular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388620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1588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1588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iw-IL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1" name="Google Shape;11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1" name="Google Shape;121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0" name="Google Shape;130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7" name="Google Shape;137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6" name="Google Shape;146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שער - מערכת שידורים לאומית">
  <p:cSld name="שער - מערכת שידורים לאומית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8"/>
          <p:cNvSpPr txBox="1"/>
          <p:nvPr>
            <p:ph type="ctrTitle"/>
          </p:nvPr>
        </p:nvSpPr>
        <p:spPr>
          <a:xfrm>
            <a:off x="516000" y="2693991"/>
            <a:ext cx="111600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951"/>
              <a:buFont typeface="Varela Round"/>
              <a:buNone/>
              <a:defRPr b="1" i="0" sz="4951" u="none" cap="none" strike="noStrike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8"/>
          <p:cNvSpPr/>
          <p:nvPr/>
        </p:nvSpPr>
        <p:spPr>
          <a:xfrm>
            <a:off x="-670069" y="6569428"/>
            <a:ext cx="2623961" cy="459108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</a:pPr>
            <a:r>
              <a:t/>
            </a:r>
            <a:endParaRPr b="0" i="0" sz="135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Google Shape;18;p8"/>
          <p:cNvSpPr/>
          <p:nvPr/>
        </p:nvSpPr>
        <p:spPr>
          <a:xfrm>
            <a:off x="-1488811" y="6304088"/>
            <a:ext cx="3246400" cy="192925"/>
          </a:xfrm>
          <a:prstGeom prst="roundRect">
            <a:avLst>
              <a:gd fmla="val 49359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</a:pPr>
            <a:r>
              <a:t/>
            </a:r>
            <a:endParaRPr b="0" i="0" sz="135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8"/>
          <p:cNvSpPr/>
          <p:nvPr/>
        </p:nvSpPr>
        <p:spPr>
          <a:xfrm>
            <a:off x="9986483" y="-439221"/>
            <a:ext cx="4205647" cy="631862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</a:pPr>
            <a:r>
              <a:t/>
            </a:r>
            <a:endParaRPr b="0" i="0" sz="135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" name="Google Shape;20;p8"/>
          <p:cNvSpPr/>
          <p:nvPr/>
        </p:nvSpPr>
        <p:spPr>
          <a:xfrm>
            <a:off x="8259471" y="6565100"/>
            <a:ext cx="4434215" cy="796532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</a:pPr>
            <a:r>
              <a:t/>
            </a:r>
            <a:endParaRPr b="0" i="0" sz="135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1" name="Google Shape;21;p8"/>
          <p:cNvPicPr preferRelativeResize="0"/>
          <p:nvPr/>
        </p:nvPicPr>
        <p:blipFill rotWithShape="1">
          <a:blip r:embed="rId2">
            <a:alphaModFix/>
          </a:blip>
          <a:srcRect b="26248" l="33058" r="33511" t="0"/>
          <a:stretch/>
        </p:blipFill>
        <p:spPr>
          <a:xfrm>
            <a:off x="5445286" y="369916"/>
            <a:ext cx="1301431" cy="1597430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Google Shape;22;p8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12700">
            <a:solidFill>
              <a:srgbClr val="E6E6E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</a:pPr>
            <a:r>
              <a:t/>
            </a:r>
            <a:endParaRPr b="0" i="0" sz="135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" name="Google Shape;23;p8"/>
          <p:cNvSpPr/>
          <p:nvPr/>
        </p:nvSpPr>
        <p:spPr>
          <a:xfrm>
            <a:off x="-1356361" y="6875979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12700">
            <a:solidFill>
              <a:srgbClr val="E6E6E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</a:pPr>
            <a:r>
              <a:t/>
            </a:r>
            <a:endParaRPr b="0" i="0" sz="135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" name="Google Shape;24;p8"/>
          <p:cNvSpPr/>
          <p:nvPr/>
        </p:nvSpPr>
        <p:spPr>
          <a:xfrm rot="5400000">
            <a:off x="10129568" y="1977383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12700">
            <a:solidFill>
              <a:srgbClr val="E6E6E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</a:pPr>
            <a:r>
              <a:t/>
            </a:r>
            <a:endParaRPr b="0" i="0" sz="135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" name="Google Shape;25;p8"/>
          <p:cNvSpPr/>
          <p:nvPr/>
        </p:nvSpPr>
        <p:spPr>
          <a:xfrm>
            <a:off x="-3261641" y="347118"/>
            <a:ext cx="3246401" cy="7304731"/>
          </a:xfrm>
          <a:prstGeom prst="rect">
            <a:avLst/>
          </a:prstGeom>
          <a:solidFill>
            <a:srgbClr val="E6E6E6"/>
          </a:solidFill>
          <a:ln cap="flat" cmpd="sng" w="12700">
            <a:solidFill>
              <a:srgbClr val="E6E6E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</a:pPr>
            <a:r>
              <a:t/>
            </a:r>
            <a:endParaRPr b="0" i="0" sz="135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תוכן עם כיתוב" type="objTx">
  <p:cSld name="OBJECT_WITH_CAPTION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7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7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86" name="Google Shape;86;p17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87" name="Google Shape;87;p17"/>
          <p:cNvSpPr txBox="1"/>
          <p:nvPr>
            <p:ph idx="10" type="dt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17"/>
          <p:cNvSpPr txBox="1"/>
          <p:nvPr>
            <p:ph idx="12" type="sldNum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תמונה עם כיתוב" type="picTx">
  <p:cSld name="PICTURE_WITH_CAPTION_TEXT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8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18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93" name="Google Shape;93;p18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94" name="Google Shape;94;p18"/>
          <p:cNvSpPr txBox="1"/>
          <p:nvPr>
            <p:ph idx="10" type="dt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18"/>
          <p:cNvSpPr txBox="1"/>
          <p:nvPr>
            <p:ph idx="12" type="sldNum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וטקסט אנכי" type="vertTx">
  <p:cSld name="VERTICAL_TEXT"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19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0" name="Google Shape;100;p19"/>
          <p:cNvSpPr txBox="1"/>
          <p:nvPr>
            <p:ph idx="10" type="dt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19"/>
          <p:cNvSpPr txBox="1"/>
          <p:nvPr>
            <p:ph idx="12" type="sldNum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אנכית וטקסט" type="vertTitleAndTx">
  <p:cSld name="VERTICAL_TITLE_AND_VERTICAL_TEXT"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0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20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" name="Google Shape;106;p20"/>
          <p:cNvSpPr txBox="1"/>
          <p:nvPr>
            <p:ph idx="10" type="dt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20"/>
          <p:cNvSpPr txBox="1"/>
          <p:nvPr>
            <p:ph idx="12" type="sldNum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פרטי השיעור, מקצוע ומורה">
  <p:cSld name="פרטי השיעור, מקצוע ומורה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9"/>
          <p:cNvSpPr/>
          <p:nvPr/>
        </p:nvSpPr>
        <p:spPr>
          <a:xfrm>
            <a:off x="212943" y="1396872"/>
            <a:ext cx="14000015" cy="2978963"/>
          </a:xfrm>
          <a:prstGeom prst="roundRect">
            <a:avLst>
              <a:gd fmla="val 50000" name="adj"/>
            </a:avLst>
          </a:prstGeom>
          <a:solidFill>
            <a:srgbClr val="E0E0E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</a:pPr>
            <a:r>
              <a:rPr b="0" i="0" lang="iw-IL" sz="135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9"/>
          <p:cNvSpPr/>
          <p:nvPr/>
        </p:nvSpPr>
        <p:spPr>
          <a:xfrm>
            <a:off x="7329949" y="6240593"/>
            <a:ext cx="5333867" cy="557618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</a:pPr>
            <a:r>
              <a:t/>
            </a:r>
            <a:endParaRPr b="0" i="0" sz="135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" name="Google Shape;29;p9"/>
          <p:cNvSpPr/>
          <p:nvPr/>
        </p:nvSpPr>
        <p:spPr>
          <a:xfrm>
            <a:off x="-501113" y="87232"/>
            <a:ext cx="1428111" cy="322428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</a:pPr>
            <a:r>
              <a:t/>
            </a:r>
            <a:endParaRPr b="0" i="0" sz="135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" name="Google Shape;30;p9"/>
          <p:cNvSpPr/>
          <p:nvPr/>
        </p:nvSpPr>
        <p:spPr>
          <a:xfrm>
            <a:off x="10059466" y="87234"/>
            <a:ext cx="2768857" cy="451249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</a:pPr>
            <a:r>
              <a:t/>
            </a:r>
            <a:endParaRPr b="0" i="0" sz="135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" name="Google Shape;31;p9"/>
          <p:cNvSpPr/>
          <p:nvPr/>
        </p:nvSpPr>
        <p:spPr>
          <a:xfrm>
            <a:off x="9066088" y="5930034"/>
            <a:ext cx="5299429" cy="221623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</a:pPr>
            <a:r>
              <a:t/>
            </a:r>
            <a:endParaRPr b="0" i="0" sz="135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Google Shape;32;p9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12700">
            <a:solidFill>
              <a:srgbClr val="E6E6E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" name="Google Shape;33;p9"/>
          <p:cNvSpPr/>
          <p:nvPr/>
        </p:nvSpPr>
        <p:spPr>
          <a:xfrm>
            <a:off x="-1356361" y="6875979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12700">
            <a:solidFill>
              <a:srgbClr val="E6E6E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" name="Google Shape;34;p9"/>
          <p:cNvSpPr/>
          <p:nvPr/>
        </p:nvSpPr>
        <p:spPr>
          <a:xfrm rot="5400000">
            <a:off x="10107940" y="1972520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12700">
            <a:solidFill>
              <a:srgbClr val="E6E6E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" name="Google Shape;35;p9"/>
          <p:cNvSpPr/>
          <p:nvPr/>
        </p:nvSpPr>
        <p:spPr>
          <a:xfrm>
            <a:off x="-3246401" y="-426720"/>
            <a:ext cx="3246401" cy="8078569"/>
          </a:xfrm>
          <a:prstGeom prst="rect">
            <a:avLst/>
          </a:prstGeom>
          <a:solidFill>
            <a:srgbClr val="E6E6E6"/>
          </a:solidFill>
          <a:ln cap="flat" cmpd="sng" w="12700">
            <a:solidFill>
              <a:srgbClr val="E6E6E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" name="Google Shape;36;p9"/>
          <p:cNvSpPr txBox="1"/>
          <p:nvPr>
            <p:ph type="ctrTitle"/>
          </p:nvPr>
        </p:nvSpPr>
        <p:spPr>
          <a:xfrm>
            <a:off x="696000" y="1400768"/>
            <a:ext cx="10800000" cy="126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50"/>
              <a:buFont typeface="Varela Round"/>
              <a:buNone/>
              <a:defRPr b="1" sz="4950"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9"/>
          <p:cNvSpPr txBox="1"/>
          <p:nvPr>
            <p:ph idx="1" type="subTitle"/>
          </p:nvPr>
        </p:nvSpPr>
        <p:spPr>
          <a:xfrm>
            <a:off x="696000" y="2882139"/>
            <a:ext cx="10800000" cy="552322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sp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None/>
              <a:defRPr b="1" sz="27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rtl="1" algn="ctr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775"/>
            </a:lvl2pPr>
            <a:lvl3pPr lvl="2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775"/>
            </a:lvl3pPr>
            <a:lvl4pPr lvl="3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775"/>
            </a:lvl4pPr>
            <a:lvl5pPr lvl="4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775"/>
            </a:lvl5pPr>
            <a:lvl6pPr lvl="5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775"/>
            </a:lvl6pPr>
            <a:lvl7pPr lvl="6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775"/>
            </a:lvl7pPr>
            <a:lvl8pPr lvl="7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775"/>
            </a:lvl8pPr>
            <a:lvl9pPr lvl="8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775"/>
            </a:lvl9pPr>
          </a:lstStyle>
          <a:p/>
        </p:txBody>
      </p:sp>
      <p:sp>
        <p:nvSpPr>
          <p:cNvPr id="38" name="Google Shape;38;p9"/>
          <p:cNvSpPr txBox="1"/>
          <p:nvPr>
            <p:ph idx="2" type="body"/>
          </p:nvPr>
        </p:nvSpPr>
        <p:spPr>
          <a:xfrm>
            <a:off x="696000" y="3655832"/>
            <a:ext cx="10800000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  <a:defRPr b="1" sz="21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228600" lvl="1" marL="914400" rtl="1" algn="ctr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  <a:defRPr b="1"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-355600" lvl="2" marL="1371600" rtl="1" algn="r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rgbClr val="002060"/>
              </a:buClr>
              <a:buSzPts val="2000"/>
              <a:buChar char="•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indent="-342900" lvl="3" marL="1828800" rtl="1" algn="r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rgbClr val="002060"/>
              </a:buClr>
              <a:buSzPts val="1800"/>
              <a:buChar char="•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indent="-342900" lvl="4" marL="2286000" rtl="1" algn="r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rgbClr val="002060"/>
              </a:buClr>
              <a:buSzPts val="1800"/>
              <a:buChar char="•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indent="-342900" lvl="5" marL="27432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" name="Google Shape;39;p9"/>
          <p:cNvSpPr txBox="1"/>
          <p:nvPr/>
        </p:nvSpPr>
        <p:spPr>
          <a:xfrm>
            <a:off x="-162211" y="6389199"/>
            <a:ext cx="8128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</a:pPr>
            <a:fld id="{00000000-1234-1234-1234-123412341234}" type="slidenum">
              <a:rPr b="0" i="0" lang="iw-IL" sz="1350" u="none" cap="none" strike="noStrike">
                <a:solidFill>
                  <a:srgbClr val="A5A5A5"/>
                </a:solidFill>
                <a:latin typeface="Varela Round"/>
                <a:ea typeface="Varela Round"/>
                <a:cs typeface="Varela Round"/>
                <a:sym typeface="Varela Round"/>
              </a:rPr>
              <a:t>‹#›</a:t>
            </a:fld>
            <a:endParaRPr b="0" i="0" sz="1350" u="none" cap="none" strike="noStrike">
              <a:solidFill>
                <a:srgbClr val="A5A5A5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ריק" type="blank">
  <p:cSld name="BLANK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0"/>
          <p:cNvSpPr txBox="1"/>
          <p:nvPr>
            <p:ph idx="10" type="dt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בלבד" type="titleOnly">
  <p:cSld name="TITLE_ONLY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1"/>
          <p:cNvSpPr txBox="1"/>
          <p:nvPr>
            <p:ph idx="10" type="dt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1"/>
          <p:cNvSpPr txBox="1"/>
          <p:nvPr>
            <p:ph idx="12" type="sldNum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שקופית כותרת" type="title">
  <p:cSld name="TITLE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rtl="1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rt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rt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rt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rt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rt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rt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rt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rt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52" name="Google Shape;52;p12"/>
          <p:cNvSpPr txBox="1"/>
          <p:nvPr>
            <p:ph idx="10" type="dt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ותוכן" type="obj">
  <p:cSld name="OBJECT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8" name="Google Shape;58;p13"/>
          <p:cNvSpPr txBox="1"/>
          <p:nvPr>
            <p:ph idx="10" type="dt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3"/>
          <p:cNvSpPr txBox="1"/>
          <p:nvPr>
            <p:ph idx="12" type="sldNum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מקטע עליונה" type="secHead">
  <p:cSld name="SECTION_HEADER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64" name="Google Shape;64;p14"/>
          <p:cNvSpPr txBox="1"/>
          <p:nvPr>
            <p:ph idx="10" type="dt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4"/>
          <p:cNvSpPr txBox="1"/>
          <p:nvPr>
            <p:ph idx="12" type="sldNum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שני תכנים" type="twoObj">
  <p:cSld name="TWO_OBJECTS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" name="Google Shape;70;p1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5"/>
          <p:cNvSpPr txBox="1"/>
          <p:nvPr>
            <p:ph idx="10" type="dt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5"/>
          <p:cNvSpPr txBox="1"/>
          <p:nvPr>
            <p:ph idx="12" type="sldNum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השוואה" type="twoTxTwoObj">
  <p:cSld name="TWO_OBJECTS_WITH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77" name="Google Shape;77;p1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" name="Google Shape;78;p1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79" name="Google Shape;79;p1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" name="Google Shape;80;p16"/>
          <p:cNvSpPr txBox="1"/>
          <p:nvPr>
            <p:ph idx="10" type="dt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6"/>
          <p:cNvSpPr txBox="1"/>
          <p:nvPr>
            <p:ph idx="12" type="sldNum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2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7"/>
          <p:cNvSpPr txBox="1"/>
          <p:nvPr>
            <p:ph idx="10" type="dt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7"/>
          <p:cNvSpPr txBox="1"/>
          <p:nvPr>
            <p:ph idx="12" type="sldNum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gif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jpg"/><Relationship Id="rId4" Type="http://schemas.openxmlformats.org/officeDocument/2006/relationships/image" Target="../media/image7.jpg"/><Relationship Id="rId5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jpg"/><Relationship Id="rId4" Type="http://schemas.openxmlformats.org/officeDocument/2006/relationships/image" Target="../media/image8.png"/><Relationship Id="rId5" Type="http://schemas.openxmlformats.org/officeDocument/2006/relationships/image" Target="../media/image6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"/>
          <p:cNvSpPr txBox="1"/>
          <p:nvPr>
            <p:ph type="ctrTitle"/>
          </p:nvPr>
        </p:nvSpPr>
        <p:spPr>
          <a:xfrm>
            <a:off x="696000" y="1400768"/>
            <a:ext cx="10800000" cy="126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00"/>
              <a:buFont typeface="Varela Round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הגישה האמריקאית לניהול ידע- 6  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p2"/>
          <p:cNvSpPr txBox="1"/>
          <p:nvPr>
            <p:ph idx="1" type="subTitle"/>
          </p:nvPr>
        </p:nvSpPr>
        <p:spPr>
          <a:xfrm>
            <a:off x="696000" y="2882139"/>
            <a:ext cx="10800000" cy="48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spAutoFit/>
          </a:bodyPr>
          <a:lstStyle/>
          <a:p>
            <a:pPr indent="-228600" lvl="0" marL="228600" rtl="1" algn="ctr"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buClr>
                <a:srgbClr val="002060"/>
              </a:buClr>
              <a:buSzPts val="2800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מגמת מידע ונתונים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Google Shape;115;p2"/>
          <p:cNvSpPr txBox="1"/>
          <p:nvPr>
            <p:ph idx="2" type="body"/>
          </p:nvPr>
        </p:nvSpPr>
        <p:spPr>
          <a:xfrm>
            <a:off x="2046000" y="3557250"/>
            <a:ext cx="8100000" cy="54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257175" lvl="0" marL="257175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אורטל שמלץ – מנכ"לית אורטל ניהול ידע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57175" lvl="0" marL="257175" rtl="1" algn="ctr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</a:pPr>
            <a:r>
              <a:rPr lang="iw-IL" sz="1800">
                <a:latin typeface="Arial"/>
                <a:ea typeface="Arial"/>
                <a:cs typeface="Arial"/>
                <a:sym typeface="Arial"/>
              </a:rPr>
              <a:t>עורכת: רונית נחמיה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2"/>
          <p:cNvSpPr/>
          <p:nvPr/>
        </p:nvSpPr>
        <p:spPr>
          <a:xfrm>
            <a:off x="12257549" y="1333066"/>
            <a:ext cx="1708309" cy="497900"/>
          </a:xfrm>
          <a:prstGeom prst="rect">
            <a:avLst/>
          </a:prstGeom>
          <a:solidFill>
            <a:srgbClr val="F2F2F2"/>
          </a:solidFill>
          <a:ln cap="flat" cmpd="sng" w="12700">
            <a:solidFill>
              <a:srgbClr val="BFBFB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rPr>
              <a:t>שקופית זו היא חובה</a:t>
            </a:r>
            <a:endParaRPr b="0" i="0" sz="1800" u="none" cap="none" strike="noStrike">
              <a:solidFill>
                <a:srgbClr val="002060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17" name="Google Shape;117;p2"/>
          <p:cNvSpPr/>
          <p:nvPr/>
        </p:nvSpPr>
        <p:spPr>
          <a:xfrm>
            <a:off x="12257548" y="1907826"/>
            <a:ext cx="1708309" cy="2231298"/>
          </a:xfrm>
          <a:prstGeom prst="rect">
            <a:avLst/>
          </a:prstGeom>
          <a:solidFill>
            <a:srgbClr val="F2F2F2"/>
          </a:solidFill>
          <a:ln cap="flat" cmpd="sng" w="12700">
            <a:solidFill>
              <a:srgbClr val="BFBFB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rPr>
              <a:t>מלאו את פרטי השיעור, המקצוע והמורה 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rPr>
              <a:t>(אין צורך להשאיר את הכיתובים "שם השיעור" , "המקצוע", מחקו אותם וכתבו רק את הפרטים עצמם). </a:t>
            </a:r>
            <a:endParaRPr b="0" i="0" sz="1800" u="none" cap="none" strike="noStrike">
              <a:solidFill>
                <a:srgbClr val="002060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pic>
        <p:nvPicPr>
          <p:cNvPr id="118" name="Google Shape;118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0494" y="631897"/>
            <a:ext cx="1571625" cy="9501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Google Shape;123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4" name="Google Shape;124;p3"/>
          <p:cNvSpPr/>
          <p:nvPr/>
        </p:nvSpPr>
        <p:spPr>
          <a:xfrm>
            <a:off x="3759201" y="765176"/>
            <a:ext cx="6056313" cy="9239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b="1" i="0" lang="iw-IL" sz="5400" u="none" cap="none" strike="noStrike">
                <a:solidFill>
                  <a:srgbClr val="452D17"/>
                </a:solidFill>
                <a:latin typeface="Arial"/>
                <a:ea typeface="Arial"/>
                <a:cs typeface="Arial"/>
                <a:sym typeface="Arial"/>
              </a:rPr>
              <a:t>גישות לניהול ידע</a:t>
            </a:r>
            <a:endParaRPr b="1" i="0" sz="5400" u="none" cap="none" strike="noStrike">
              <a:solidFill>
                <a:srgbClr val="452D17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דגל יפן" id="125" name="Google Shape;125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951039" y="2587626"/>
            <a:ext cx="3616325" cy="24034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דגל ארצות הברית – ויקיפדיה" id="126" name="Google Shape;126;p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097588" y="2574926"/>
            <a:ext cx="4500562" cy="2366963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Google Shape;127;p3"/>
          <p:cNvSpPr/>
          <p:nvPr/>
        </p:nvSpPr>
        <p:spPr>
          <a:xfrm>
            <a:off x="1703389" y="5013326"/>
            <a:ext cx="1368425" cy="1439863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" name="Google Shape;132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3" name="Google Shape;133;p4"/>
          <p:cNvSpPr txBox="1"/>
          <p:nvPr>
            <p:ph idx="4294967295" type="body"/>
          </p:nvPr>
        </p:nvSpPr>
        <p:spPr>
          <a:xfrm>
            <a:off x="1847850" y="2009776"/>
            <a:ext cx="882015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52D17"/>
              </a:buClr>
              <a:buSzPts val="3200"/>
              <a:buChar char="•"/>
            </a:pPr>
            <a:r>
              <a:rPr b="1" lang="iw-IL" sz="3200">
                <a:solidFill>
                  <a:srgbClr val="452D17"/>
                </a:solidFill>
                <a:latin typeface="Arial"/>
                <a:ea typeface="Arial"/>
                <a:cs typeface="Arial"/>
                <a:sym typeface="Arial"/>
              </a:rPr>
              <a:t>גישה מערכתית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52D17"/>
              </a:buClr>
              <a:buSzPts val="3200"/>
              <a:buChar char="•"/>
            </a:pPr>
            <a:r>
              <a:rPr b="1" lang="iw-IL" sz="3200">
                <a:solidFill>
                  <a:srgbClr val="452D17"/>
                </a:solidFill>
                <a:latin typeface="Arial"/>
                <a:ea typeface="Arial"/>
                <a:cs typeface="Arial"/>
                <a:sym typeface="Arial"/>
              </a:rPr>
              <a:t>מבססת תהליכי ניהול ידע על טכנולוגיה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52D17"/>
              </a:buClr>
              <a:buSzPts val="3200"/>
              <a:buChar char="•"/>
            </a:pPr>
            <a:r>
              <a:rPr b="1" lang="iw-IL" sz="3200">
                <a:solidFill>
                  <a:srgbClr val="452D17"/>
                </a:solidFill>
                <a:latin typeface="Arial"/>
                <a:ea typeface="Arial"/>
                <a:cs typeface="Arial"/>
                <a:sym typeface="Arial"/>
              </a:rPr>
              <a:t>ניתוח נתונים והפיכתם למידע מעובד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52D17"/>
              </a:buClr>
              <a:buSzPts val="3200"/>
              <a:buChar char="•"/>
            </a:pPr>
            <a:r>
              <a:rPr b="1" lang="iw-IL" sz="3200">
                <a:solidFill>
                  <a:srgbClr val="452D17"/>
                </a:solidFill>
                <a:latin typeface="Arial"/>
                <a:ea typeface="Arial"/>
                <a:cs typeface="Arial"/>
                <a:sym typeface="Arial"/>
              </a:rPr>
              <a:t>שיטתיות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52D17"/>
              </a:buClr>
              <a:buSzPts val="3200"/>
              <a:buChar char="•"/>
            </a:pPr>
            <a:r>
              <a:rPr b="1" lang="iw-IL" sz="3200">
                <a:solidFill>
                  <a:srgbClr val="452D17"/>
                </a:solidFill>
                <a:latin typeface="Arial"/>
                <a:ea typeface="Arial"/>
                <a:cs typeface="Arial"/>
                <a:sym typeface="Arial"/>
              </a:rPr>
              <a:t>מידול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5400" lvl="0" marL="2286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b="1" sz="32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4" name="Google Shape;134;p4"/>
          <p:cNvSpPr/>
          <p:nvPr/>
        </p:nvSpPr>
        <p:spPr>
          <a:xfrm>
            <a:off x="3957095" y="765176"/>
            <a:ext cx="5660524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b="1" i="0" lang="iw-IL" sz="5400" u="none" cap="none" strike="noStrike">
                <a:solidFill>
                  <a:srgbClr val="452D17"/>
                </a:solidFill>
                <a:latin typeface="Arial"/>
                <a:ea typeface="Arial"/>
                <a:cs typeface="Arial"/>
                <a:sym typeface="Arial"/>
              </a:rPr>
              <a:t>הגישה האמריקאית</a:t>
            </a:r>
            <a:endParaRPr b="1" i="0" sz="5400" u="none" cap="none" strike="noStrike">
              <a:solidFill>
                <a:srgbClr val="452D17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9" name="Google Shape;139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24000" y="26988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0" name="Google Shape;140;p5"/>
          <p:cNvSpPr/>
          <p:nvPr/>
        </p:nvSpPr>
        <p:spPr>
          <a:xfrm>
            <a:off x="2430175" y="736601"/>
            <a:ext cx="7577715" cy="6771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rPr b="1" i="0" lang="iw-IL" sz="3800" u="none" cap="none" strike="noStrike">
                <a:solidFill>
                  <a:srgbClr val="452D17"/>
                </a:solidFill>
                <a:latin typeface="Arial"/>
                <a:ea typeface="Arial"/>
                <a:cs typeface="Arial"/>
                <a:sym typeface="Arial"/>
              </a:rPr>
              <a:t>דוגמא לניהול ידע בגישה האמריקאית</a:t>
            </a:r>
            <a:endParaRPr b="1" i="0" sz="3800" u="none" cap="none" strike="noStrike">
              <a:solidFill>
                <a:srgbClr val="452D17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" name="Google Shape;141;p5"/>
          <p:cNvSpPr/>
          <p:nvPr/>
        </p:nvSpPr>
        <p:spPr>
          <a:xfrm>
            <a:off x="1919288" y="4868863"/>
            <a:ext cx="1008062" cy="165576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pic>
        <p:nvPicPr>
          <p:cNvPr descr="מניית גוגל | הון - מדריכים פיננסיים" id="142" name="Google Shape;142;p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658939" y="2303463"/>
            <a:ext cx="4537075" cy="27813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כרטיס אשראי – ויקיפדיה" id="143" name="Google Shape;143;p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602413" y="2200276"/>
            <a:ext cx="3930650" cy="294481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" name="Google Shape;148;p6"/>
          <p:cNvPicPr preferRelativeResize="0"/>
          <p:nvPr/>
        </p:nvPicPr>
        <p:blipFill rotWithShape="1">
          <a:blip r:embed="rId3">
            <a:alphaModFix/>
          </a:blip>
          <a:srcRect b="66411" l="39172" r="34232" t="0"/>
          <a:stretch/>
        </p:blipFill>
        <p:spPr>
          <a:xfrm>
            <a:off x="4775994" y="0"/>
            <a:ext cx="3241964" cy="1838476"/>
          </a:xfrm>
          <a:prstGeom prst="rect">
            <a:avLst/>
          </a:prstGeom>
          <a:noFill/>
          <a:ln>
            <a:noFill/>
          </a:ln>
        </p:spPr>
      </p:pic>
      <p:sp>
        <p:nvSpPr>
          <p:cNvPr id="149" name="Google Shape;149;p6"/>
          <p:cNvSpPr txBox="1"/>
          <p:nvPr/>
        </p:nvSpPr>
        <p:spPr>
          <a:xfrm>
            <a:off x="1385454" y="3016112"/>
            <a:ext cx="10436400" cy="181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895350" marR="0" rtl="1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iw-IL" sz="2800" u="none" cap="none" strike="noStrike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  <a:t>השימוש ביצירות במהלך שידור זה נעשה לפי סעיף 27א לחוק זכות יוצרים, תשס"ח-2007. אם הינך בעל הזכויות באחת היצירות, באפשרותך לבקש מאיתנו לחדול מהשימוש ביצירה, זאת באמצעות פנייה לדוא"ל rights@education.gov.il</a:t>
            </a:r>
            <a:endParaRPr b="0" i="0" sz="2800" u="none" cap="none" strike="noStrike">
              <a:solidFill>
                <a:srgbClr val="192A7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6"/>
          <p:cNvSpPr/>
          <p:nvPr/>
        </p:nvSpPr>
        <p:spPr>
          <a:xfrm>
            <a:off x="795" y="1838476"/>
            <a:ext cx="12190413" cy="7632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iw-IL" sz="3200" u="none" cap="none" strike="noStrike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  <a:t>שימוש ביצירות מוגנות בזכויות יוצרים ואיתור בעלי זכויות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ערכת נושא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ערכת נושא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2021-03-21T10:11:55Z</dcterms:created>
  <dc:creator>MOEUser</dc:creator>
</cp:coreProperties>
</file>