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4097" r:id="rId2"/>
    <p:sldId id="4094" r:id="rId3"/>
    <p:sldId id="4095" r:id="rId4"/>
    <p:sldId id="4101" r:id="rId5"/>
    <p:sldId id="4104" r:id="rId6"/>
    <p:sldId id="4105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93" userDrawn="1">
          <p15:clr>
            <a:srgbClr val="A4A3A4"/>
          </p15:clr>
        </p15:guide>
        <p15:guide id="3" pos="5541" userDrawn="1">
          <p15:clr>
            <a:srgbClr val="A4A3A4"/>
          </p15:clr>
        </p15:guide>
        <p15:guide id="4" pos="6698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5"/>
    <a:srgbClr val="F2F2F2"/>
    <a:srgbClr val="FFFFFF"/>
    <a:srgbClr val="0B6DA2"/>
    <a:srgbClr val="EDAAA4"/>
    <a:srgbClr val="09636B"/>
    <a:srgbClr val="12C0CF"/>
    <a:srgbClr val="28909A"/>
    <a:srgbClr val="335FFE"/>
    <a:srgbClr val="008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90" y="78"/>
      </p:cViewPr>
      <p:guideLst>
        <p:guide pos="2593"/>
        <p:guide pos="5541"/>
        <p:guide pos="669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aro\Downloads\&#1506;&#1494;&#1512;%20&#1500;&#1508;&#1512;&#1494;&#1504;&#1496;&#1510;&#1497;&#1492;%20-%20&#1488;&#1492;&#1512;&#1493;&#15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aro\Downloads\&#1506;&#1494;&#1512;%20&#1500;&#1508;&#1512;&#1494;&#1504;&#1496;&#1510;&#1497;&#1492;%20-%20&#1488;&#1492;&#1512;&#1493;&#15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aro\Downloads\&#1506;&#1494;&#1512;%20&#1500;&#1508;&#1512;&#1494;&#1504;&#1496;&#1510;&#1497;&#1492;%20-%20&#1488;&#1492;&#1512;&#1493;&#15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haro\Downloads\&#1506;&#1494;&#1512;%20&#1500;&#1508;&#1512;&#1494;&#1504;&#1496;&#1510;&#1497;&#1492;%20-%20&#1488;&#1492;&#1512;&#1493;&#15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890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ورقة1!$A$16:$A$21</c:f>
              <c:strCache>
                <c:ptCount val="6"/>
                <c:pt idx="0">
                  <c:v>דרוזי</c:v>
                </c:pt>
                <c:pt idx="1">
                  <c:v>ערבי</c:v>
                </c:pt>
                <c:pt idx="2">
                  <c:v>מעורב</c:v>
                </c:pt>
                <c:pt idx="3">
                  <c:v>חילוני</c:v>
                </c:pt>
                <c:pt idx="4">
                  <c:v>חרדי</c:v>
                </c:pt>
                <c:pt idx="5">
                  <c:v>בדואי</c:v>
                </c:pt>
              </c:strCache>
            </c:strRef>
          </c:cat>
          <c:val>
            <c:numRef>
              <c:f>ورقة1!$B$16:$B$21</c:f>
              <c:numCache>
                <c:formatCode>0.000000</c:formatCode>
                <c:ptCount val="6"/>
                <c:pt idx="0">
                  <c:v>4.2235775227456506E-4</c:v>
                </c:pt>
                <c:pt idx="1">
                  <c:v>3.118108724226332E-4</c:v>
                </c:pt>
                <c:pt idx="2">
                  <c:v>8.9784552420747255E-4</c:v>
                </c:pt>
                <c:pt idx="3">
                  <c:v>1.2681398671041274E-3</c:v>
                </c:pt>
                <c:pt idx="4">
                  <c:v>3.9317608851411787E-4</c:v>
                </c:pt>
                <c:pt idx="5">
                  <c:v>2.167757165339756E-4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5-4113-B44A-C2DB5E96C2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27"/>
        <c:axId val="457665632"/>
        <c:axId val="457663008"/>
      </c:barChart>
      <c:catAx>
        <c:axId val="457665632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457663008"/>
        <c:crosses val="autoZero"/>
        <c:auto val="1"/>
        <c:lblAlgn val="ctr"/>
        <c:lblOffset val="100"/>
        <c:noMultiLvlLbl val="0"/>
      </c:catAx>
      <c:valAx>
        <c:axId val="457663008"/>
        <c:scaling>
          <c:orientation val="minMax"/>
        </c:scaling>
        <c:delete val="1"/>
        <c:axPos val="r"/>
        <c:numFmt formatCode="0.000000" sourceLinked="1"/>
        <c:majorTickMark val="none"/>
        <c:minorTickMark val="none"/>
        <c:tickLblPos val="nextTo"/>
        <c:crossAx val="4576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8909A">
                <a:alpha val="74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391260666367843E-2"/>
                  <c:y val="4.877147965422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3B-4198-A2A1-16D025C3B75B}"/>
                </c:ext>
              </c:extLst>
            </c:dLbl>
            <c:dLbl>
              <c:idx val="1"/>
              <c:layout>
                <c:manualLayout>
                  <c:x val="-2.1832064311876599E-2"/>
                  <c:y val="5.513297700043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3B-4198-A2A1-16D025C3B75B}"/>
                </c:ext>
              </c:extLst>
            </c:dLbl>
            <c:dLbl>
              <c:idx val="2"/>
              <c:layout>
                <c:manualLayout>
                  <c:x val="-1.4034363469569209E-2"/>
                  <c:y val="5.7253476115833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3B-4198-A2A1-16D025C3B75B}"/>
                </c:ext>
              </c:extLst>
            </c:dLbl>
            <c:dLbl>
              <c:idx val="3"/>
              <c:layout>
                <c:manualLayout>
                  <c:x val="-2.183218710258027E-2"/>
                  <c:y val="4.877147965422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3B-4198-A2A1-16D025C3B75B}"/>
                </c:ext>
              </c:extLst>
            </c:dLbl>
            <c:dLbl>
              <c:idx val="4"/>
              <c:layout>
                <c:manualLayout>
                  <c:x val="-1.2475044324374237E-2"/>
                  <c:y val="5.5132977000432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3B-4198-A2A1-16D025C3B75B}"/>
                </c:ext>
              </c:extLst>
            </c:dLbl>
            <c:dLbl>
              <c:idx val="5"/>
              <c:layout>
                <c:manualLayout>
                  <c:x val="-2.0272622375978013E-2"/>
                  <c:y val="4.877147965422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B-4198-A2A1-16D025C3B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ورقة1!$A$16:$A$21</c:f>
              <c:strCache>
                <c:ptCount val="6"/>
                <c:pt idx="0">
                  <c:v>דרוזי</c:v>
                </c:pt>
                <c:pt idx="1">
                  <c:v>ערבי</c:v>
                </c:pt>
                <c:pt idx="2">
                  <c:v>מעורב</c:v>
                </c:pt>
                <c:pt idx="3">
                  <c:v>חילוני</c:v>
                </c:pt>
                <c:pt idx="4">
                  <c:v>חרדי</c:v>
                </c:pt>
                <c:pt idx="5">
                  <c:v>בדואי</c:v>
                </c:pt>
              </c:strCache>
            </c:strRef>
          </c:cat>
          <c:val>
            <c:numRef>
              <c:f>ورقة1!$B$16:$B$21</c:f>
              <c:numCache>
                <c:formatCode>0.000000</c:formatCode>
                <c:ptCount val="6"/>
                <c:pt idx="0">
                  <c:v>4.2235775227456506E-4</c:v>
                </c:pt>
                <c:pt idx="1">
                  <c:v>3.118108724226332E-4</c:v>
                </c:pt>
                <c:pt idx="2">
                  <c:v>8.9784552420747255E-4</c:v>
                </c:pt>
                <c:pt idx="3">
                  <c:v>1.2681398671041274E-3</c:v>
                </c:pt>
                <c:pt idx="4">
                  <c:v>3.9317608851411787E-4</c:v>
                </c:pt>
                <c:pt idx="5">
                  <c:v>2.167757165339756E-4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3B-4198-A2A1-16D025C3B7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27"/>
        <c:axId val="457665632"/>
        <c:axId val="457663008"/>
      </c:barChart>
      <c:catAx>
        <c:axId val="457665632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457663008"/>
        <c:crosses val="autoZero"/>
        <c:auto val="1"/>
        <c:lblAlgn val="ctr"/>
        <c:lblOffset val="100"/>
        <c:noMultiLvlLbl val="0"/>
      </c:catAx>
      <c:valAx>
        <c:axId val="457663008"/>
        <c:scaling>
          <c:orientation val="minMax"/>
        </c:scaling>
        <c:delete val="1"/>
        <c:axPos val="r"/>
        <c:numFmt formatCode="0.000000" sourceLinked="1"/>
        <c:majorTickMark val="none"/>
        <c:minorTickMark val="none"/>
        <c:tickLblPos val="nextTo"/>
        <c:crossAx val="4576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8909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ورقة1!$A$16:$A$21</c:f>
              <c:strCache>
                <c:ptCount val="6"/>
                <c:pt idx="0">
                  <c:v>דרוזי</c:v>
                </c:pt>
                <c:pt idx="1">
                  <c:v>ערבי</c:v>
                </c:pt>
                <c:pt idx="2">
                  <c:v>מעורב</c:v>
                </c:pt>
                <c:pt idx="3">
                  <c:v>חילוני</c:v>
                </c:pt>
                <c:pt idx="4">
                  <c:v>חרדי</c:v>
                </c:pt>
                <c:pt idx="5">
                  <c:v>בדואי</c:v>
                </c:pt>
              </c:strCache>
            </c:strRef>
          </c:cat>
          <c:val>
            <c:numRef>
              <c:f>ورقة1!$B$16:$B$21</c:f>
              <c:numCache>
                <c:formatCode>0.000000</c:formatCode>
                <c:ptCount val="6"/>
                <c:pt idx="0">
                  <c:v>4.2235775227456506E-4</c:v>
                </c:pt>
                <c:pt idx="1">
                  <c:v>3.118108724226332E-4</c:v>
                </c:pt>
                <c:pt idx="2">
                  <c:v>8.9784552420747255E-4</c:v>
                </c:pt>
                <c:pt idx="3">
                  <c:v>1.2681398671041274E-3</c:v>
                </c:pt>
                <c:pt idx="4">
                  <c:v>3.9317608851411787E-4</c:v>
                </c:pt>
                <c:pt idx="5">
                  <c:v>2.167757165339756E-4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3-43DB-B82D-A85AE61570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27"/>
        <c:axId val="457665632"/>
        <c:axId val="457663008"/>
      </c:barChart>
      <c:catAx>
        <c:axId val="457665632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457663008"/>
        <c:crosses val="autoZero"/>
        <c:auto val="1"/>
        <c:lblAlgn val="ctr"/>
        <c:lblOffset val="100"/>
        <c:noMultiLvlLbl val="0"/>
      </c:catAx>
      <c:valAx>
        <c:axId val="457663008"/>
        <c:scaling>
          <c:orientation val="minMax"/>
        </c:scaling>
        <c:delete val="1"/>
        <c:axPos val="r"/>
        <c:numFmt formatCode="0.000000" sourceLinked="1"/>
        <c:majorTickMark val="none"/>
        <c:minorTickMark val="none"/>
        <c:tickLblPos val="nextTo"/>
        <c:crossAx val="4576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8909A">
                <a:alpha val="74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391260666367843E-2"/>
                  <c:y val="4.877147965422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39-4C54-A11C-0DFFB4CF1744}"/>
                </c:ext>
              </c:extLst>
            </c:dLbl>
            <c:dLbl>
              <c:idx val="1"/>
              <c:layout>
                <c:manualLayout>
                  <c:x val="-2.1832064311876599E-2"/>
                  <c:y val="5.513297700043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39-4C54-A11C-0DFFB4CF1744}"/>
                </c:ext>
              </c:extLst>
            </c:dLbl>
            <c:dLbl>
              <c:idx val="2"/>
              <c:layout>
                <c:manualLayout>
                  <c:x val="-1.4034363469569209E-2"/>
                  <c:y val="5.72534761158333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39-4C54-A11C-0DFFB4CF1744}"/>
                </c:ext>
              </c:extLst>
            </c:dLbl>
            <c:dLbl>
              <c:idx val="3"/>
              <c:layout>
                <c:manualLayout>
                  <c:x val="-2.183218710258027E-2"/>
                  <c:y val="4.877147965422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39-4C54-A11C-0DFFB4CF1744}"/>
                </c:ext>
              </c:extLst>
            </c:dLbl>
            <c:dLbl>
              <c:idx val="4"/>
              <c:layout>
                <c:manualLayout>
                  <c:x val="-1.2475044324374237E-2"/>
                  <c:y val="5.51329770004321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39-4C54-A11C-0DFFB4CF1744}"/>
                </c:ext>
              </c:extLst>
            </c:dLbl>
            <c:dLbl>
              <c:idx val="5"/>
              <c:layout>
                <c:manualLayout>
                  <c:x val="-2.0272622375978013E-2"/>
                  <c:y val="4.877147965422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hanga One" panose="02000000000000000000" pitchFamily="2" charset="0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39-4C54-A11C-0DFFB4CF1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ورقة1!$A$16:$A$21</c:f>
              <c:strCache>
                <c:ptCount val="6"/>
                <c:pt idx="0">
                  <c:v>דרוזי</c:v>
                </c:pt>
                <c:pt idx="1">
                  <c:v>ערבי</c:v>
                </c:pt>
                <c:pt idx="2">
                  <c:v>מעורב</c:v>
                </c:pt>
                <c:pt idx="3">
                  <c:v>חילוני</c:v>
                </c:pt>
                <c:pt idx="4">
                  <c:v>חרדי</c:v>
                </c:pt>
                <c:pt idx="5">
                  <c:v>בדואי</c:v>
                </c:pt>
              </c:strCache>
            </c:strRef>
          </c:cat>
          <c:val>
            <c:numRef>
              <c:f>ورقة1!$B$16:$B$21</c:f>
              <c:numCache>
                <c:formatCode>0.000000</c:formatCode>
                <c:ptCount val="6"/>
                <c:pt idx="0">
                  <c:v>4.2235775227456506E-4</c:v>
                </c:pt>
                <c:pt idx="1">
                  <c:v>3.118108724226332E-4</c:v>
                </c:pt>
                <c:pt idx="2">
                  <c:v>8.9784552420747255E-4</c:v>
                </c:pt>
                <c:pt idx="3">
                  <c:v>1.2681398671041274E-3</c:v>
                </c:pt>
                <c:pt idx="4">
                  <c:v>3.9317608851411787E-4</c:v>
                </c:pt>
                <c:pt idx="5">
                  <c:v>2.167757165339756E-4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3-43DB-B82D-A85AE61570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-27"/>
        <c:axId val="457665632"/>
        <c:axId val="457663008"/>
      </c:barChart>
      <c:catAx>
        <c:axId val="457665632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457663008"/>
        <c:crosses val="autoZero"/>
        <c:auto val="1"/>
        <c:lblAlgn val="ctr"/>
        <c:lblOffset val="100"/>
        <c:noMultiLvlLbl val="0"/>
      </c:catAx>
      <c:valAx>
        <c:axId val="457663008"/>
        <c:scaling>
          <c:orientation val="minMax"/>
        </c:scaling>
        <c:delete val="1"/>
        <c:axPos val="r"/>
        <c:numFmt formatCode="0.000000" sourceLinked="1"/>
        <c:majorTickMark val="none"/>
        <c:minorTickMark val="none"/>
        <c:tickLblPos val="nextTo"/>
        <c:crossAx val="4576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E1B8AA-E017-48B3-9FEF-98884C3190E6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1CE377-5B6A-44DE-AF19-635263D2F9C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409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7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11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2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68FF34-5881-40ED-ACB1-9BC599CA7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6CA7EC9A-9E8E-4213-B902-494765D69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5BA6B46-497C-4191-B6C2-3D68B400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005EBB-5B1E-447F-8D18-184C9DD9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33A7F6E-F11E-4555-B833-71E098C6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195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9A4989-1FEC-4750-93B6-AB5A3FD87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986C87F-3538-438C-A5E0-5B0A650C5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DB3F0E-CABB-45C8-9314-507617BAD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C4283D8-C7A2-446C-B1C5-22848029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B9375A0-9704-45C7-9995-3C4AB504A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03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D8F2D93-6FDF-4D0D-8588-084952502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4674259-ABA4-4376-B395-CF7BB7FE7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55A0BA3-62FA-4151-B5A8-B5305A4F9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52B01E-0D8A-4C93-835D-E7317972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067DA85-4D9F-422A-B926-564808EB1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697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410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eft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1E04054-F659-983B-5DFE-C7EA7FDDE7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0" y="1"/>
            <a:ext cx="6071242" cy="6858000"/>
          </a:xfrm>
          <a:custGeom>
            <a:avLst/>
            <a:gdLst>
              <a:gd name="connsiteX0" fmla="*/ 0 w 7771197"/>
              <a:gd name="connsiteY0" fmla="*/ 0 h 8780535"/>
              <a:gd name="connsiteX1" fmla="*/ 7262362 w 7771197"/>
              <a:gd name="connsiteY1" fmla="*/ 0 h 8780535"/>
              <a:gd name="connsiteX2" fmla="*/ 6731207 w 7771197"/>
              <a:gd name="connsiteY2" fmla="*/ 606507 h 8780535"/>
              <a:gd name="connsiteX3" fmla="*/ 6396596 w 7771197"/>
              <a:gd name="connsiteY3" fmla="*/ 1139031 h 8780535"/>
              <a:gd name="connsiteX4" fmla="*/ 6723086 w 7771197"/>
              <a:gd name="connsiteY4" fmla="*/ 2352045 h 8780535"/>
              <a:gd name="connsiteX5" fmla="*/ 7469464 w 7771197"/>
              <a:gd name="connsiteY5" fmla="*/ 3416279 h 8780535"/>
              <a:gd name="connsiteX6" fmla="*/ 7749660 w 7771197"/>
              <a:gd name="connsiteY6" fmla="*/ 4659375 h 8780535"/>
              <a:gd name="connsiteX7" fmla="*/ 7229875 w 7771197"/>
              <a:gd name="connsiteY7" fmla="*/ 5636616 h 8780535"/>
              <a:gd name="connsiteX8" fmla="*/ 6168378 w 7771197"/>
              <a:gd name="connsiteY8" fmla="*/ 6771582 h 8780535"/>
              <a:gd name="connsiteX9" fmla="*/ 5780976 w 7771197"/>
              <a:gd name="connsiteY9" fmla="*/ 7176462 h 8780535"/>
              <a:gd name="connsiteX10" fmla="*/ 5516212 w 7771197"/>
              <a:gd name="connsiteY10" fmla="*/ 8184597 h 8780535"/>
              <a:gd name="connsiteX11" fmla="*/ 5498344 w 7771197"/>
              <a:gd name="connsiteY11" fmla="*/ 8780535 h 8780535"/>
              <a:gd name="connsiteX12" fmla="*/ 0 w 7771197"/>
              <a:gd name="connsiteY12" fmla="*/ 8780535 h 87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1197" h="8780535">
                <a:moveTo>
                  <a:pt x="0" y="0"/>
                </a:moveTo>
                <a:lnTo>
                  <a:pt x="7262362" y="0"/>
                </a:lnTo>
                <a:cubicBezTo>
                  <a:pt x="7080437" y="198375"/>
                  <a:pt x="6903386" y="400815"/>
                  <a:pt x="6731207" y="606507"/>
                </a:cubicBezTo>
                <a:cubicBezTo>
                  <a:pt x="6595576" y="768297"/>
                  <a:pt x="6459133" y="937403"/>
                  <a:pt x="6396596" y="1139031"/>
                </a:cubicBezTo>
                <a:cubicBezTo>
                  <a:pt x="6268274" y="1553667"/>
                  <a:pt x="6478625" y="1994320"/>
                  <a:pt x="6723086" y="2352045"/>
                </a:cubicBezTo>
                <a:cubicBezTo>
                  <a:pt x="6967547" y="2709771"/>
                  <a:pt x="7254240" y="3039855"/>
                  <a:pt x="7469464" y="3416279"/>
                </a:cubicBezTo>
                <a:cubicBezTo>
                  <a:pt x="7684687" y="3792703"/>
                  <a:pt x="7827627" y="4232544"/>
                  <a:pt x="7749660" y="4659375"/>
                </a:cubicBezTo>
                <a:cubicBezTo>
                  <a:pt x="7682250" y="5026044"/>
                  <a:pt x="7461342" y="5344745"/>
                  <a:pt x="7229875" y="5636616"/>
                </a:cubicBezTo>
                <a:cubicBezTo>
                  <a:pt x="6907447" y="6042309"/>
                  <a:pt x="6551719" y="6422799"/>
                  <a:pt x="6168378" y="6771582"/>
                </a:cubicBezTo>
                <a:cubicBezTo>
                  <a:pt x="6029499" y="6897598"/>
                  <a:pt x="5885746" y="7021176"/>
                  <a:pt x="5780976" y="7176462"/>
                </a:cubicBezTo>
                <a:cubicBezTo>
                  <a:pt x="5583621" y="7467520"/>
                  <a:pt x="5543013" y="7834189"/>
                  <a:pt x="5516212" y="8184597"/>
                </a:cubicBezTo>
                <a:cubicBezTo>
                  <a:pt x="5501593" y="8380533"/>
                  <a:pt x="5490222" y="8582160"/>
                  <a:pt x="5498344" y="8780535"/>
                </a:cubicBezTo>
                <a:lnTo>
                  <a:pt x="0" y="878053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5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Right +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F6656EE-B197-A691-798E-3A7F225C6A6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48427" y="-1"/>
            <a:ext cx="7243573" cy="6862375"/>
          </a:xfrm>
          <a:custGeom>
            <a:avLst/>
            <a:gdLst>
              <a:gd name="connsiteX0" fmla="*/ 1288066 w 7769609"/>
              <a:gd name="connsiteY0" fmla="*/ 0 h 7362645"/>
              <a:gd name="connsiteX1" fmla="*/ 7769609 w 7769609"/>
              <a:gd name="connsiteY1" fmla="*/ 0 h 7362645"/>
              <a:gd name="connsiteX2" fmla="*/ 7769609 w 7769609"/>
              <a:gd name="connsiteY2" fmla="*/ 7362645 h 7362645"/>
              <a:gd name="connsiteX3" fmla="*/ 802376 w 7769609"/>
              <a:gd name="connsiteY3" fmla="*/ 7362645 h 7362645"/>
              <a:gd name="connsiteX4" fmla="*/ 233581 w 7769609"/>
              <a:gd name="connsiteY4" fmla="*/ 6970616 h 7362645"/>
              <a:gd name="connsiteX5" fmla="*/ 16281 w 7769609"/>
              <a:gd name="connsiteY5" fmla="*/ 6570405 h 7362645"/>
              <a:gd name="connsiteX6" fmla="*/ 299657 w 7769609"/>
              <a:gd name="connsiteY6" fmla="*/ 5622718 h 7362645"/>
              <a:gd name="connsiteX7" fmla="*/ 875264 w 7769609"/>
              <a:gd name="connsiteY7" fmla="*/ 4666167 h 7362645"/>
              <a:gd name="connsiteX8" fmla="*/ 1149103 w 7769609"/>
              <a:gd name="connsiteY8" fmla="*/ 4097556 h 7362645"/>
              <a:gd name="connsiteX9" fmla="*/ 722677 w 7769609"/>
              <a:gd name="connsiteY9" fmla="*/ 2740112 h 7362645"/>
              <a:gd name="connsiteX10" fmla="*/ 524450 w 7769609"/>
              <a:gd name="connsiteY10" fmla="*/ 2517167 h 7362645"/>
              <a:gd name="connsiteX11" fmla="*/ 430446 w 7769609"/>
              <a:gd name="connsiteY11" fmla="*/ 2187182 h 7362645"/>
              <a:gd name="connsiteX12" fmla="*/ 1288066 w 7769609"/>
              <a:gd name="connsiteY12" fmla="*/ 0 h 73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609" h="7362645">
                <a:moveTo>
                  <a:pt x="1288066" y="0"/>
                </a:moveTo>
                <a:lnTo>
                  <a:pt x="7769609" y="0"/>
                </a:lnTo>
                <a:lnTo>
                  <a:pt x="7769609" y="7362645"/>
                </a:lnTo>
                <a:lnTo>
                  <a:pt x="802376" y="7362645"/>
                </a:lnTo>
                <a:cubicBezTo>
                  <a:pt x="585076" y="7278784"/>
                  <a:pt x="386849" y="7146517"/>
                  <a:pt x="233581" y="6970616"/>
                </a:cubicBezTo>
                <a:cubicBezTo>
                  <a:pt x="132765" y="6854711"/>
                  <a:pt x="48978" y="6720399"/>
                  <a:pt x="16281" y="6570405"/>
                </a:cubicBezTo>
                <a:cubicBezTo>
                  <a:pt x="-55925" y="6239737"/>
                  <a:pt x="125272" y="5912478"/>
                  <a:pt x="299657" y="5622718"/>
                </a:cubicBezTo>
                <a:cubicBezTo>
                  <a:pt x="491753" y="5303641"/>
                  <a:pt x="683168" y="4985245"/>
                  <a:pt x="875264" y="4666167"/>
                </a:cubicBezTo>
                <a:cubicBezTo>
                  <a:pt x="984255" y="4485493"/>
                  <a:pt x="1093927" y="4301410"/>
                  <a:pt x="1149103" y="4097556"/>
                </a:cubicBezTo>
                <a:cubicBezTo>
                  <a:pt x="1277849" y="3618258"/>
                  <a:pt x="1072128" y="3092597"/>
                  <a:pt x="722677" y="2740112"/>
                </a:cubicBezTo>
                <a:cubicBezTo>
                  <a:pt x="652514" y="2669206"/>
                  <a:pt x="576221" y="2602391"/>
                  <a:pt x="524450" y="2517167"/>
                </a:cubicBezTo>
                <a:cubicBezTo>
                  <a:pt x="464505" y="2418308"/>
                  <a:pt x="443388" y="2301721"/>
                  <a:pt x="430446" y="2187182"/>
                </a:cubicBezTo>
                <a:cubicBezTo>
                  <a:pt x="341210" y="1377897"/>
                  <a:pt x="684530" y="541341"/>
                  <a:pt x="12880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529CB3-4E02-4774-B988-5FC3D9FE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7450872-1993-4323-B474-C9B83FBAA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E3A2514-2FEB-43A0-AA2D-C274E136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32D4717-C927-40C1-A860-90800391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9A17AB4-45DC-46E0-8AD1-F5CBC436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932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4681651-878D-4649-927A-85CF383E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C760CB6-89EA-48B6-AAB3-6B29FA5E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6929F7-E7B7-442E-BBCA-AA4B1B80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3388A14-4613-40A3-8BB0-BFAC5CB4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79046D9-35A1-44D7-9298-99FEF3E7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891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DF8C49-9D88-4BA7-A95E-B74FDB816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24EF0F-FC4D-4FB6-ABDC-6260D2DAA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E5BA6740-7160-46F0-AEF2-AD00569AC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6EE516-1F9F-4AAC-8BC3-F5BF2AE6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6E27380-4F8C-46B4-966C-7492D777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3BF1C53-08AD-40F8-9F48-A6E6AE94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6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DC60B2-9374-4871-A554-2471AD12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6FD48B0-F94A-4A55-9193-97DA510A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890FB4-610B-4EE9-99E3-B3C717B1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C6F323B-718F-40CF-8324-1A20B414EF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A26A793-D106-4D05-AAF8-8CE7C09CD1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C106462-6104-484F-A5FC-89295C0C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F5418AB-96DA-4804-8F87-52BCB4A9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A49404D-4501-4063-B4FC-B83FCE00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5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F5A1C01-7B63-4C44-83C2-97BBE74C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4C3258A-7F29-4EC7-9E8A-03499AC7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6D58AC3-DA6B-4F19-9CD7-60A25895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AAD0E2B-B49C-4964-A186-E77A3C56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4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6749B2D-77A8-4992-833E-7EC43977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A1A70C7-18CF-4153-9CD5-88726F97C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36B07C30-32F5-4F80-B60C-665BD87C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968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7D1F51-F9EA-4877-80DF-1E915090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BB3DF2A-AD4A-4E00-9292-9F6F5E539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2021B25-1CAE-45C7-829A-CFE361731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3C29948-8D6E-4972-85CD-E5141DD3A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44A32C1-7661-4AC4-9603-0202088B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C198519-907A-4EA7-9C0E-04E92F19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01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57BE59C-B581-4559-A88B-965AB725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3DDAF2A-B006-42BE-811B-EAB4FC5A1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9B91F035-0F04-4D57-8CA9-B46DB7F33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D7B3C58-08C3-45D7-80F9-18FBB8F6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04FA40D-7951-4385-BE23-AEC8732E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85E4C94-2522-4B85-A44B-CB9019BF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405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8C2126B-E5A4-4505-B6FE-A096FD94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B812616-9CBD-4E15-8CAD-A3489BE4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B75F945-8FC8-4F6A-9A2C-A38433870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1EC24-13D0-4045-B59D-C89F26E5B8E3}" type="datetimeFigureOut">
              <a:rPr lang="he-IL" smtClean="0"/>
              <a:t>כ"ט/סיון/תשפ"ג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BA8C985-C515-4F7F-A4AE-35E60CC7F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2792CD-9187-4BFE-BED3-F3D7328D3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BDA7-C783-4EE5-AD4F-D49B9195AB0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54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0A27AAAC-2CB3-18DB-BB86-0F9E5DA21DD8}"/>
              </a:ext>
            </a:extLst>
          </p:cNvPr>
          <p:cNvSpPr/>
          <p:nvPr/>
        </p:nvSpPr>
        <p:spPr>
          <a:xfrm rot="16200000">
            <a:off x="5471661" y="138574"/>
            <a:ext cx="6857328" cy="6580179"/>
          </a:xfrm>
          <a:custGeom>
            <a:avLst/>
            <a:gdLst>
              <a:gd name="connsiteX0" fmla="*/ 13716001 w 13716001"/>
              <a:gd name="connsiteY0" fmla="*/ 2798512 h 13160359"/>
              <a:gd name="connsiteX1" fmla="*/ 13716001 w 13716001"/>
              <a:gd name="connsiteY1" fmla="*/ 13160359 h 13160359"/>
              <a:gd name="connsiteX2" fmla="*/ 1249 w 13716001"/>
              <a:gd name="connsiteY2" fmla="*/ 13160358 h 13160359"/>
              <a:gd name="connsiteX3" fmla="*/ 1248 w 13716001"/>
              <a:gd name="connsiteY3" fmla="*/ 2868137 h 13160359"/>
              <a:gd name="connsiteX4" fmla="*/ 0 w 13716001"/>
              <a:gd name="connsiteY4" fmla="*/ 2868137 h 13160359"/>
              <a:gd name="connsiteX5" fmla="*/ 0 w 13716001"/>
              <a:gd name="connsiteY5" fmla="*/ 1363067 h 13160359"/>
              <a:gd name="connsiteX6" fmla="*/ 1251 w 13716001"/>
              <a:gd name="connsiteY6" fmla="*/ 1363067 h 13160359"/>
              <a:gd name="connsiteX7" fmla="*/ 1251 w 13716001"/>
              <a:gd name="connsiteY7" fmla="*/ 0 h 13160359"/>
              <a:gd name="connsiteX8" fmla="*/ 327929 w 13716001"/>
              <a:gd name="connsiteY8" fmla="*/ 254294 h 13160359"/>
              <a:gd name="connsiteX9" fmla="*/ 1963221 w 13716001"/>
              <a:gd name="connsiteY9" fmla="*/ 1523861 h 13160359"/>
              <a:gd name="connsiteX10" fmla="*/ 3915669 w 13716001"/>
              <a:gd name="connsiteY10" fmla="*/ 2488656 h 13160359"/>
              <a:gd name="connsiteX11" fmla="*/ 5877640 w 13716001"/>
              <a:gd name="connsiteY11" fmla="*/ 1574338 h 13160359"/>
              <a:gd name="connsiteX12" fmla="*/ 7839611 w 13716001"/>
              <a:gd name="connsiteY12" fmla="*/ 1676246 h 13160359"/>
              <a:gd name="connsiteX13" fmla="*/ 9801582 w 13716001"/>
              <a:gd name="connsiteY13" fmla="*/ 2285793 h 13160359"/>
              <a:gd name="connsiteX14" fmla="*/ 11754030 w 13716001"/>
              <a:gd name="connsiteY14" fmla="*/ 1371475 h 13160359"/>
              <a:gd name="connsiteX15" fmla="*/ 13392180 w 13716001"/>
              <a:gd name="connsiteY15" fmla="*/ 711453 h 13160359"/>
              <a:gd name="connsiteX16" fmla="*/ 13716001 w 13716001"/>
              <a:gd name="connsiteY16" fmla="*/ 609545 h 13160359"/>
              <a:gd name="connsiteX17" fmla="*/ 13716001 w 13716001"/>
              <a:gd name="connsiteY17" fmla="*/ 2798512 h 1316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16001" h="13160359">
                <a:moveTo>
                  <a:pt x="13716001" y="2798512"/>
                </a:moveTo>
                <a:lnTo>
                  <a:pt x="13716001" y="13160359"/>
                </a:lnTo>
                <a:lnTo>
                  <a:pt x="1249" y="13160358"/>
                </a:lnTo>
                <a:lnTo>
                  <a:pt x="1248" y="2868137"/>
                </a:lnTo>
                <a:lnTo>
                  <a:pt x="0" y="2868137"/>
                </a:lnTo>
                <a:lnTo>
                  <a:pt x="0" y="1363067"/>
                </a:lnTo>
                <a:lnTo>
                  <a:pt x="1251" y="1363067"/>
                </a:lnTo>
                <a:lnTo>
                  <a:pt x="1251" y="0"/>
                </a:lnTo>
                <a:lnTo>
                  <a:pt x="327929" y="254294"/>
                </a:lnTo>
                <a:cubicBezTo>
                  <a:pt x="654607" y="504779"/>
                  <a:pt x="1306057" y="1019082"/>
                  <a:pt x="1963221" y="1523861"/>
                </a:cubicBezTo>
                <a:cubicBezTo>
                  <a:pt x="2613721" y="2028640"/>
                  <a:pt x="3268029" y="2542943"/>
                  <a:pt x="3915669" y="2488656"/>
                </a:cubicBezTo>
                <a:cubicBezTo>
                  <a:pt x="4572835" y="2438178"/>
                  <a:pt x="5229999" y="1828632"/>
                  <a:pt x="5877640" y="1574338"/>
                </a:cubicBezTo>
                <a:cubicBezTo>
                  <a:pt x="6531948" y="1323854"/>
                  <a:pt x="7182446" y="1419096"/>
                  <a:pt x="7839611" y="1676246"/>
                </a:cubicBezTo>
                <a:cubicBezTo>
                  <a:pt x="8491062" y="1933398"/>
                  <a:pt x="9144417" y="2333413"/>
                  <a:pt x="9801582" y="2285793"/>
                </a:cubicBezTo>
                <a:cubicBezTo>
                  <a:pt x="10450176" y="2238171"/>
                  <a:pt x="11106389" y="1723869"/>
                  <a:pt x="11754030" y="1371475"/>
                </a:cubicBezTo>
                <a:cubicBezTo>
                  <a:pt x="12410243" y="1019083"/>
                  <a:pt x="13058836" y="809551"/>
                  <a:pt x="13392180" y="711453"/>
                </a:cubicBezTo>
                <a:lnTo>
                  <a:pt x="13716001" y="609545"/>
                </a:lnTo>
                <a:lnTo>
                  <a:pt x="13716001" y="2798512"/>
                </a:lnTo>
                <a:close/>
              </a:path>
            </a:pathLst>
          </a:custGeom>
          <a:solidFill>
            <a:srgbClr val="37BCB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Josefin Sans Light" pitchFamily="2" charset="0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3F56E3B7-0FE5-FFC0-B36A-70297DB5902D}"/>
              </a:ext>
            </a:extLst>
          </p:cNvPr>
          <p:cNvGrpSpPr/>
          <p:nvPr/>
        </p:nvGrpSpPr>
        <p:grpSpPr>
          <a:xfrm>
            <a:off x="-584359" y="3337150"/>
            <a:ext cx="9733598" cy="2895771"/>
            <a:chOff x="-29509" y="3314700"/>
            <a:chExt cx="9733598" cy="2895771"/>
          </a:xfrm>
        </p:grpSpPr>
        <p:sp>
          <p:nvSpPr>
            <p:cNvPr id="14" name="מלבן: פינות מעוגלות 13">
              <a:extLst>
                <a:ext uri="{FF2B5EF4-FFF2-40B4-BE49-F238E27FC236}">
                  <a16:creationId xmlns:a16="http://schemas.microsoft.com/office/drawing/2014/main" id="{D569E55A-7482-CA91-7402-F91E26E4E93E}"/>
                </a:ext>
              </a:extLst>
            </p:cNvPr>
            <p:cNvSpPr/>
            <p:nvPr/>
          </p:nvSpPr>
          <p:spPr>
            <a:xfrm>
              <a:off x="1095112" y="3314700"/>
              <a:ext cx="3742178" cy="2895771"/>
            </a:xfrm>
            <a:prstGeom prst="roundRect">
              <a:avLst/>
            </a:prstGeom>
            <a:solidFill>
              <a:srgbClr val="B4C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4F546D50-4BAF-02D1-04AB-2386BAD106FB}"/>
                </a:ext>
              </a:extLst>
            </p:cNvPr>
            <p:cNvSpPr txBox="1"/>
            <p:nvPr/>
          </p:nvSpPr>
          <p:spPr>
            <a:xfrm>
              <a:off x="-29509" y="3693813"/>
              <a:ext cx="9733598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7200" dirty="0">
                  <a:solidFill>
                    <a:srgbClr val="44546A"/>
                  </a:solidFill>
                  <a:latin typeface="Changa One" panose="02000000000000000000" pitchFamily="2" charset="0"/>
                </a:rPr>
                <a:t>Cellular Coverage</a:t>
              </a:r>
              <a:endParaRPr lang="en-US" sz="8800" b="1" dirty="0">
                <a:solidFill>
                  <a:srgbClr val="44546A"/>
                </a:solidFill>
                <a:latin typeface="Changa One" panose="02000000000000000000" pitchFamily="2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EBC833C5-DB43-FE2B-7F55-14F2121CD2DF}"/>
                </a:ext>
              </a:extLst>
            </p:cNvPr>
            <p:cNvSpPr txBox="1"/>
            <p:nvPr/>
          </p:nvSpPr>
          <p:spPr>
            <a:xfrm>
              <a:off x="1262844" y="5655258"/>
              <a:ext cx="3695048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2000" dirty="0">
                  <a:solidFill>
                    <a:srgbClr val="44546A"/>
                  </a:solidFill>
                  <a:latin typeface="Changa One" panose="02000000000000000000" pitchFamily="2" charset="0"/>
                </a:rPr>
                <a:t>Aharon, Boshra And Baraa</a:t>
              </a:r>
              <a:endParaRPr lang="he-IL" sz="2000" dirty="0">
                <a:solidFill>
                  <a:srgbClr val="44546A"/>
                </a:solidFill>
                <a:latin typeface="Changa One" panose="02000000000000000000" pitchFamily="2" charset="0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39C57FEF-022B-BE5E-5E30-04B796562D8D}"/>
                </a:ext>
              </a:extLst>
            </p:cNvPr>
            <p:cNvSpPr txBox="1"/>
            <p:nvPr/>
          </p:nvSpPr>
          <p:spPr>
            <a:xfrm>
              <a:off x="793615" y="4576825"/>
              <a:ext cx="5250868" cy="9233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  <a:latin typeface="Changa One" panose="02000000000000000000" pitchFamily="2" charset="77"/>
                  <a:ea typeface="Arimo" panose="020B0604020202020204" pitchFamily="34" charset="0"/>
                  <a:cs typeface="Arimo" panose="020B0604020202020204" pitchFamily="34" charset="0"/>
                </a:rPr>
                <a:t>Presentation</a:t>
              </a:r>
            </a:p>
          </p:txBody>
        </p:sp>
      </p:grpSp>
      <p:sp>
        <p:nvSpPr>
          <p:cNvPr id="27" name="מלבן: פינות מעוגלות 26">
            <a:extLst>
              <a:ext uri="{FF2B5EF4-FFF2-40B4-BE49-F238E27FC236}">
                <a16:creationId xmlns:a16="http://schemas.microsoft.com/office/drawing/2014/main" id="{2BC187DA-19D5-0FCD-1CFE-BAC9D98A33A0}"/>
              </a:ext>
            </a:extLst>
          </p:cNvPr>
          <p:cNvSpPr/>
          <p:nvPr/>
        </p:nvSpPr>
        <p:spPr>
          <a:xfrm>
            <a:off x="5489633" y="663089"/>
            <a:ext cx="1711644" cy="1561562"/>
          </a:xfrm>
          <a:prstGeom prst="roundRect">
            <a:avLst/>
          </a:prstGeom>
          <a:solidFill>
            <a:srgbClr val="FB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2" name="גרפיקה 31">
            <a:extLst>
              <a:ext uri="{FF2B5EF4-FFF2-40B4-BE49-F238E27FC236}">
                <a16:creationId xmlns:a16="http://schemas.microsoft.com/office/drawing/2014/main" id="{908B3270-F961-963C-4D00-81682E9B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7392" y="788454"/>
            <a:ext cx="1416125" cy="1416125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9CD8BE1E-D1BB-094C-0C0A-E6B40A7D6EF7}"/>
              </a:ext>
            </a:extLst>
          </p:cNvPr>
          <p:cNvSpPr txBox="1"/>
          <p:nvPr/>
        </p:nvSpPr>
        <p:spPr>
          <a:xfrm>
            <a:off x="7309374" y="15329051"/>
            <a:ext cx="4465417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r"/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פריסה סלולרית היא אסטרטגיית פריסה המשתמשת ברשתות סלולריות.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/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</a:b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הפריסה נמצאת בשימוש נפוץ בתעשיית הטלפוניה, באמצעות רשתות סלולריות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.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CF5C0C40-0E8F-F80A-D488-C07029C50DE9}"/>
              </a:ext>
            </a:extLst>
          </p:cNvPr>
          <p:cNvGrpSpPr/>
          <p:nvPr/>
        </p:nvGrpSpPr>
        <p:grpSpPr>
          <a:xfrm>
            <a:off x="8725148" y="12146669"/>
            <a:ext cx="3361917" cy="1006421"/>
            <a:chOff x="5057" y="-799"/>
            <a:chExt cx="3888000" cy="1296799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E31ED44B-B6F3-0A3E-BE2D-0D1DAE5CBDBD}"/>
                </a:ext>
              </a:extLst>
            </p:cNvPr>
            <p:cNvSpPr/>
            <p:nvPr/>
          </p:nvSpPr>
          <p:spPr>
            <a:xfrm rot="5400000">
              <a:off x="5057" y="-799"/>
              <a:ext cx="1296000" cy="1296000"/>
            </a:xfrm>
            <a:custGeom>
              <a:avLst/>
              <a:gdLst>
                <a:gd name="connsiteX0" fmla="*/ 1 w 2044892"/>
                <a:gd name="connsiteY0" fmla="*/ 1985626 h 1985626"/>
                <a:gd name="connsiteX1" fmla="*/ 1 w 2044892"/>
                <a:gd name="connsiteY1" fmla="*/ 1879898 h 1985626"/>
                <a:gd name="connsiteX2" fmla="*/ 1912209 w 2044892"/>
                <a:gd name="connsiteY2" fmla="*/ 2578 h 1985626"/>
                <a:gd name="connsiteX3" fmla="*/ 2044892 w 2044892"/>
                <a:gd name="connsiteY3" fmla="*/ 2578 h 1985626"/>
                <a:gd name="connsiteX4" fmla="*/ 44229 w 2044892"/>
                <a:gd name="connsiteY4" fmla="*/ 1985626 h 1985626"/>
                <a:gd name="connsiteX5" fmla="*/ 1 w 2044892"/>
                <a:gd name="connsiteY5" fmla="*/ 894823 h 1985626"/>
                <a:gd name="connsiteX6" fmla="*/ 1 w 2044892"/>
                <a:gd name="connsiteY6" fmla="*/ 711732 h 1985626"/>
                <a:gd name="connsiteX7" fmla="*/ 640005 w 2044892"/>
                <a:gd name="connsiteY7" fmla="*/ 0 h 1985626"/>
                <a:gd name="connsiteX8" fmla="*/ 822120 w 2044892"/>
                <a:gd name="connsiteY8" fmla="*/ 0 h 1985626"/>
                <a:gd name="connsiteX9" fmla="*/ 1 w 2044892"/>
                <a:gd name="connsiteY9" fmla="*/ 894823 h 1985626"/>
                <a:gd name="connsiteX10" fmla="*/ 1 w 2044892"/>
                <a:gd name="connsiteY10" fmla="*/ 56733 h 1985626"/>
                <a:gd name="connsiteX11" fmla="*/ 1 w 2044892"/>
                <a:gd name="connsiteY11" fmla="*/ 2580 h 1985626"/>
                <a:gd name="connsiteX12" fmla="*/ 46831 w 2044892"/>
                <a:gd name="connsiteY12" fmla="*/ 2580 h 1985626"/>
                <a:gd name="connsiteX13" fmla="*/ 1 w 2044892"/>
                <a:gd name="connsiteY13" fmla="*/ 56733 h 1985626"/>
                <a:gd name="connsiteX14" fmla="*/ 1 w 2044892"/>
                <a:gd name="connsiteY14" fmla="*/ 1516296 h 1985626"/>
                <a:gd name="connsiteX15" fmla="*/ 1 w 2044892"/>
                <a:gd name="connsiteY15" fmla="*/ 1377045 h 1985626"/>
                <a:gd name="connsiteX16" fmla="*/ 1324237 w 2044892"/>
                <a:gd name="connsiteY16" fmla="*/ 2578 h 1985626"/>
                <a:gd name="connsiteX17" fmla="*/ 1480336 w 2044892"/>
                <a:gd name="connsiteY17" fmla="*/ 2578 h 1985626"/>
                <a:gd name="connsiteX18" fmla="*/ 1 w 2044892"/>
                <a:gd name="connsiteY18" fmla="*/ 1516296 h 1985626"/>
                <a:gd name="connsiteX19" fmla="*/ 1 w 2044892"/>
                <a:gd name="connsiteY19" fmla="*/ 513170 h 1985626"/>
                <a:gd name="connsiteX20" fmla="*/ 1 w 2044892"/>
                <a:gd name="connsiteY20" fmla="*/ 296556 h 1985626"/>
                <a:gd name="connsiteX21" fmla="*/ 254962 w 2044892"/>
                <a:gd name="connsiteY21" fmla="*/ 2580 h 1985626"/>
                <a:gd name="connsiteX22" fmla="*/ 452687 w 2044892"/>
                <a:gd name="connsiteY22" fmla="*/ 2580 h 1985626"/>
                <a:gd name="connsiteX23" fmla="*/ 1 w 2044892"/>
                <a:gd name="connsiteY23" fmla="*/ 513170 h 1985626"/>
                <a:gd name="connsiteX24" fmla="*/ 0 w 2044892"/>
                <a:gd name="connsiteY24" fmla="*/ 1766435 h 1985626"/>
                <a:gd name="connsiteX25" fmla="*/ 0 w 2044892"/>
                <a:gd name="connsiteY25" fmla="*/ 1645234 h 1985626"/>
                <a:gd name="connsiteX26" fmla="*/ 1631230 w 2044892"/>
                <a:gd name="connsiteY26" fmla="*/ 2579 h 1985626"/>
                <a:gd name="connsiteX27" fmla="*/ 1774321 w 2044892"/>
                <a:gd name="connsiteY27" fmla="*/ 2579 h 1985626"/>
                <a:gd name="connsiteX28" fmla="*/ 0 w 2044892"/>
                <a:gd name="connsiteY28" fmla="*/ 1766435 h 1985626"/>
                <a:gd name="connsiteX29" fmla="*/ 0 w 2044892"/>
                <a:gd name="connsiteY29" fmla="*/ 1227479 h 1985626"/>
                <a:gd name="connsiteX30" fmla="*/ 0 w 2044892"/>
                <a:gd name="connsiteY30" fmla="*/ 1067597 h 1985626"/>
                <a:gd name="connsiteX31" fmla="*/ 999031 w 2044892"/>
                <a:gd name="connsiteY31" fmla="*/ 2579 h 1985626"/>
                <a:gd name="connsiteX32" fmla="*/ 1165536 w 2044892"/>
                <a:gd name="connsiteY32" fmla="*/ 2579 h 1985626"/>
                <a:gd name="connsiteX33" fmla="*/ 0 w 2044892"/>
                <a:gd name="connsiteY33" fmla="*/ 1227479 h 19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4892" h="1985626">
                  <a:moveTo>
                    <a:pt x="1" y="1985626"/>
                  </a:moveTo>
                  <a:lnTo>
                    <a:pt x="1" y="1879898"/>
                  </a:lnTo>
                  <a:cubicBezTo>
                    <a:pt x="1030252" y="1836060"/>
                    <a:pt x="1860176" y="1021179"/>
                    <a:pt x="1912209" y="2578"/>
                  </a:cubicBezTo>
                  <a:lnTo>
                    <a:pt x="2044892" y="2578"/>
                  </a:lnTo>
                  <a:cubicBezTo>
                    <a:pt x="2044892" y="1098541"/>
                    <a:pt x="1149927" y="1985626"/>
                    <a:pt x="44229" y="1985626"/>
                  </a:cubicBezTo>
                  <a:close/>
                  <a:moveTo>
                    <a:pt x="1" y="894823"/>
                  </a:moveTo>
                  <a:lnTo>
                    <a:pt x="1" y="711732"/>
                  </a:lnTo>
                  <a:cubicBezTo>
                    <a:pt x="267970" y="531221"/>
                    <a:pt x="489110" y="288819"/>
                    <a:pt x="640005" y="0"/>
                  </a:cubicBezTo>
                  <a:lnTo>
                    <a:pt x="822120" y="0"/>
                  </a:lnTo>
                  <a:cubicBezTo>
                    <a:pt x="647810" y="376497"/>
                    <a:pt x="359028" y="688524"/>
                    <a:pt x="1" y="894823"/>
                  </a:cubicBezTo>
                  <a:close/>
                  <a:moveTo>
                    <a:pt x="1" y="56733"/>
                  </a:moveTo>
                  <a:lnTo>
                    <a:pt x="1" y="2580"/>
                  </a:lnTo>
                  <a:lnTo>
                    <a:pt x="46831" y="2580"/>
                  </a:lnTo>
                  <a:cubicBezTo>
                    <a:pt x="31221" y="20631"/>
                    <a:pt x="15611" y="38682"/>
                    <a:pt x="1" y="56733"/>
                  </a:cubicBezTo>
                  <a:close/>
                  <a:moveTo>
                    <a:pt x="1" y="1516296"/>
                  </a:moveTo>
                  <a:lnTo>
                    <a:pt x="1" y="1377045"/>
                  </a:lnTo>
                  <a:cubicBezTo>
                    <a:pt x="645208" y="1173324"/>
                    <a:pt x="1149926" y="654999"/>
                    <a:pt x="1324237" y="2578"/>
                  </a:cubicBezTo>
                  <a:lnTo>
                    <a:pt x="1480336" y="2578"/>
                  </a:lnTo>
                  <a:cubicBezTo>
                    <a:pt x="1321635" y="747834"/>
                    <a:pt x="741468" y="1335785"/>
                    <a:pt x="1" y="1516296"/>
                  </a:cubicBezTo>
                  <a:close/>
                  <a:moveTo>
                    <a:pt x="1" y="513170"/>
                  </a:moveTo>
                  <a:lnTo>
                    <a:pt x="1" y="296556"/>
                  </a:lnTo>
                  <a:cubicBezTo>
                    <a:pt x="93660" y="206300"/>
                    <a:pt x="179514" y="108308"/>
                    <a:pt x="254962" y="2580"/>
                  </a:cubicBezTo>
                  <a:lnTo>
                    <a:pt x="452687" y="2580"/>
                  </a:lnTo>
                  <a:cubicBezTo>
                    <a:pt x="333011" y="198564"/>
                    <a:pt x="179514" y="371339"/>
                    <a:pt x="1" y="513170"/>
                  </a:cubicBezTo>
                  <a:close/>
                  <a:moveTo>
                    <a:pt x="0" y="1766435"/>
                  </a:moveTo>
                  <a:lnTo>
                    <a:pt x="0" y="1645234"/>
                  </a:lnTo>
                  <a:cubicBezTo>
                    <a:pt x="837729" y="1500825"/>
                    <a:pt x="1498546" y="838090"/>
                    <a:pt x="1631230" y="2579"/>
                  </a:cubicBezTo>
                  <a:lnTo>
                    <a:pt x="1774321" y="2579"/>
                  </a:lnTo>
                  <a:cubicBezTo>
                    <a:pt x="1678060" y="930924"/>
                    <a:pt x="933990" y="1668443"/>
                    <a:pt x="0" y="1766435"/>
                  </a:cubicBezTo>
                  <a:close/>
                  <a:moveTo>
                    <a:pt x="0" y="1227479"/>
                  </a:moveTo>
                  <a:lnTo>
                    <a:pt x="0" y="1067597"/>
                  </a:lnTo>
                  <a:cubicBezTo>
                    <a:pt x="455288" y="850983"/>
                    <a:pt x="811713" y="469330"/>
                    <a:pt x="999031" y="2579"/>
                  </a:cubicBezTo>
                  <a:lnTo>
                    <a:pt x="1165536" y="2579"/>
                  </a:lnTo>
                  <a:cubicBezTo>
                    <a:pt x="978218" y="562165"/>
                    <a:pt x="548947" y="1010865"/>
                    <a:pt x="0" y="1227479"/>
                  </a:cubicBezTo>
                  <a:close/>
                </a:path>
              </a:pathLst>
            </a:custGeom>
            <a:solidFill>
              <a:srgbClr val="FBBCC5"/>
            </a:solidFill>
            <a:ln w="25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7F3B3AE8-1EC5-ED6D-2C09-712B8B002DE9}"/>
                </a:ext>
              </a:extLst>
            </p:cNvPr>
            <p:cNvSpPr/>
            <p:nvPr/>
          </p:nvSpPr>
          <p:spPr>
            <a:xfrm>
              <a:off x="1301057" y="0"/>
              <a:ext cx="1296000" cy="1296000"/>
            </a:xfrm>
            <a:prstGeom prst="rect">
              <a:avLst/>
            </a:prstGeom>
            <a:solidFill>
              <a:srgbClr val="F6E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strial" pitchFamily="2" charset="77"/>
              </a:endParaRPr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58016610-07C9-7715-FABD-3C46E8C538BE}"/>
                </a:ext>
              </a:extLst>
            </p:cNvPr>
            <p:cNvSpPr/>
            <p:nvPr/>
          </p:nvSpPr>
          <p:spPr>
            <a:xfrm>
              <a:off x="2597057" y="0"/>
              <a:ext cx="1296000" cy="1296000"/>
            </a:xfrm>
            <a:custGeom>
              <a:avLst/>
              <a:gdLst>
                <a:gd name="connsiteX0" fmla="*/ 0 w 2086440"/>
                <a:gd name="connsiteY0" fmla="*/ 0 h 2055299"/>
                <a:gd name="connsiteX1" fmla="*/ 1043220 w 2086440"/>
                <a:gd name="connsiteY1" fmla="*/ 0 h 2055299"/>
                <a:gd name="connsiteX2" fmla="*/ 1043220 w 2086440"/>
                <a:gd name="connsiteY2" fmla="*/ 1027649 h 2055299"/>
                <a:gd name="connsiteX3" fmla="*/ 2086440 w 2086440"/>
                <a:gd name="connsiteY3" fmla="*/ 1027649 h 2055299"/>
                <a:gd name="connsiteX4" fmla="*/ 2086440 w 2086440"/>
                <a:gd name="connsiteY4" fmla="*/ 2055299 h 2055299"/>
                <a:gd name="connsiteX5" fmla="*/ 1043220 w 2086440"/>
                <a:gd name="connsiteY5" fmla="*/ 2055299 h 2055299"/>
                <a:gd name="connsiteX6" fmla="*/ 1043220 w 2086440"/>
                <a:gd name="connsiteY6" fmla="*/ 1027650 h 2055299"/>
                <a:gd name="connsiteX7" fmla="*/ 0 w 2086440"/>
                <a:gd name="connsiteY7" fmla="*/ 1027650 h 205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440" h="2055299">
                  <a:moveTo>
                    <a:pt x="0" y="0"/>
                  </a:moveTo>
                  <a:lnTo>
                    <a:pt x="1043220" y="0"/>
                  </a:lnTo>
                  <a:lnTo>
                    <a:pt x="1043220" y="1027649"/>
                  </a:lnTo>
                  <a:lnTo>
                    <a:pt x="2086440" y="1027649"/>
                  </a:lnTo>
                  <a:lnTo>
                    <a:pt x="2086440" y="2055299"/>
                  </a:lnTo>
                  <a:lnTo>
                    <a:pt x="1043220" y="2055299"/>
                  </a:lnTo>
                  <a:lnTo>
                    <a:pt x="1043220" y="1027650"/>
                  </a:lnTo>
                  <a:lnTo>
                    <a:pt x="0" y="1027650"/>
                  </a:lnTo>
                  <a:close/>
                </a:path>
              </a:pathLst>
            </a:custGeom>
            <a:solidFill>
              <a:srgbClr val="A094E4"/>
            </a:solidFill>
            <a:ln w="23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</p:grpSp>
      <p:pic>
        <p:nvPicPr>
          <p:cNvPr id="8" name="מציין מיקום של תמונה 55">
            <a:extLst>
              <a:ext uri="{FF2B5EF4-FFF2-40B4-BE49-F238E27FC236}">
                <a16:creationId xmlns:a16="http://schemas.microsoft.com/office/drawing/2014/main" id="{E918B7B9-0D24-4507-F255-819FBF620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/>
        </p:blipFill>
        <p:spPr>
          <a:xfrm>
            <a:off x="-898308" y="12169243"/>
            <a:ext cx="7243762" cy="6862763"/>
          </a:xfrm>
          <a:custGeom>
            <a:avLst/>
            <a:gdLst>
              <a:gd name="connsiteX0" fmla="*/ 0 w 7771197"/>
              <a:gd name="connsiteY0" fmla="*/ 0 h 8780535"/>
              <a:gd name="connsiteX1" fmla="*/ 7262362 w 7771197"/>
              <a:gd name="connsiteY1" fmla="*/ 0 h 8780535"/>
              <a:gd name="connsiteX2" fmla="*/ 6731207 w 7771197"/>
              <a:gd name="connsiteY2" fmla="*/ 606507 h 8780535"/>
              <a:gd name="connsiteX3" fmla="*/ 6396596 w 7771197"/>
              <a:gd name="connsiteY3" fmla="*/ 1139031 h 8780535"/>
              <a:gd name="connsiteX4" fmla="*/ 6723086 w 7771197"/>
              <a:gd name="connsiteY4" fmla="*/ 2352045 h 8780535"/>
              <a:gd name="connsiteX5" fmla="*/ 7469464 w 7771197"/>
              <a:gd name="connsiteY5" fmla="*/ 3416279 h 8780535"/>
              <a:gd name="connsiteX6" fmla="*/ 7749660 w 7771197"/>
              <a:gd name="connsiteY6" fmla="*/ 4659375 h 8780535"/>
              <a:gd name="connsiteX7" fmla="*/ 7229875 w 7771197"/>
              <a:gd name="connsiteY7" fmla="*/ 5636616 h 8780535"/>
              <a:gd name="connsiteX8" fmla="*/ 6168378 w 7771197"/>
              <a:gd name="connsiteY8" fmla="*/ 6771582 h 8780535"/>
              <a:gd name="connsiteX9" fmla="*/ 5780976 w 7771197"/>
              <a:gd name="connsiteY9" fmla="*/ 7176462 h 8780535"/>
              <a:gd name="connsiteX10" fmla="*/ 5516212 w 7771197"/>
              <a:gd name="connsiteY10" fmla="*/ 8184597 h 8780535"/>
              <a:gd name="connsiteX11" fmla="*/ 5498344 w 7771197"/>
              <a:gd name="connsiteY11" fmla="*/ 8780535 h 8780535"/>
              <a:gd name="connsiteX12" fmla="*/ 0 w 7771197"/>
              <a:gd name="connsiteY12" fmla="*/ 8780535 h 87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1197" h="8780535">
                <a:moveTo>
                  <a:pt x="0" y="0"/>
                </a:moveTo>
                <a:lnTo>
                  <a:pt x="7262362" y="0"/>
                </a:lnTo>
                <a:cubicBezTo>
                  <a:pt x="7080437" y="198375"/>
                  <a:pt x="6903386" y="400815"/>
                  <a:pt x="6731207" y="606507"/>
                </a:cubicBezTo>
                <a:cubicBezTo>
                  <a:pt x="6595576" y="768297"/>
                  <a:pt x="6459133" y="937403"/>
                  <a:pt x="6396596" y="1139031"/>
                </a:cubicBezTo>
                <a:cubicBezTo>
                  <a:pt x="6268274" y="1553667"/>
                  <a:pt x="6478625" y="1994320"/>
                  <a:pt x="6723086" y="2352045"/>
                </a:cubicBezTo>
                <a:cubicBezTo>
                  <a:pt x="6967547" y="2709771"/>
                  <a:pt x="7254240" y="3039855"/>
                  <a:pt x="7469464" y="3416279"/>
                </a:cubicBezTo>
                <a:cubicBezTo>
                  <a:pt x="7684687" y="3792703"/>
                  <a:pt x="7827627" y="4232544"/>
                  <a:pt x="7749660" y="4659375"/>
                </a:cubicBezTo>
                <a:cubicBezTo>
                  <a:pt x="7682250" y="5026044"/>
                  <a:pt x="7461342" y="5344745"/>
                  <a:pt x="7229875" y="5636616"/>
                </a:cubicBezTo>
                <a:cubicBezTo>
                  <a:pt x="6907447" y="6042309"/>
                  <a:pt x="6551719" y="6422799"/>
                  <a:pt x="6168378" y="6771582"/>
                </a:cubicBezTo>
                <a:cubicBezTo>
                  <a:pt x="6029499" y="6897598"/>
                  <a:pt x="5885746" y="7021176"/>
                  <a:pt x="5780976" y="7176462"/>
                </a:cubicBezTo>
                <a:cubicBezTo>
                  <a:pt x="5583621" y="7467520"/>
                  <a:pt x="5543013" y="7834189"/>
                  <a:pt x="5516212" y="8184597"/>
                </a:cubicBezTo>
                <a:cubicBezTo>
                  <a:pt x="5501593" y="8380533"/>
                  <a:pt x="5490222" y="8582160"/>
                  <a:pt x="5498344" y="8780535"/>
                </a:cubicBezTo>
                <a:lnTo>
                  <a:pt x="0" y="8780535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CC51E729-8247-132A-0D33-1912E2792E02}"/>
              </a:ext>
            </a:extLst>
          </p:cNvPr>
          <p:cNvSpPr txBox="1"/>
          <p:nvPr/>
        </p:nvSpPr>
        <p:spPr>
          <a:xfrm>
            <a:off x="6205831" y="14559610"/>
            <a:ext cx="5922666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4400" dirty="0">
                <a:latin typeface="Changa One" panose="02000000000000000000" pitchFamily="2" charset="0"/>
                <a:cs typeface="Assistant" pitchFamily="2" charset="-79"/>
              </a:rPr>
              <a:t>C</a:t>
            </a:r>
            <a:r>
              <a:rPr lang="en-US" sz="4400" b="0" i="0" dirty="0">
                <a:effectLst/>
                <a:latin typeface="Changa One" panose="02000000000000000000" pitchFamily="2" charset="0"/>
                <a:cs typeface="Assistant" pitchFamily="2" charset="-79"/>
              </a:rPr>
              <a:t>ellular Deployment</a:t>
            </a:r>
            <a:endParaRPr lang="he-IL" sz="19900" b="1" dirty="0">
              <a:latin typeface="Changa One" panose="02000000000000000000" pitchFamily="2" charset="0"/>
              <a:cs typeface="Karantina" pitchFamily="2" charset="-79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C8EACC7-E086-F293-842F-A2D44133A6B5}"/>
              </a:ext>
            </a:extLst>
          </p:cNvPr>
          <p:cNvSpPr txBox="1"/>
          <p:nvPr/>
        </p:nvSpPr>
        <p:spPr>
          <a:xfrm>
            <a:off x="8135551" y="17263940"/>
            <a:ext cx="3633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الخلوي هو استراتيجية استقبال بشبكات الاتصالات.</a:t>
            </a:r>
          </a:p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يستخدم بكثرة  في صناعة الهواتف عنن طريق الأجهزة الخلوية.</a:t>
            </a:r>
            <a:endParaRPr lang="he-IL" sz="2000" b="1" dirty="0">
              <a:solidFill>
                <a:srgbClr val="62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65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A3F8DD-49E2-F075-B96C-56BF309504AF}"/>
              </a:ext>
            </a:extLst>
          </p:cNvPr>
          <p:cNvSpPr txBox="1"/>
          <p:nvPr/>
        </p:nvSpPr>
        <p:spPr>
          <a:xfrm>
            <a:off x="7414309" y="3159808"/>
            <a:ext cx="4465417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r"/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פריסה סלולרית היא אסטרטגיית פריסה המשתמשת ברשתות סלולריות.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/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</a:b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הפריסה נמצאת בשימוש נפוץ בתעשיית הטלפוניה, באמצעות רשתות סלולריות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.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4B54CEA-A5EB-9902-A212-154AECA5907E}"/>
              </a:ext>
            </a:extLst>
          </p:cNvPr>
          <p:cNvGrpSpPr/>
          <p:nvPr/>
        </p:nvGrpSpPr>
        <p:grpSpPr>
          <a:xfrm>
            <a:off x="8830083" y="-22574"/>
            <a:ext cx="3361917" cy="1006421"/>
            <a:chOff x="5057" y="-799"/>
            <a:chExt cx="3888000" cy="1296799"/>
          </a:xfrm>
        </p:grpSpPr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id="{50B1DCA3-4A11-3255-8061-6AC8FA3BCE41}"/>
                </a:ext>
              </a:extLst>
            </p:cNvPr>
            <p:cNvSpPr/>
            <p:nvPr/>
          </p:nvSpPr>
          <p:spPr>
            <a:xfrm rot="5400000">
              <a:off x="5057" y="-799"/>
              <a:ext cx="1296000" cy="1296000"/>
            </a:xfrm>
            <a:custGeom>
              <a:avLst/>
              <a:gdLst>
                <a:gd name="connsiteX0" fmla="*/ 1 w 2044892"/>
                <a:gd name="connsiteY0" fmla="*/ 1985626 h 1985626"/>
                <a:gd name="connsiteX1" fmla="*/ 1 w 2044892"/>
                <a:gd name="connsiteY1" fmla="*/ 1879898 h 1985626"/>
                <a:gd name="connsiteX2" fmla="*/ 1912209 w 2044892"/>
                <a:gd name="connsiteY2" fmla="*/ 2578 h 1985626"/>
                <a:gd name="connsiteX3" fmla="*/ 2044892 w 2044892"/>
                <a:gd name="connsiteY3" fmla="*/ 2578 h 1985626"/>
                <a:gd name="connsiteX4" fmla="*/ 44229 w 2044892"/>
                <a:gd name="connsiteY4" fmla="*/ 1985626 h 1985626"/>
                <a:gd name="connsiteX5" fmla="*/ 1 w 2044892"/>
                <a:gd name="connsiteY5" fmla="*/ 894823 h 1985626"/>
                <a:gd name="connsiteX6" fmla="*/ 1 w 2044892"/>
                <a:gd name="connsiteY6" fmla="*/ 711732 h 1985626"/>
                <a:gd name="connsiteX7" fmla="*/ 640005 w 2044892"/>
                <a:gd name="connsiteY7" fmla="*/ 0 h 1985626"/>
                <a:gd name="connsiteX8" fmla="*/ 822120 w 2044892"/>
                <a:gd name="connsiteY8" fmla="*/ 0 h 1985626"/>
                <a:gd name="connsiteX9" fmla="*/ 1 w 2044892"/>
                <a:gd name="connsiteY9" fmla="*/ 894823 h 1985626"/>
                <a:gd name="connsiteX10" fmla="*/ 1 w 2044892"/>
                <a:gd name="connsiteY10" fmla="*/ 56733 h 1985626"/>
                <a:gd name="connsiteX11" fmla="*/ 1 w 2044892"/>
                <a:gd name="connsiteY11" fmla="*/ 2580 h 1985626"/>
                <a:gd name="connsiteX12" fmla="*/ 46831 w 2044892"/>
                <a:gd name="connsiteY12" fmla="*/ 2580 h 1985626"/>
                <a:gd name="connsiteX13" fmla="*/ 1 w 2044892"/>
                <a:gd name="connsiteY13" fmla="*/ 56733 h 1985626"/>
                <a:gd name="connsiteX14" fmla="*/ 1 w 2044892"/>
                <a:gd name="connsiteY14" fmla="*/ 1516296 h 1985626"/>
                <a:gd name="connsiteX15" fmla="*/ 1 w 2044892"/>
                <a:gd name="connsiteY15" fmla="*/ 1377045 h 1985626"/>
                <a:gd name="connsiteX16" fmla="*/ 1324237 w 2044892"/>
                <a:gd name="connsiteY16" fmla="*/ 2578 h 1985626"/>
                <a:gd name="connsiteX17" fmla="*/ 1480336 w 2044892"/>
                <a:gd name="connsiteY17" fmla="*/ 2578 h 1985626"/>
                <a:gd name="connsiteX18" fmla="*/ 1 w 2044892"/>
                <a:gd name="connsiteY18" fmla="*/ 1516296 h 1985626"/>
                <a:gd name="connsiteX19" fmla="*/ 1 w 2044892"/>
                <a:gd name="connsiteY19" fmla="*/ 513170 h 1985626"/>
                <a:gd name="connsiteX20" fmla="*/ 1 w 2044892"/>
                <a:gd name="connsiteY20" fmla="*/ 296556 h 1985626"/>
                <a:gd name="connsiteX21" fmla="*/ 254962 w 2044892"/>
                <a:gd name="connsiteY21" fmla="*/ 2580 h 1985626"/>
                <a:gd name="connsiteX22" fmla="*/ 452687 w 2044892"/>
                <a:gd name="connsiteY22" fmla="*/ 2580 h 1985626"/>
                <a:gd name="connsiteX23" fmla="*/ 1 w 2044892"/>
                <a:gd name="connsiteY23" fmla="*/ 513170 h 1985626"/>
                <a:gd name="connsiteX24" fmla="*/ 0 w 2044892"/>
                <a:gd name="connsiteY24" fmla="*/ 1766435 h 1985626"/>
                <a:gd name="connsiteX25" fmla="*/ 0 w 2044892"/>
                <a:gd name="connsiteY25" fmla="*/ 1645234 h 1985626"/>
                <a:gd name="connsiteX26" fmla="*/ 1631230 w 2044892"/>
                <a:gd name="connsiteY26" fmla="*/ 2579 h 1985626"/>
                <a:gd name="connsiteX27" fmla="*/ 1774321 w 2044892"/>
                <a:gd name="connsiteY27" fmla="*/ 2579 h 1985626"/>
                <a:gd name="connsiteX28" fmla="*/ 0 w 2044892"/>
                <a:gd name="connsiteY28" fmla="*/ 1766435 h 1985626"/>
                <a:gd name="connsiteX29" fmla="*/ 0 w 2044892"/>
                <a:gd name="connsiteY29" fmla="*/ 1227479 h 1985626"/>
                <a:gd name="connsiteX30" fmla="*/ 0 w 2044892"/>
                <a:gd name="connsiteY30" fmla="*/ 1067597 h 1985626"/>
                <a:gd name="connsiteX31" fmla="*/ 999031 w 2044892"/>
                <a:gd name="connsiteY31" fmla="*/ 2579 h 1985626"/>
                <a:gd name="connsiteX32" fmla="*/ 1165536 w 2044892"/>
                <a:gd name="connsiteY32" fmla="*/ 2579 h 1985626"/>
                <a:gd name="connsiteX33" fmla="*/ 0 w 2044892"/>
                <a:gd name="connsiteY33" fmla="*/ 1227479 h 19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4892" h="1985626">
                  <a:moveTo>
                    <a:pt x="1" y="1985626"/>
                  </a:moveTo>
                  <a:lnTo>
                    <a:pt x="1" y="1879898"/>
                  </a:lnTo>
                  <a:cubicBezTo>
                    <a:pt x="1030252" y="1836060"/>
                    <a:pt x="1860176" y="1021179"/>
                    <a:pt x="1912209" y="2578"/>
                  </a:cubicBezTo>
                  <a:lnTo>
                    <a:pt x="2044892" y="2578"/>
                  </a:lnTo>
                  <a:cubicBezTo>
                    <a:pt x="2044892" y="1098541"/>
                    <a:pt x="1149927" y="1985626"/>
                    <a:pt x="44229" y="1985626"/>
                  </a:cubicBezTo>
                  <a:close/>
                  <a:moveTo>
                    <a:pt x="1" y="894823"/>
                  </a:moveTo>
                  <a:lnTo>
                    <a:pt x="1" y="711732"/>
                  </a:lnTo>
                  <a:cubicBezTo>
                    <a:pt x="267970" y="531221"/>
                    <a:pt x="489110" y="288819"/>
                    <a:pt x="640005" y="0"/>
                  </a:cubicBezTo>
                  <a:lnTo>
                    <a:pt x="822120" y="0"/>
                  </a:lnTo>
                  <a:cubicBezTo>
                    <a:pt x="647810" y="376497"/>
                    <a:pt x="359028" y="688524"/>
                    <a:pt x="1" y="894823"/>
                  </a:cubicBezTo>
                  <a:close/>
                  <a:moveTo>
                    <a:pt x="1" y="56733"/>
                  </a:moveTo>
                  <a:lnTo>
                    <a:pt x="1" y="2580"/>
                  </a:lnTo>
                  <a:lnTo>
                    <a:pt x="46831" y="2580"/>
                  </a:lnTo>
                  <a:cubicBezTo>
                    <a:pt x="31221" y="20631"/>
                    <a:pt x="15611" y="38682"/>
                    <a:pt x="1" y="56733"/>
                  </a:cubicBezTo>
                  <a:close/>
                  <a:moveTo>
                    <a:pt x="1" y="1516296"/>
                  </a:moveTo>
                  <a:lnTo>
                    <a:pt x="1" y="1377045"/>
                  </a:lnTo>
                  <a:cubicBezTo>
                    <a:pt x="645208" y="1173324"/>
                    <a:pt x="1149926" y="654999"/>
                    <a:pt x="1324237" y="2578"/>
                  </a:cubicBezTo>
                  <a:lnTo>
                    <a:pt x="1480336" y="2578"/>
                  </a:lnTo>
                  <a:cubicBezTo>
                    <a:pt x="1321635" y="747834"/>
                    <a:pt x="741468" y="1335785"/>
                    <a:pt x="1" y="1516296"/>
                  </a:cubicBezTo>
                  <a:close/>
                  <a:moveTo>
                    <a:pt x="1" y="513170"/>
                  </a:moveTo>
                  <a:lnTo>
                    <a:pt x="1" y="296556"/>
                  </a:lnTo>
                  <a:cubicBezTo>
                    <a:pt x="93660" y="206300"/>
                    <a:pt x="179514" y="108308"/>
                    <a:pt x="254962" y="2580"/>
                  </a:cubicBezTo>
                  <a:lnTo>
                    <a:pt x="452687" y="2580"/>
                  </a:lnTo>
                  <a:cubicBezTo>
                    <a:pt x="333011" y="198564"/>
                    <a:pt x="179514" y="371339"/>
                    <a:pt x="1" y="513170"/>
                  </a:cubicBezTo>
                  <a:close/>
                  <a:moveTo>
                    <a:pt x="0" y="1766435"/>
                  </a:moveTo>
                  <a:lnTo>
                    <a:pt x="0" y="1645234"/>
                  </a:lnTo>
                  <a:cubicBezTo>
                    <a:pt x="837729" y="1500825"/>
                    <a:pt x="1498546" y="838090"/>
                    <a:pt x="1631230" y="2579"/>
                  </a:cubicBezTo>
                  <a:lnTo>
                    <a:pt x="1774321" y="2579"/>
                  </a:lnTo>
                  <a:cubicBezTo>
                    <a:pt x="1678060" y="930924"/>
                    <a:pt x="933990" y="1668443"/>
                    <a:pt x="0" y="1766435"/>
                  </a:cubicBezTo>
                  <a:close/>
                  <a:moveTo>
                    <a:pt x="0" y="1227479"/>
                  </a:moveTo>
                  <a:lnTo>
                    <a:pt x="0" y="1067597"/>
                  </a:lnTo>
                  <a:cubicBezTo>
                    <a:pt x="455288" y="850983"/>
                    <a:pt x="811713" y="469330"/>
                    <a:pt x="999031" y="2579"/>
                  </a:cubicBezTo>
                  <a:lnTo>
                    <a:pt x="1165536" y="2579"/>
                  </a:lnTo>
                  <a:cubicBezTo>
                    <a:pt x="978218" y="562165"/>
                    <a:pt x="548947" y="1010865"/>
                    <a:pt x="0" y="1227479"/>
                  </a:cubicBezTo>
                  <a:close/>
                </a:path>
              </a:pathLst>
            </a:custGeom>
            <a:solidFill>
              <a:srgbClr val="FBBCC5"/>
            </a:solidFill>
            <a:ln w="25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49347193-03D5-D244-32A3-A5257FEA6EC7}"/>
                </a:ext>
              </a:extLst>
            </p:cNvPr>
            <p:cNvSpPr/>
            <p:nvPr/>
          </p:nvSpPr>
          <p:spPr>
            <a:xfrm>
              <a:off x="1301057" y="0"/>
              <a:ext cx="1296000" cy="1296000"/>
            </a:xfrm>
            <a:prstGeom prst="rect">
              <a:avLst/>
            </a:prstGeom>
            <a:solidFill>
              <a:srgbClr val="F6E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strial" pitchFamily="2" charset="77"/>
              </a:endParaRPr>
            </a:p>
          </p:txBody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EFFBD12-D857-DFA4-1F69-8BDBFD5542B4}"/>
                </a:ext>
              </a:extLst>
            </p:cNvPr>
            <p:cNvSpPr/>
            <p:nvPr/>
          </p:nvSpPr>
          <p:spPr>
            <a:xfrm>
              <a:off x="2597057" y="0"/>
              <a:ext cx="1296000" cy="1296000"/>
            </a:xfrm>
            <a:custGeom>
              <a:avLst/>
              <a:gdLst>
                <a:gd name="connsiteX0" fmla="*/ 0 w 2086440"/>
                <a:gd name="connsiteY0" fmla="*/ 0 h 2055299"/>
                <a:gd name="connsiteX1" fmla="*/ 1043220 w 2086440"/>
                <a:gd name="connsiteY1" fmla="*/ 0 h 2055299"/>
                <a:gd name="connsiteX2" fmla="*/ 1043220 w 2086440"/>
                <a:gd name="connsiteY2" fmla="*/ 1027649 h 2055299"/>
                <a:gd name="connsiteX3" fmla="*/ 2086440 w 2086440"/>
                <a:gd name="connsiteY3" fmla="*/ 1027649 h 2055299"/>
                <a:gd name="connsiteX4" fmla="*/ 2086440 w 2086440"/>
                <a:gd name="connsiteY4" fmla="*/ 2055299 h 2055299"/>
                <a:gd name="connsiteX5" fmla="*/ 1043220 w 2086440"/>
                <a:gd name="connsiteY5" fmla="*/ 2055299 h 2055299"/>
                <a:gd name="connsiteX6" fmla="*/ 1043220 w 2086440"/>
                <a:gd name="connsiteY6" fmla="*/ 1027650 h 2055299"/>
                <a:gd name="connsiteX7" fmla="*/ 0 w 2086440"/>
                <a:gd name="connsiteY7" fmla="*/ 1027650 h 205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440" h="2055299">
                  <a:moveTo>
                    <a:pt x="0" y="0"/>
                  </a:moveTo>
                  <a:lnTo>
                    <a:pt x="1043220" y="0"/>
                  </a:lnTo>
                  <a:lnTo>
                    <a:pt x="1043220" y="1027649"/>
                  </a:lnTo>
                  <a:lnTo>
                    <a:pt x="2086440" y="1027649"/>
                  </a:lnTo>
                  <a:lnTo>
                    <a:pt x="2086440" y="2055299"/>
                  </a:lnTo>
                  <a:lnTo>
                    <a:pt x="1043220" y="2055299"/>
                  </a:lnTo>
                  <a:lnTo>
                    <a:pt x="1043220" y="1027650"/>
                  </a:lnTo>
                  <a:lnTo>
                    <a:pt x="0" y="1027650"/>
                  </a:lnTo>
                  <a:close/>
                </a:path>
              </a:pathLst>
            </a:custGeom>
            <a:solidFill>
              <a:srgbClr val="A094E4"/>
            </a:solidFill>
            <a:ln w="23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</p:grpSp>
      <p:pic>
        <p:nvPicPr>
          <p:cNvPr id="39" name="מציין מיקום של תמונה 55">
            <a:extLst>
              <a:ext uri="{FF2B5EF4-FFF2-40B4-BE49-F238E27FC236}">
                <a16:creationId xmlns:a16="http://schemas.microsoft.com/office/drawing/2014/main" id="{55B9611B-255D-DD7F-8F8D-49AF03FEE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/>
        </p:blipFill>
        <p:spPr>
          <a:xfrm>
            <a:off x="-793373" y="0"/>
            <a:ext cx="7243762" cy="6862763"/>
          </a:xfrm>
          <a:custGeom>
            <a:avLst/>
            <a:gdLst>
              <a:gd name="connsiteX0" fmla="*/ 0 w 7771197"/>
              <a:gd name="connsiteY0" fmla="*/ 0 h 8780535"/>
              <a:gd name="connsiteX1" fmla="*/ 7262362 w 7771197"/>
              <a:gd name="connsiteY1" fmla="*/ 0 h 8780535"/>
              <a:gd name="connsiteX2" fmla="*/ 6731207 w 7771197"/>
              <a:gd name="connsiteY2" fmla="*/ 606507 h 8780535"/>
              <a:gd name="connsiteX3" fmla="*/ 6396596 w 7771197"/>
              <a:gd name="connsiteY3" fmla="*/ 1139031 h 8780535"/>
              <a:gd name="connsiteX4" fmla="*/ 6723086 w 7771197"/>
              <a:gd name="connsiteY4" fmla="*/ 2352045 h 8780535"/>
              <a:gd name="connsiteX5" fmla="*/ 7469464 w 7771197"/>
              <a:gd name="connsiteY5" fmla="*/ 3416279 h 8780535"/>
              <a:gd name="connsiteX6" fmla="*/ 7749660 w 7771197"/>
              <a:gd name="connsiteY6" fmla="*/ 4659375 h 8780535"/>
              <a:gd name="connsiteX7" fmla="*/ 7229875 w 7771197"/>
              <a:gd name="connsiteY7" fmla="*/ 5636616 h 8780535"/>
              <a:gd name="connsiteX8" fmla="*/ 6168378 w 7771197"/>
              <a:gd name="connsiteY8" fmla="*/ 6771582 h 8780535"/>
              <a:gd name="connsiteX9" fmla="*/ 5780976 w 7771197"/>
              <a:gd name="connsiteY9" fmla="*/ 7176462 h 8780535"/>
              <a:gd name="connsiteX10" fmla="*/ 5516212 w 7771197"/>
              <a:gd name="connsiteY10" fmla="*/ 8184597 h 8780535"/>
              <a:gd name="connsiteX11" fmla="*/ 5498344 w 7771197"/>
              <a:gd name="connsiteY11" fmla="*/ 8780535 h 8780535"/>
              <a:gd name="connsiteX12" fmla="*/ 0 w 7771197"/>
              <a:gd name="connsiteY12" fmla="*/ 8780535 h 87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1197" h="8780535">
                <a:moveTo>
                  <a:pt x="0" y="0"/>
                </a:moveTo>
                <a:lnTo>
                  <a:pt x="7262362" y="0"/>
                </a:lnTo>
                <a:cubicBezTo>
                  <a:pt x="7080437" y="198375"/>
                  <a:pt x="6903386" y="400815"/>
                  <a:pt x="6731207" y="606507"/>
                </a:cubicBezTo>
                <a:cubicBezTo>
                  <a:pt x="6595576" y="768297"/>
                  <a:pt x="6459133" y="937403"/>
                  <a:pt x="6396596" y="1139031"/>
                </a:cubicBezTo>
                <a:cubicBezTo>
                  <a:pt x="6268274" y="1553667"/>
                  <a:pt x="6478625" y="1994320"/>
                  <a:pt x="6723086" y="2352045"/>
                </a:cubicBezTo>
                <a:cubicBezTo>
                  <a:pt x="6967547" y="2709771"/>
                  <a:pt x="7254240" y="3039855"/>
                  <a:pt x="7469464" y="3416279"/>
                </a:cubicBezTo>
                <a:cubicBezTo>
                  <a:pt x="7684687" y="3792703"/>
                  <a:pt x="7827627" y="4232544"/>
                  <a:pt x="7749660" y="4659375"/>
                </a:cubicBezTo>
                <a:cubicBezTo>
                  <a:pt x="7682250" y="5026044"/>
                  <a:pt x="7461342" y="5344745"/>
                  <a:pt x="7229875" y="5636616"/>
                </a:cubicBezTo>
                <a:cubicBezTo>
                  <a:pt x="6907447" y="6042309"/>
                  <a:pt x="6551719" y="6422799"/>
                  <a:pt x="6168378" y="6771582"/>
                </a:cubicBezTo>
                <a:cubicBezTo>
                  <a:pt x="6029499" y="6897598"/>
                  <a:pt x="5885746" y="7021176"/>
                  <a:pt x="5780976" y="7176462"/>
                </a:cubicBezTo>
                <a:cubicBezTo>
                  <a:pt x="5583621" y="7467520"/>
                  <a:pt x="5543013" y="7834189"/>
                  <a:pt x="5516212" y="8184597"/>
                </a:cubicBezTo>
                <a:cubicBezTo>
                  <a:pt x="5501593" y="8380533"/>
                  <a:pt x="5490222" y="8582160"/>
                  <a:pt x="5498344" y="8780535"/>
                </a:cubicBezTo>
                <a:lnTo>
                  <a:pt x="0" y="878053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sp>
        <p:nvSpPr>
          <p:cNvPr id="51" name="TextBox 1">
            <a:extLst>
              <a:ext uri="{FF2B5EF4-FFF2-40B4-BE49-F238E27FC236}">
                <a16:creationId xmlns:a16="http://schemas.microsoft.com/office/drawing/2014/main" id="{45BB639A-8AF6-D35D-F42A-7B62B6FFADD3}"/>
              </a:ext>
            </a:extLst>
          </p:cNvPr>
          <p:cNvSpPr txBox="1"/>
          <p:nvPr/>
        </p:nvSpPr>
        <p:spPr>
          <a:xfrm>
            <a:off x="6310766" y="2390367"/>
            <a:ext cx="5922666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4400" dirty="0">
                <a:latin typeface="Changa One" panose="02000000000000000000" pitchFamily="2" charset="0"/>
                <a:cs typeface="Assistant" pitchFamily="2" charset="-79"/>
              </a:rPr>
              <a:t>C</a:t>
            </a:r>
            <a:r>
              <a:rPr lang="en-US" sz="4400" b="0" i="0" dirty="0">
                <a:effectLst/>
                <a:latin typeface="Changa One" panose="02000000000000000000" pitchFamily="2" charset="0"/>
                <a:cs typeface="Assistant" pitchFamily="2" charset="-79"/>
              </a:rPr>
              <a:t>ellular Deployment</a:t>
            </a:r>
            <a:endParaRPr lang="he-IL" sz="19900" b="1" dirty="0">
              <a:latin typeface="Changa One" panose="02000000000000000000" pitchFamily="2" charset="0"/>
              <a:cs typeface="Karantina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ACCD031-DF07-7C8D-8343-D5D195BB0F7B}"/>
              </a:ext>
            </a:extLst>
          </p:cNvPr>
          <p:cNvSpPr txBox="1"/>
          <p:nvPr/>
        </p:nvSpPr>
        <p:spPr>
          <a:xfrm>
            <a:off x="8240486" y="5094697"/>
            <a:ext cx="3633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الخلوي هو استراتيجية استقبال بشبكات الاتصالات.</a:t>
            </a:r>
          </a:p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يستخدم بكثرة  في صناعة الهواتف عنن طريق الأجهزة الخلوية.</a:t>
            </a:r>
            <a:endParaRPr lang="he-IL" sz="2000" b="1" dirty="0">
              <a:solidFill>
                <a:srgbClr val="62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1241E53-31B0-578B-A8C8-489856FD3CE6}"/>
              </a:ext>
            </a:extLst>
          </p:cNvPr>
          <p:cNvSpPr txBox="1"/>
          <p:nvPr/>
        </p:nvSpPr>
        <p:spPr>
          <a:xfrm>
            <a:off x="18154352" y="2415014"/>
            <a:ext cx="3794760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l"/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פריסה סלולרית מאפשרת ניטור ובקרה מרחוק של מכשירים.</a:t>
            </a:r>
            <a: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/>
            </a:r>
            <a:b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</a:br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ככל שפריסת האתרים בריכוז גבוהה יותר כך הקליטה הסלולארית טובה יותר.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E75EC58-68D0-5895-0395-DF3720A96099}"/>
              </a:ext>
            </a:extLst>
          </p:cNvPr>
          <p:cNvSpPr txBox="1"/>
          <p:nvPr/>
        </p:nvSpPr>
        <p:spPr>
          <a:xfrm>
            <a:off x="18154352" y="1643500"/>
            <a:ext cx="379476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/>
            <a:r>
              <a:rPr lang="en-US" sz="4400" dirty="0">
                <a:latin typeface="Changa One" panose="02000000000000000000" pitchFamily="2" charset="0"/>
                <a:cs typeface="Space Grotesk" pitchFamily="2" charset="77"/>
              </a:rPr>
              <a:t>Network</a:t>
            </a:r>
          </a:p>
        </p:txBody>
      </p:sp>
      <p:pic>
        <p:nvPicPr>
          <p:cNvPr id="10" name="Picture Placeholder 6">
            <a:extLst>
              <a:ext uri="{FF2B5EF4-FFF2-40B4-BE49-F238E27FC236}">
                <a16:creationId xmlns:a16="http://schemas.microsoft.com/office/drawing/2014/main" id="{E19948AB-210D-3D70-F3BE-66E6FB8F0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5736"/>
          <a:stretch/>
        </p:blipFill>
        <p:spPr>
          <a:xfrm>
            <a:off x="23385463" y="0"/>
            <a:ext cx="6071242" cy="6858000"/>
          </a:xfrm>
          <a:custGeom>
            <a:avLst/>
            <a:gdLst>
              <a:gd name="connsiteX0" fmla="*/ 1288066 w 7769609"/>
              <a:gd name="connsiteY0" fmla="*/ 0 h 7362645"/>
              <a:gd name="connsiteX1" fmla="*/ 7769609 w 7769609"/>
              <a:gd name="connsiteY1" fmla="*/ 0 h 7362645"/>
              <a:gd name="connsiteX2" fmla="*/ 7769609 w 7769609"/>
              <a:gd name="connsiteY2" fmla="*/ 7362645 h 7362645"/>
              <a:gd name="connsiteX3" fmla="*/ 802376 w 7769609"/>
              <a:gd name="connsiteY3" fmla="*/ 7362645 h 7362645"/>
              <a:gd name="connsiteX4" fmla="*/ 233581 w 7769609"/>
              <a:gd name="connsiteY4" fmla="*/ 6970616 h 7362645"/>
              <a:gd name="connsiteX5" fmla="*/ 16281 w 7769609"/>
              <a:gd name="connsiteY5" fmla="*/ 6570405 h 7362645"/>
              <a:gd name="connsiteX6" fmla="*/ 299657 w 7769609"/>
              <a:gd name="connsiteY6" fmla="*/ 5622718 h 7362645"/>
              <a:gd name="connsiteX7" fmla="*/ 875264 w 7769609"/>
              <a:gd name="connsiteY7" fmla="*/ 4666167 h 7362645"/>
              <a:gd name="connsiteX8" fmla="*/ 1149103 w 7769609"/>
              <a:gd name="connsiteY8" fmla="*/ 4097556 h 7362645"/>
              <a:gd name="connsiteX9" fmla="*/ 722677 w 7769609"/>
              <a:gd name="connsiteY9" fmla="*/ 2740112 h 7362645"/>
              <a:gd name="connsiteX10" fmla="*/ 524450 w 7769609"/>
              <a:gd name="connsiteY10" fmla="*/ 2517167 h 7362645"/>
              <a:gd name="connsiteX11" fmla="*/ 430446 w 7769609"/>
              <a:gd name="connsiteY11" fmla="*/ 2187182 h 7362645"/>
              <a:gd name="connsiteX12" fmla="*/ 1288066 w 7769609"/>
              <a:gd name="connsiteY12" fmla="*/ 0 h 73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609" h="7362645">
                <a:moveTo>
                  <a:pt x="1288066" y="0"/>
                </a:moveTo>
                <a:lnTo>
                  <a:pt x="7769609" y="0"/>
                </a:lnTo>
                <a:lnTo>
                  <a:pt x="7769609" y="7362645"/>
                </a:lnTo>
                <a:lnTo>
                  <a:pt x="802376" y="7362645"/>
                </a:lnTo>
                <a:cubicBezTo>
                  <a:pt x="585076" y="7278784"/>
                  <a:pt x="386849" y="7146517"/>
                  <a:pt x="233581" y="6970616"/>
                </a:cubicBezTo>
                <a:cubicBezTo>
                  <a:pt x="132765" y="6854711"/>
                  <a:pt x="48978" y="6720399"/>
                  <a:pt x="16281" y="6570405"/>
                </a:cubicBezTo>
                <a:cubicBezTo>
                  <a:pt x="-55925" y="6239737"/>
                  <a:pt x="125272" y="5912478"/>
                  <a:pt x="299657" y="5622718"/>
                </a:cubicBezTo>
                <a:cubicBezTo>
                  <a:pt x="491753" y="5303641"/>
                  <a:pt x="683168" y="4985245"/>
                  <a:pt x="875264" y="4666167"/>
                </a:cubicBezTo>
                <a:cubicBezTo>
                  <a:pt x="984255" y="4485493"/>
                  <a:pt x="1093927" y="4301410"/>
                  <a:pt x="1149103" y="4097556"/>
                </a:cubicBezTo>
                <a:cubicBezTo>
                  <a:pt x="1277849" y="3618258"/>
                  <a:pt x="1072128" y="3092597"/>
                  <a:pt x="722677" y="2740112"/>
                </a:cubicBezTo>
                <a:cubicBezTo>
                  <a:pt x="652514" y="2669206"/>
                  <a:pt x="576221" y="2602391"/>
                  <a:pt x="524450" y="2517167"/>
                </a:cubicBezTo>
                <a:cubicBezTo>
                  <a:pt x="464505" y="2418308"/>
                  <a:pt x="443388" y="2301721"/>
                  <a:pt x="430446" y="2187182"/>
                </a:cubicBezTo>
                <a:cubicBezTo>
                  <a:pt x="341210" y="1377897"/>
                  <a:pt x="684530" y="541341"/>
                  <a:pt x="12880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2F8C309B-32B2-0C78-C7C8-5B5F7EAFDC38}"/>
              </a:ext>
            </a:extLst>
          </p:cNvPr>
          <p:cNvSpPr txBox="1"/>
          <p:nvPr/>
        </p:nvSpPr>
        <p:spPr>
          <a:xfrm>
            <a:off x="18126125" y="4301053"/>
            <a:ext cx="35180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الخلوي يمكن من التحكم عن بعد للأجهزة.</a:t>
            </a:r>
          </a:p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 كانت المواقع بتركيز اعلى كلما كان الاستقبال الخلوي أفضل.</a:t>
            </a:r>
            <a:endParaRPr lang="he-IL" sz="2000" b="1" dirty="0">
              <a:solidFill>
                <a:srgbClr val="62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2312925A-D283-9A7D-4F6F-326937B96E11}"/>
              </a:ext>
            </a:extLst>
          </p:cNvPr>
          <p:cNvSpPr/>
          <p:nvPr/>
        </p:nvSpPr>
        <p:spPr>
          <a:xfrm rot="16200000">
            <a:off x="5514679" y="-13653627"/>
            <a:ext cx="6857328" cy="6580179"/>
          </a:xfrm>
          <a:custGeom>
            <a:avLst/>
            <a:gdLst>
              <a:gd name="connsiteX0" fmla="*/ 13716001 w 13716001"/>
              <a:gd name="connsiteY0" fmla="*/ 2798512 h 13160359"/>
              <a:gd name="connsiteX1" fmla="*/ 13716001 w 13716001"/>
              <a:gd name="connsiteY1" fmla="*/ 13160359 h 13160359"/>
              <a:gd name="connsiteX2" fmla="*/ 1249 w 13716001"/>
              <a:gd name="connsiteY2" fmla="*/ 13160358 h 13160359"/>
              <a:gd name="connsiteX3" fmla="*/ 1248 w 13716001"/>
              <a:gd name="connsiteY3" fmla="*/ 2868137 h 13160359"/>
              <a:gd name="connsiteX4" fmla="*/ 0 w 13716001"/>
              <a:gd name="connsiteY4" fmla="*/ 2868137 h 13160359"/>
              <a:gd name="connsiteX5" fmla="*/ 0 w 13716001"/>
              <a:gd name="connsiteY5" fmla="*/ 1363067 h 13160359"/>
              <a:gd name="connsiteX6" fmla="*/ 1251 w 13716001"/>
              <a:gd name="connsiteY6" fmla="*/ 1363067 h 13160359"/>
              <a:gd name="connsiteX7" fmla="*/ 1251 w 13716001"/>
              <a:gd name="connsiteY7" fmla="*/ 0 h 13160359"/>
              <a:gd name="connsiteX8" fmla="*/ 327929 w 13716001"/>
              <a:gd name="connsiteY8" fmla="*/ 254294 h 13160359"/>
              <a:gd name="connsiteX9" fmla="*/ 1963221 w 13716001"/>
              <a:gd name="connsiteY9" fmla="*/ 1523861 h 13160359"/>
              <a:gd name="connsiteX10" fmla="*/ 3915669 w 13716001"/>
              <a:gd name="connsiteY10" fmla="*/ 2488656 h 13160359"/>
              <a:gd name="connsiteX11" fmla="*/ 5877640 w 13716001"/>
              <a:gd name="connsiteY11" fmla="*/ 1574338 h 13160359"/>
              <a:gd name="connsiteX12" fmla="*/ 7839611 w 13716001"/>
              <a:gd name="connsiteY12" fmla="*/ 1676246 h 13160359"/>
              <a:gd name="connsiteX13" fmla="*/ 9801582 w 13716001"/>
              <a:gd name="connsiteY13" fmla="*/ 2285793 h 13160359"/>
              <a:gd name="connsiteX14" fmla="*/ 11754030 w 13716001"/>
              <a:gd name="connsiteY14" fmla="*/ 1371475 h 13160359"/>
              <a:gd name="connsiteX15" fmla="*/ 13392180 w 13716001"/>
              <a:gd name="connsiteY15" fmla="*/ 711453 h 13160359"/>
              <a:gd name="connsiteX16" fmla="*/ 13716001 w 13716001"/>
              <a:gd name="connsiteY16" fmla="*/ 609545 h 13160359"/>
              <a:gd name="connsiteX17" fmla="*/ 13716001 w 13716001"/>
              <a:gd name="connsiteY17" fmla="*/ 2798512 h 1316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716001" h="13160359">
                <a:moveTo>
                  <a:pt x="13716001" y="2798512"/>
                </a:moveTo>
                <a:lnTo>
                  <a:pt x="13716001" y="13160359"/>
                </a:lnTo>
                <a:lnTo>
                  <a:pt x="1249" y="13160358"/>
                </a:lnTo>
                <a:lnTo>
                  <a:pt x="1248" y="2868137"/>
                </a:lnTo>
                <a:lnTo>
                  <a:pt x="0" y="2868137"/>
                </a:lnTo>
                <a:lnTo>
                  <a:pt x="0" y="1363067"/>
                </a:lnTo>
                <a:lnTo>
                  <a:pt x="1251" y="1363067"/>
                </a:lnTo>
                <a:lnTo>
                  <a:pt x="1251" y="0"/>
                </a:lnTo>
                <a:lnTo>
                  <a:pt x="327929" y="254294"/>
                </a:lnTo>
                <a:cubicBezTo>
                  <a:pt x="654607" y="504779"/>
                  <a:pt x="1306057" y="1019082"/>
                  <a:pt x="1963221" y="1523861"/>
                </a:cubicBezTo>
                <a:cubicBezTo>
                  <a:pt x="2613721" y="2028640"/>
                  <a:pt x="3268029" y="2542943"/>
                  <a:pt x="3915669" y="2488656"/>
                </a:cubicBezTo>
                <a:cubicBezTo>
                  <a:pt x="4572835" y="2438178"/>
                  <a:pt x="5229999" y="1828632"/>
                  <a:pt x="5877640" y="1574338"/>
                </a:cubicBezTo>
                <a:cubicBezTo>
                  <a:pt x="6531948" y="1323854"/>
                  <a:pt x="7182446" y="1419096"/>
                  <a:pt x="7839611" y="1676246"/>
                </a:cubicBezTo>
                <a:cubicBezTo>
                  <a:pt x="8491062" y="1933398"/>
                  <a:pt x="9144417" y="2333413"/>
                  <a:pt x="9801582" y="2285793"/>
                </a:cubicBezTo>
                <a:cubicBezTo>
                  <a:pt x="10450176" y="2238171"/>
                  <a:pt x="11106389" y="1723869"/>
                  <a:pt x="11754030" y="1371475"/>
                </a:cubicBezTo>
                <a:cubicBezTo>
                  <a:pt x="12410243" y="1019083"/>
                  <a:pt x="13058836" y="809551"/>
                  <a:pt x="13392180" y="711453"/>
                </a:cubicBezTo>
                <a:lnTo>
                  <a:pt x="13716001" y="609545"/>
                </a:lnTo>
                <a:lnTo>
                  <a:pt x="13716001" y="2798512"/>
                </a:lnTo>
                <a:close/>
              </a:path>
            </a:pathLst>
          </a:custGeom>
          <a:solidFill>
            <a:srgbClr val="37BCB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900" dirty="0">
              <a:latin typeface="Josefin Sans Light" pitchFamily="2" charset="0"/>
            </a:endParaRP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CC1337E8-3B7A-C815-6AEF-FB18F45AF46B}"/>
              </a:ext>
            </a:extLst>
          </p:cNvPr>
          <p:cNvGrpSpPr/>
          <p:nvPr/>
        </p:nvGrpSpPr>
        <p:grpSpPr>
          <a:xfrm>
            <a:off x="-541341" y="-10455051"/>
            <a:ext cx="9733598" cy="2895771"/>
            <a:chOff x="-29509" y="3314700"/>
            <a:chExt cx="9733598" cy="2895771"/>
          </a:xfrm>
        </p:grpSpPr>
        <p:sp>
          <p:nvSpPr>
            <p:cNvPr id="15" name="מלבן: פינות מעוגלות 14">
              <a:extLst>
                <a:ext uri="{FF2B5EF4-FFF2-40B4-BE49-F238E27FC236}">
                  <a16:creationId xmlns:a16="http://schemas.microsoft.com/office/drawing/2014/main" id="{FEDD8FFE-8660-23D3-0BA7-D1EA21AB5DD0}"/>
                </a:ext>
              </a:extLst>
            </p:cNvPr>
            <p:cNvSpPr/>
            <p:nvPr/>
          </p:nvSpPr>
          <p:spPr>
            <a:xfrm>
              <a:off x="1095112" y="3314700"/>
              <a:ext cx="3742178" cy="2895771"/>
            </a:xfrm>
            <a:prstGeom prst="roundRect">
              <a:avLst/>
            </a:prstGeom>
            <a:solidFill>
              <a:srgbClr val="B4CF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TextBox 3">
              <a:extLst>
                <a:ext uri="{FF2B5EF4-FFF2-40B4-BE49-F238E27FC236}">
                  <a16:creationId xmlns:a16="http://schemas.microsoft.com/office/drawing/2014/main" id="{A18F654F-1E42-D9AF-CA47-6310D5C92009}"/>
                </a:ext>
              </a:extLst>
            </p:cNvPr>
            <p:cNvSpPr txBox="1"/>
            <p:nvPr/>
          </p:nvSpPr>
          <p:spPr>
            <a:xfrm>
              <a:off x="-29509" y="3693813"/>
              <a:ext cx="9733598" cy="120032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7200" dirty="0">
                  <a:solidFill>
                    <a:srgbClr val="44546A"/>
                  </a:solidFill>
                  <a:latin typeface="Changa One" panose="02000000000000000000" pitchFamily="2" charset="0"/>
                </a:rPr>
                <a:t>Cellular Coverage</a:t>
              </a:r>
              <a:endParaRPr lang="en-US" sz="8800" b="1" dirty="0">
                <a:solidFill>
                  <a:srgbClr val="44546A"/>
                </a:solidFill>
                <a:latin typeface="Changa One" panose="02000000000000000000" pitchFamily="2" charset="0"/>
                <a:ea typeface="Arimo" panose="020B0604020202020204" pitchFamily="34" charset="0"/>
                <a:cs typeface="Arimo" panose="020B0604020202020204" pitchFamily="34" charset="0"/>
              </a:endParaRP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B088E0EC-9C17-CCE6-C6CE-D8A8ACA1870C}"/>
                </a:ext>
              </a:extLst>
            </p:cNvPr>
            <p:cNvSpPr txBox="1"/>
            <p:nvPr/>
          </p:nvSpPr>
          <p:spPr>
            <a:xfrm>
              <a:off x="1151481" y="5664455"/>
              <a:ext cx="3695048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2000" dirty="0">
                  <a:solidFill>
                    <a:srgbClr val="44546A"/>
                  </a:solidFill>
                  <a:latin typeface="Changa One" panose="02000000000000000000" pitchFamily="2" charset="0"/>
                </a:rPr>
                <a:t>Aharon, Boshra And Baraa</a:t>
              </a:r>
              <a:endParaRPr lang="he-IL" sz="2000" dirty="0">
                <a:solidFill>
                  <a:srgbClr val="44546A"/>
                </a:solidFill>
                <a:latin typeface="Changa One" panose="02000000000000000000" pitchFamily="2" charset="0"/>
              </a:endParaRPr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B579A375-5F18-812F-7F50-052DDD7920B1}"/>
                </a:ext>
              </a:extLst>
            </p:cNvPr>
            <p:cNvSpPr txBox="1"/>
            <p:nvPr/>
          </p:nvSpPr>
          <p:spPr>
            <a:xfrm>
              <a:off x="793615" y="4576825"/>
              <a:ext cx="5250868" cy="92333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2"/>
                  </a:solidFill>
                  <a:latin typeface="Changa One" panose="02000000000000000000" pitchFamily="2" charset="77"/>
                  <a:ea typeface="Arimo" panose="020B0604020202020204" pitchFamily="34" charset="0"/>
                  <a:cs typeface="Arimo" panose="020B0604020202020204" pitchFamily="34" charset="0"/>
                </a:rPr>
                <a:t>Presentation</a:t>
              </a:r>
            </a:p>
          </p:txBody>
        </p:sp>
      </p:grpSp>
      <p:sp>
        <p:nvSpPr>
          <p:cNvPr id="25" name="מלבן: פינות מעוגלות 24">
            <a:extLst>
              <a:ext uri="{FF2B5EF4-FFF2-40B4-BE49-F238E27FC236}">
                <a16:creationId xmlns:a16="http://schemas.microsoft.com/office/drawing/2014/main" id="{F3AC5ED7-396C-5277-0E5C-E24DA3C0A41F}"/>
              </a:ext>
            </a:extLst>
          </p:cNvPr>
          <p:cNvSpPr/>
          <p:nvPr/>
        </p:nvSpPr>
        <p:spPr>
          <a:xfrm>
            <a:off x="5532651" y="-13129112"/>
            <a:ext cx="1711644" cy="1561562"/>
          </a:xfrm>
          <a:prstGeom prst="roundRect">
            <a:avLst/>
          </a:prstGeom>
          <a:solidFill>
            <a:srgbClr val="FBB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6" name="גרפיקה 25">
            <a:extLst>
              <a:ext uri="{FF2B5EF4-FFF2-40B4-BE49-F238E27FC236}">
                <a16:creationId xmlns:a16="http://schemas.microsoft.com/office/drawing/2014/main" id="{C7EB4A69-503F-A9E4-A363-BF90D9939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80410" y="-13003747"/>
            <a:ext cx="1416125" cy="14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40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56A9C1-729F-641D-86EF-39AD0B5E1220}"/>
              </a:ext>
            </a:extLst>
          </p:cNvPr>
          <p:cNvSpPr txBox="1"/>
          <p:nvPr/>
        </p:nvSpPr>
        <p:spPr>
          <a:xfrm>
            <a:off x="1009352" y="2415014"/>
            <a:ext cx="3794760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l"/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פריסה סלולרית מאפשרת ניטור ובקרה מרחוק של מכשירים.</a:t>
            </a:r>
            <a: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/>
            </a:r>
            <a:b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</a:br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ככל שפריסת האתרים בריכוז גבוהה יותר כך הקליטה הסלולארית טובה יותר.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D9C90F-68B1-62C4-E76B-DEF502AE104C}"/>
              </a:ext>
            </a:extLst>
          </p:cNvPr>
          <p:cNvSpPr txBox="1"/>
          <p:nvPr/>
        </p:nvSpPr>
        <p:spPr>
          <a:xfrm>
            <a:off x="1009352" y="1643500"/>
            <a:ext cx="379476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/>
            <a:r>
              <a:rPr lang="en-US" sz="4400" dirty="0">
                <a:latin typeface="Changa One" panose="02000000000000000000" pitchFamily="2" charset="0"/>
                <a:cs typeface="Space Grotesk" pitchFamily="2" charset="77"/>
              </a:rPr>
              <a:t>Network</a:t>
            </a:r>
          </a:p>
        </p:txBody>
      </p:sp>
      <p:pic>
        <p:nvPicPr>
          <p:cNvPr id="39" name="Picture Placeholder 6">
            <a:extLst>
              <a:ext uri="{FF2B5EF4-FFF2-40B4-BE49-F238E27FC236}">
                <a16:creationId xmlns:a16="http://schemas.microsoft.com/office/drawing/2014/main" id="{6BC90C59-DCCE-04D3-0888-79DF87E1A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5736"/>
          <a:stretch/>
        </p:blipFill>
        <p:spPr>
          <a:xfrm>
            <a:off x="6240463" y="0"/>
            <a:ext cx="6071242" cy="6858000"/>
          </a:xfrm>
          <a:custGeom>
            <a:avLst/>
            <a:gdLst>
              <a:gd name="connsiteX0" fmla="*/ 1288066 w 7769609"/>
              <a:gd name="connsiteY0" fmla="*/ 0 h 7362645"/>
              <a:gd name="connsiteX1" fmla="*/ 7769609 w 7769609"/>
              <a:gd name="connsiteY1" fmla="*/ 0 h 7362645"/>
              <a:gd name="connsiteX2" fmla="*/ 7769609 w 7769609"/>
              <a:gd name="connsiteY2" fmla="*/ 7362645 h 7362645"/>
              <a:gd name="connsiteX3" fmla="*/ 802376 w 7769609"/>
              <a:gd name="connsiteY3" fmla="*/ 7362645 h 7362645"/>
              <a:gd name="connsiteX4" fmla="*/ 233581 w 7769609"/>
              <a:gd name="connsiteY4" fmla="*/ 6970616 h 7362645"/>
              <a:gd name="connsiteX5" fmla="*/ 16281 w 7769609"/>
              <a:gd name="connsiteY5" fmla="*/ 6570405 h 7362645"/>
              <a:gd name="connsiteX6" fmla="*/ 299657 w 7769609"/>
              <a:gd name="connsiteY6" fmla="*/ 5622718 h 7362645"/>
              <a:gd name="connsiteX7" fmla="*/ 875264 w 7769609"/>
              <a:gd name="connsiteY7" fmla="*/ 4666167 h 7362645"/>
              <a:gd name="connsiteX8" fmla="*/ 1149103 w 7769609"/>
              <a:gd name="connsiteY8" fmla="*/ 4097556 h 7362645"/>
              <a:gd name="connsiteX9" fmla="*/ 722677 w 7769609"/>
              <a:gd name="connsiteY9" fmla="*/ 2740112 h 7362645"/>
              <a:gd name="connsiteX10" fmla="*/ 524450 w 7769609"/>
              <a:gd name="connsiteY10" fmla="*/ 2517167 h 7362645"/>
              <a:gd name="connsiteX11" fmla="*/ 430446 w 7769609"/>
              <a:gd name="connsiteY11" fmla="*/ 2187182 h 7362645"/>
              <a:gd name="connsiteX12" fmla="*/ 1288066 w 7769609"/>
              <a:gd name="connsiteY12" fmla="*/ 0 h 73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609" h="7362645">
                <a:moveTo>
                  <a:pt x="1288066" y="0"/>
                </a:moveTo>
                <a:lnTo>
                  <a:pt x="7769609" y="0"/>
                </a:lnTo>
                <a:lnTo>
                  <a:pt x="7769609" y="7362645"/>
                </a:lnTo>
                <a:lnTo>
                  <a:pt x="802376" y="7362645"/>
                </a:lnTo>
                <a:cubicBezTo>
                  <a:pt x="585076" y="7278784"/>
                  <a:pt x="386849" y="7146517"/>
                  <a:pt x="233581" y="6970616"/>
                </a:cubicBezTo>
                <a:cubicBezTo>
                  <a:pt x="132765" y="6854711"/>
                  <a:pt x="48978" y="6720399"/>
                  <a:pt x="16281" y="6570405"/>
                </a:cubicBezTo>
                <a:cubicBezTo>
                  <a:pt x="-55925" y="6239737"/>
                  <a:pt x="125272" y="5912478"/>
                  <a:pt x="299657" y="5622718"/>
                </a:cubicBezTo>
                <a:cubicBezTo>
                  <a:pt x="491753" y="5303641"/>
                  <a:pt x="683168" y="4985245"/>
                  <a:pt x="875264" y="4666167"/>
                </a:cubicBezTo>
                <a:cubicBezTo>
                  <a:pt x="984255" y="4485493"/>
                  <a:pt x="1093927" y="4301410"/>
                  <a:pt x="1149103" y="4097556"/>
                </a:cubicBezTo>
                <a:cubicBezTo>
                  <a:pt x="1277849" y="3618258"/>
                  <a:pt x="1072128" y="3092597"/>
                  <a:pt x="722677" y="2740112"/>
                </a:cubicBezTo>
                <a:cubicBezTo>
                  <a:pt x="652514" y="2669206"/>
                  <a:pt x="576221" y="2602391"/>
                  <a:pt x="524450" y="2517167"/>
                </a:cubicBezTo>
                <a:cubicBezTo>
                  <a:pt x="464505" y="2418308"/>
                  <a:pt x="443388" y="2301721"/>
                  <a:pt x="430446" y="2187182"/>
                </a:cubicBezTo>
                <a:cubicBezTo>
                  <a:pt x="341210" y="1377897"/>
                  <a:pt x="684530" y="541341"/>
                  <a:pt x="12880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  <p:graphicFrame>
        <p:nvGraphicFramePr>
          <p:cNvPr id="78" name="טבלה 6">
            <a:extLst>
              <a:ext uri="{FF2B5EF4-FFF2-40B4-BE49-F238E27FC236}">
                <a16:creationId xmlns:a16="http://schemas.microsoft.com/office/drawing/2014/main" id="{D1EDE07F-9DA0-9A93-5146-B6FC1C877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86386"/>
              </p:ext>
            </p:extLst>
          </p:nvPr>
        </p:nvGraphicFramePr>
        <p:xfrm>
          <a:off x="1672658" y="10874829"/>
          <a:ext cx="9135610" cy="4616232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827122">
                  <a:extLst>
                    <a:ext uri="{9D8B030D-6E8A-4147-A177-3AD203B41FA5}">
                      <a16:colId xmlns:a16="http://schemas.microsoft.com/office/drawing/2014/main" val="1516071587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765801497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1229158327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746286692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4238064578"/>
                    </a:ext>
                  </a:extLst>
                </a:gridCol>
              </a:tblGrid>
              <a:tr h="40960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עוצמת הפריסה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אתרים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סה"כ תושבים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יישוב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מגזר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550098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0.000438443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11,404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דלית אל כרמל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דרוזי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7563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0.000406273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12,307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בית ג'ן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דרוזית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75146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0.000287201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61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212,395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בני ברק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חרדי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57281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0.000499151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10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20,034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אלעד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חרדית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18150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0.0003155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7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22,187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ערערה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בדואי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72299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0.000118051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9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76,238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רהט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בדואית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71021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0.001765429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826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467,875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תל אביב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יהודי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70689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0.000770851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198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256,859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ראשון לציון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יהודית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06630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0.000614774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594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966,209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ירושלים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מעורב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55567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0.001180917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334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282,831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חיפה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מעורבת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93817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0.000260074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15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57,676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אום אל פאחם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ערבי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264458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0.000363548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9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24,756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כפר קאסם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ערבית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0921"/>
                  </a:ext>
                </a:extLst>
              </a:tr>
            </a:tbl>
          </a:graphicData>
        </a:graphic>
      </p:graphicFrame>
      <p:sp>
        <p:nvSpPr>
          <p:cNvPr id="79" name="TextBox 2">
            <a:extLst>
              <a:ext uri="{FF2B5EF4-FFF2-40B4-BE49-F238E27FC236}">
                <a16:creationId xmlns:a16="http://schemas.microsoft.com/office/drawing/2014/main" id="{DC703A8A-3445-A253-EFDC-AC4764F8BD1D}"/>
              </a:ext>
            </a:extLst>
          </p:cNvPr>
          <p:cNvSpPr txBox="1"/>
          <p:nvPr/>
        </p:nvSpPr>
        <p:spPr>
          <a:xfrm>
            <a:off x="5033242" y="9492518"/>
            <a:ext cx="241444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Changa One" panose="02000000000000000000" pitchFamily="2" charset="0"/>
                <a:ea typeface="Arimo" panose="020B0604020202020204" pitchFamily="34" charset="0"/>
                <a:cs typeface="Arimo" panose="020B0604020202020204" pitchFamily="34" charset="0"/>
              </a:rPr>
              <a:t>Analysis</a:t>
            </a:r>
          </a:p>
        </p:txBody>
      </p:sp>
      <p:sp>
        <p:nvSpPr>
          <p:cNvPr id="80" name="TextBox 3">
            <a:extLst>
              <a:ext uri="{FF2B5EF4-FFF2-40B4-BE49-F238E27FC236}">
                <a16:creationId xmlns:a16="http://schemas.microsoft.com/office/drawing/2014/main" id="{55A886EB-DBF7-414E-A0E5-D1147E866F50}"/>
              </a:ext>
            </a:extLst>
          </p:cNvPr>
          <p:cNvSpPr txBox="1"/>
          <p:nvPr/>
        </p:nvSpPr>
        <p:spPr>
          <a:xfrm>
            <a:off x="4650124" y="9382349"/>
            <a:ext cx="318067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200" b="0" i="0" dirty="0">
                <a:solidFill>
                  <a:srgbClr val="335FFE"/>
                </a:solidFill>
                <a:effectLst/>
                <a:latin typeface="Heebo" pitchFamily="2" charset="-79"/>
                <a:cs typeface="Heebo" pitchFamily="2" charset="-79"/>
              </a:rPr>
              <a:t>Analysis Of Cellular Antennas By Population</a:t>
            </a:r>
            <a:endParaRPr lang="en-US" sz="1200" spc="500" dirty="0">
              <a:solidFill>
                <a:srgbClr val="335FFE"/>
              </a:solidFill>
              <a:latin typeface="Heebo" pitchFamily="2" charset="-79"/>
              <a:cs typeface="Heebo" pitchFamily="2" charset="-79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6F969AB-8596-8F4E-B30C-31BF99BC17E4}"/>
              </a:ext>
            </a:extLst>
          </p:cNvPr>
          <p:cNvSpPr txBox="1"/>
          <p:nvPr/>
        </p:nvSpPr>
        <p:spPr>
          <a:xfrm>
            <a:off x="981125" y="4301053"/>
            <a:ext cx="35180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الخلوي يمكن من التحكم عن بعد للأجهزة.</a:t>
            </a:r>
          </a:p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 كانت المواقع بتركيز اعلى كلما كان الاستقبال الخلوي أفضل.</a:t>
            </a:r>
            <a:endParaRPr lang="he-IL" sz="2000" b="1" dirty="0">
              <a:solidFill>
                <a:srgbClr val="62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4BB9766-CE4F-0086-4671-C9364C213A11}"/>
              </a:ext>
            </a:extLst>
          </p:cNvPr>
          <p:cNvSpPr txBox="1"/>
          <p:nvPr/>
        </p:nvSpPr>
        <p:spPr>
          <a:xfrm>
            <a:off x="-10492691" y="3155045"/>
            <a:ext cx="4465417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r"/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פריסה סלולרית היא אסטרטגיית פריסה המשתמשת ברשתות סלולריות.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/>
            </a:r>
            <a:b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</a:br>
            <a:r>
              <a:rPr lang="he-I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הפריסה נמצאת בשימוש נפוץ בתעשיית הטלפוניה, באמצעות רשתות סלולריות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Karantina" pitchFamily="2" charset="-79"/>
                <a:cs typeface="Karantina" pitchFamily="2" charset="-79"/>
              </a:rPr>
              <a:t>.</a:t>
            </a: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BB47279D-E194-00E7-FA98-B504AD7FF884}"/>
              </a:ext>
            </a:extLst>
          </p:cNvPr>
          <p:cNvGrpSpPr/>
          <p:nvPr/>
        </p:nvGrpSpPr>
        <p:grpSpPr>
          <a:xfrm>
            <a:off x="-9076917" y="-27337"/>
            <a:ext cx="3361917" cy="1006421"/>
            <a:chOff x="5057" y="-799"/>
            <a:chExt cx="3888000" cy="1296799"/>
          </a:xfrm>
        </p:grpSpPr>
        <p:sp>
          <p:nvSpPr>
            <p:cNvPr id="7" name="Freeform 21">
              <a:extLst>
                <a:ext uri="{FF2B5EF4-FFF2-40B4-BE49-F238E27FC236}">
                  <a16:creationId xmlns:a16="http://schemas.microsoft.com/office/drawing/2014/main" id="{AF6285EF-F866-8CF6-5AA3-D15CE3D13AF8}"/>
                </a:ext>
              </a:extLst>
            </p:cNvPr>
            <p:cNvSpPr/>
            <p:nvPr/>
          </p:nvSpPr>
          <p:spPr>
            <a:xfrm rot="5400000">
              <a:off x="5057" y="-799"/>
              <a:ext cx="1296000" cy="1296000"/>
            </a:xfrm>
            <a:custGeom>
              <a:avLst/>
              <a:gdLst>
                <a:gd name="connsiteX0" fmla="*/ 1 w 2044892"/>
                <a:gd name="connsiteY0" fmla="*/ 1985626 h 1985626"/>
                <a:gd name="connsiteX1" fmla="*/ 1 w 2044892"/>
                <a:gd name="connsiteY1" fmla="*/ 1879898 h 1985626"/>
                <a:gd name="connsiteX2" fmla="*/ 1912209 w 2044892"/>
                <a:gd name="connsiteY2" fmla="*/ 2578 h 1985626"/>
                <a:gd name="connsiteX3" fmla="*/ 2044892 w 2044892"/>
                <a:gd name="connsiteY3" fmla="*/ 2578 h 1985626"/>
                <a:gd name="connsiteX4" fmla="*/ 44229 w 2044892"/>
                <a:gd name="connsiteY4" fmla="*/ 1985626 h 1985626"/>
                <a:gd name="connsiteX5" fmla="*/ 1 w 2044892"/>
                <a:gd name="connsiteY5" fmla="*/ 894823 h 1985626"/>
                <a:gd name="connsiteX6" fmla="*/ 1 w 2044892"/>
                <a:gd name="connsiteY6" fmla="*/ 711732 h 1985626"/>
                <a:gd name="connsiteX7" fmla="*/ 640005 w 2044892"/>
                <a:gd name="connsiteY7" fmla="*/ 0 h 1985626"/>
                <a:gd name="connsiteX8" fmla="*/ 822120 w 2044892"/>
                <a:gd name="connsiteY8" fmla="*/ 0 h 1985626"/>
                <a:gd name="connsiteX9" fmla="*/ 1 w 2044892"/>
                <a:gd name="connsiteY9" fmla="*/ 894823 h 1985626"/>
                <a:gd name="connsiteX10" fmla="*/ 1 w 2044892"/>
                <a:gd name="connsiteY10" fmla="*/ 56733 h 1985626"/>
                <a:gd name="connsiteX11" fmla="*/ 1 w 2044892"/>
                <a:gd name="connsiteY11" fmla="*/ 2580 h 1985626"/>
                <a:gd name="connsiteX12" fmla="*/ 46831 w 2044892"/>
                <a:gd name="connsiteY12" fmla="*/ 2580 h 1985626"/>
                <a:gd name="connsiteX13" fmla="*/ 1 w 2044892"/>
                <a:gd name="connsiteY13" fmla="*/ 56733 h 1985626"/>
                <a:gd name="connsiteX14" fmla="*/ 1 w 2044892"/>
                <a:gd name="connsiteY14" fmla="*/ 1516296 h 1985626"/>
                <a:gd name="connsiteX15" fmla="*/ 1 w 2044892"/>
                <a:gd name="connsiteY15" fmla="*/ 1377045 h 1985626"/>
                <a:gd name="connsiteX16" fmla="*/ 1324237 w 2044892"/>
                <a:gd name="connsiteY16" fmla="*/ 2578 h 1985626"/>
                <a:gd name="connsiteX17" fmla="*/ 1480336 w 2044892"/>
                <a:gd name="connsiteY17" fmla="*/ 2578 h 1985626"/>
                <a:gd name="connsiteX18" fmla="*/ 1 w 2044892"/>
                <a:gd name="connsiteY18" fmla="*/ 1516296 h 1985626"/>
                <a:gd name="connsiteX19" fmla="*/ 1 w 2044892"/>
                <a:gd name="connsiteY19" fmla="*/ 513170 h 1985626"/>
                <a:gd name="connsiteX20" fmla="*/ 1 w 2044892"/>
                <a:gd name="connsiteY20" fmla="*/ 296556 h 1985626"/>
                <a:gd name="connsiteX21" fmla="*/ 254962 w 2044892"/>
                <a:gd name="connsiteY21" fmla="*/ 2580 h 1985626"/>
                <a:gd name="connsiteX22" fmla="*/ 452687 w 2044892"/>
                <a:gd name="connsiteY22" fmla="*/ 2580 h 1985626"/>
                <a:gd name="connsiteX23" fmla="*/ 1 w 2044892"/>
                <a:gd name="connsiteY23" fmla="*/ 513170 h 1985626"/>
                <a:gd name="connsiteX24" fmla="*/ 0 w 2044892"/>
                <a:gd name="connsiteY24" fmla="*/ 1766435 h 1985626"/>
                <a:gd name="connsiteX25" fmla="*/ 0 w 2044892"/>
                <a:gd name="connsiteY25" fmla="*/ 1645234 h 1985626"/>
                <a:gd name="connsiteX26" fmla="*/ 1631230 w 2044892"/>
                <a:gd name="connsiteY26" fmla="*/ 2579 h 1985626"/>
                <a:gd name="connsiteX27" fmla="*/ 1774321 w 2044892"/>
                <a:gd name="connsiteY27" fmla="*/ 2579 h 1985626"/>
                <a:gd name="connsiteX28" fmla="*/ 0 w 2044892"/>
                <a:gd name="connsiteY28" fmla="*/ 1766435 h 1985626"/>
                <a:gd name="connsiteX29" fmla="*/ 0 w 2044892"/>
                <a:gd name="connsiteY29" fmla="*/ 1227479 h 1985626"/>
                <a:gd name="connsiteX30" fmla="*/ 0 w 2044892"/>
                <a:gd name="connsiteY30" fmla="*/ 1067597 h 1985626"/>
                <a:gd name="connsiteX31" fmla="*/ 999031 w 2044892"/>
                <a:gd name="connsiteY31" fmla="*/ 2579 h 1985626"/>
                <a:gd name="connsiteX32" fmla="*/ 1165536 w 2044892"/>
                <a:gd name="connsiteY32" fmla="*/ 2579 h 1985626"/>
                <a:gd name="connsiteX33" fmla="*/ 0 w 2044892"/>
                <a:gd name="connsiteY33" fmla="*/ 1227479 h 1985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44892" h="1985626">
                  <a:moveTo>
                    <a:pt x="1" y="1985626"/>
                  </a:moveTo>
                  <a:lnTo>
                    <a:pt x="1" y="1879898"/>
                  </a:lnTo>
                  <a:cubicBezTo>
                    <a:pt x="1030252" y="1836060"/>
                    <a:pt x="1860176" y="1021179"/>
                    <a:pt x="1912209" y="2578"/>
                  </a:cubicBezTo>
                  <a:lnTo>
                    <a:pt x="2044892" y="2578"/>
                  </a:lnTo>
                  <a:cubicBezTo>
                    <a:pt x="2044892" y="1098541"/>
                    <a:pt x="1149927" y="1985626"/>
                    <a:pt x="44229" y="1985626"/>
                  </a:cubicBezTo>
                  <a:close/>
                  <a:moveTo>
                    <a:pt x="1" y="894823"/>
                  </a:moveTo>
                  <a:lnTo>
                    <a:pt x="1" y="711732"/>
                  </a:lnTo>
                  <a:cubicBezTo>
                    <a:pt x="267970" y="531221"/>
                    <a:pt x="489110" y="288819"/>
                    <a:pt x="640005" y="0"/>
                  </a:cubicBezTo>
                  <a:lnTo>
                    <a:pt x="822120" y="0"/>
                  </a:lnTo>
                  <a:cubicBezTo>
                    <a:pt x="647810" y="376497"/>
                    <a:pt x="359028" y="688524"/>
                    <a:pt x="1" y="894823"/>
                  </a:cubicBezTo>
                  <a:close/>
                  <a:moveTo>
                    <a:pt x="1" y="56733"/>
                  </a:moveTo>
                  <a:lnTo>
                    <a:pt x="1" y="2580"/>
                  </a:lnTo>
                  <a:lnTo>
                    <a:pt x="46831" y="2580"/>
                  </a:lnTo>
                  <a:cubicBezTo>
                    <a:pt x="31221" y="20631"/>
                    <a:pt x="15611" y="38682"/>
                    <a:pt x="1" y="56733"/>
                  </a:cubicBezTo>
                  <a:close/>
                  <a:moveTo>
                    <a:pt x="1" y="1516296"/>
                  </a:moveTo>
                  <a:lnTo>
                    <a:pt x="1" y="1377045"/>
                  </a:lnTo>
                  <a:cubicBezTo>
                    <a:pt x="645208" y="1173324"/>
                    <a:pt x="1149926" y="654999"/>
                    <a:pt x="1324237" y="2578"/>
                  </a:cubicBezTo>
                  <a:lnTo>
                    <a:pt x="1480336" y="2578"/>
                  </a:lnTo>
                  <a:cubicBezTo>
                    <a:pt x="1321635" y="747834"/>
                    <a:pt x="741468" y="1335785"/>
                    <a:pt x="1" y="1516296"/>
                  </a:cubicBezTo>
                  <a:close/>
                  <a:moveTo>
                    <a:pt x="1" y="513170"/>
                  </a:moveTo>
                  <a:lnTo>
                    <a:pt x="1" y="296556"/>
                  </a:lnTo>
                  <a:cubicBezTo>
                    <a:pt x="93660" y="206300"/>
                    <a:pt x="179514" y="108308"/>
                    <a:pt x="254962" y="2580"/>
                  </a:cubicBezTo>
                  <a:lnTo>
                    <a:pt x="452687" y="2580"/>
                  </a:lnTo>
                  <a:cubicBezTo>
                    <a:pt x="333011" y="198564"/>
                    <a:pt x="179514" y="371339"/>
                    <a:pt x="1" y="513170"/>
                  </a:cubicBezTo>
                  <a:close/>
                  <a:moveTo>
                    <a:pt x="0" y="1766435"/>
                  </a:moveTo>
                  <a:lnTo>
                    <a:pt x="0" y="1645234"/>
                  </a:lnTo>
                  <a:cubicBezTo>
                    <a:pt x="837729" y="1500825"/>
                    <a:pt x="1498546" y="838090"/>
                    <a:pt x="1631230" y="2579"/>
                  </a:cubicBezTo>
                  <a:lnTo>
                    <a:pt x="1774321" y="2579"/>
                  </a:lnTo>
                  <a:cubicBezTo>
                    <a:pt x="1678060" y="930924"/>
                    <a:pt x="933990" y="1668443"/>
                    <a:pt x="0" y="1766435"/>
                  </a:cubicBezTo>
                  <a:close/>
                  <a:moveTo>
                    <a:pt x="0" y="1227479"/>
                  </a:moveTo>
                  <a:lnTo>
                    <a:pt x="0" y="1067597"/>
                  </a:lnTo>
                  <a:cubicBezTo>
                    <a:pt x="455288" y="850983"/>
                    <a:pt x="811713" y="469330"/>
                    <a:pt x="999031" y="2579"/>
                  </a:cubicBezTo>
                  <a:lnTo>
                    <a:pt x="1165536" y="2579"/>
                  </a:lnTo>
                  <a:cubicBezTo>
                    <a:pt x="978218" y="562165"/>
                    <a:pt x="548947" y="1010865"/>
                    <a:pt x="0" y="1227479"/>
                  </a:cubicBezTo>
                  <a:close/>
                </a:path>
              </a:pathLst>
            </a:custGeom>
            <a:solidFill>
              <a:srgbClr val="FBBCC5"/>
            </a:solidFill>
            <a:ln w="25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A8F6534C-065C-61EB-F2CF-2AED35BF8B2E}"/>
                </a:ext>
              </a:extLst>
            </p:cNvPr>
            <p:cNvSpPr/>
            <p:nvPr/>
          </p:nvSpPr>
          <p:spPr>
            <a:xfrm>
              <a:off x="1301057" y="0"/>
              <a:ext cx="1296000" cy="1296000"/>
            </a:xfrm>
            <a:prstGeom prst="rect">
              <a:avLst/>
            </a:prstGeom>
            <a:solidFill>
              <a:srgbClr val="F6E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Questrial" pitchFamily="2" charset="77"/>
              </a:endParaRPr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8E029330-7BF7-4FEE-1972-CF53BA37B538}"/>
                </a:ext>
              </a:extLst>
            </p:cNvPr>
            <p:cNvSpPr/>
            <p:nvPr/>
          </p:nvSpPr>
          <p:spPr>
            <a:xfrm>
              <a:off x="2597057" y="0"/>
              <a:ext cx="1296000" cy="1296000"/>
            </a:xfrm>
            <a:custGeom>
              <a:avLst/>
              <a:gdLst>
                <a:gd name="connsiteX0" fmla="*/ 0 w 2086440"/>
                <a:gd name="connsiteY0" fmla="*/ 0 h 2055299"/>
                <a:gd name="connsiteX1" fmla="*/ 1043220 w 2086440"/>
                <a:gd name="connsiteY1" fmla="*/ 0 h 2055299"/>
                <a:gd name="connsiteX2" fmla="*/ 1043220 w 2086440"/>
                <a:gd name="connsiteY2" fmla="*/ 1027649 h 2055299"/>
                <a:gd name="connsiteX3" fmla="*/ 2086440 w 2086440"/>
                <a:gd name="connsiteY3" fmla="*/ 1027649 h 2055299"/>
                <a:gd name="connsiteX4" fmla="*/ 2086440 w 2086440"/>
                <a:gd name="connsiteY4" fmla="*/ 2055299 h 2055299"/>
                <a:gd name="connsiteX5" fmla="*/ 1043220 w 2086440"/>
                <a:gd name="connsiteY5" fmla="*/ 2055299 h 2055299"/>
                <a:gd name="connsiteX6" fmla="*/ 1043220 w 2086440"/>
                <a:gd name="connsiteY6" fmla="*/ 1027650 h 2055299"/>
                <a:gd name="connsiteX7" fmla="*/ 0 w 2086440"/>
                <a:gd name="connsiteY7" fmla="*/ 1027650 h 205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6440" h="2055299">
                  <a:moveTo>
                    <a:pt x="0" y="0"/>
                  </a:moveTo>
                  <a:lnTo>
                    <a:pt x="1043220" y="0"/>
                  </a:lnTo>
                  <a:lnTo>
                    <a:pt x="1043220" y="1027649"/>
                  </a:lnTo>
                  <a:lnTo>
                    <a:pt x="2086440" y="1027649"/>
                  </a:lnTo>
                  <a:lnTo>
                    <a:pt x="2086440" y="2055299"/>
                  </a:lnTo>
                  <a:lnTo>
                    <a:pt x="1043220" y="2055299"/>
                  </a:lnTo>
                  <a:lnTo>
                    <a:pt x="1043220" y="1027650"/>
                  </a:lnTo>
                  <a:lnTo>
                    <a:pt x="0" y="1027650"/>
                  </a:lnTo>
                  <a:close/>
                </a:path>
              </a:pathLst>
            </a:custGeom>
            <a:solidFill>
              <a:srgbClr val="A094E4"/>
            </a:solidFill>
            <a:ln w="231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</p:grpSp>
      <p:pic>
        <p:nvPicPr>
          <p:cNvPr id="10" name="מציין מיקום של תמונה 55">
            <a:extLst>
              <a:ext uri="{FF2B5EF4-FFF2-40B4-BE49-F238E27FC236}">
                <a16:creationId xmlns:a16="http://schemas.microsoft.com/office/drawing/2014/main" id="{9B357792-9156-E793-D5E9-5B3ACC543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" b="2630"/>
          <a:stretch/>
        </p:blipFill>
        <p:spPr>
          <a:xfrm>
            <a:off x="-18700373" y="-4763"/>
            <a:ext cx="7243762" cy="6862763"/>
          </a:xfrm>
          <a:custGeom>
            <a:avLst/>
            <a:gdLst>
              <a:gd name="connsiteX0" fmla="*/ 0 w 7771197"/>
              <a:gd name="connsiteY0" fmla="*/ 0 h 8780535"/>
              <a:gd name="connsiteX1" fmla="*/ 7262362 w 7771197"/>
              <a:gd name="connsiteY1" fmla="*/ 0 h 8780535"/>
              <a:gd name="connsiteX2" fmla="*/ 6731207 w 7771197"/>
              <a:gd name="connsiteY2" fmla="*/ 606507 h 8780535"/>
              <a:gd name="connsiteX3" fmla="*/ 6396596 w 7771197"/>
              <a:gd name="connsiteY3" fmla="*/ 1139031 h 8780535"/>
              <a:gd name="connsiteX4" fmla="*/ 6723086 w 7771197"/>
              <a:gd name="connsiteY4" fmla="*/ 2352045 h 8780535"/>
              <a:gd name="connsiteX5" fmla="*/ 7469464 w 7771197"/>
              <a:gd name="connsiteY5" fmla="*/ 3416279 h 8780535"/>
              <a:gd name="connsiteX6" fmla="*/ 7749660 w 7771197"/>
              <a:gd name="connsiteY6" fmla="*/ 4659375 h 8780535"/>
              <a:gd name="connsiteX7" fmla="*/ 7229875 w 7771197"/>
              <a:gd name="connsiteY7" fmla="*/ 5636616 h 8780535"/>
              <a:gd name="connsiteX8" fmla="*/ 6168378 w 7771197"/>
              <a:gd name="connsiteY8" fmla="*/ 6771582 h 8780535"/>
              <a:gd name="connsiteX9" fmla="*/ 5780976 w 7771197"/>
              <a:gd name="connsiteY9" fmla="*/ 7176462 h 8780535"/>
              <a:gd name="connsiteX10" fmla="*/ 5516212 w 7771197"/>
              <a:gd name="connsiteY10" fmla="*/ 8184597 h 8780535"/>
              <a:gd name="connsiteX11" fmla="*/ 5498344 w 7771197"/>
              <a:gd name="connsiteY11" fmla="*/ 8780535 h 8780535"/>
              <a:gd name="connsiteX12" fmla="*/ 0 w 7771197"/>
              <a:gd name="connsiteY12" fmla="*/ 8780535 h 878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1197" h="8780535">
                <a:moveTo>
                  <a:pt x="0" y="0"/>
                </a:moveTo>
                <a:lnTo>
                  <a:pt x="7262362" y="0"/>
                </a:lnTo>
                <a:cubicBezTo>
                  <a:pt x="7080437" y="198375"/>
                  <a:pt x="6903386" y="400815"/>
                  <a:pt x="6731207" y="606507"/>
                </a:cubicBezTo>
                <a:cubicBezTo>
                  <a:pt x="6595576" y="768297"/>
                  <a:pt x="6459133" y="937403"/>
                  <a:pt x="6396596" y="1139031"/>
                </a:cubicBezTo>
                <a:cubicBezTo>
                  <a:pt x="6268274" y="1553667"/>
                  <a:pt x="6478625" y="1994320"/>
                  <a:pt x="6723086" y="2352045"/>
                </a:cubicBezTo>
                <a:cubicBezTo>
                  <a:pt x="6967547" y="2709771"/>
                  <a:pt x="7254240" y="3039855"/>
                  <a:pt x="7469464" y="3416279"/>
                </a:cubicBezTo>
                <a:cubicBezTo>
                  <a:pt x="7684687" y="3792703"/>
                  <a:pt x="7827627" y="4232544"/>
                  <a:pt x="7749660" y="4659375"/>
                </a:cubicBezTo>
                <a:cubicBezTo>
                  <a:pt x="7682250" y="5026044"/>
                  <a:pt x="7461342" y="5344745"/>
                  <a:pt x="7229875" y="5636616"/>
                </a:cubicBezTo>
                <a:cubicBezTo>
                  <a:pt x="6907447" y="6042309"/>
                  <a:pt x="6551719" y="6422799"/>
                  <a:pt x="6168378" y="6771582"/>
                </a:cubicBezTo>
                <a:cubicBezTo>
                  <a:pt x="6029499" y="6897598"/>
                  <a:pt x="5885746" y="7021176"/>
                  <a:pt x="5780976" y="7176462"/>
                </a:cubicBezTo>
                <a:cubicBezTo>
                  <a:pt x="5583621" y="7467520"/>
                  <a:pt x="5543013" y="7834189"/>
                  <a:pt x="5516212" y="8184597"/>
                </a:cubicBezTo>
                <a:cubicBezTo>
                  <a:pt x="5501593" y="8380533"/>
                  <a:pt x="5490222" y="8582160"/>
                  <a:pt x="5498344" y="8780535"/>
                </a:cubicBezTo>
                <a:lnTo>
                  <a:pt x="0" y="878053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9F347E15-8735-30A0-A737-D973F7E1175E}"/>
              </a:ext>
            </a:extLst>
          </p:cNvPr>
          <p:cNvSpPr txBox="1"/>
          <p:nvPr/>
        </p:nvSpPr>
        <p:spPr>
          <a:xfrm>
            <a:off x="-11596234" y="2385604"/>
            <a:ext cx="5922666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4400" dirty="0">
                <a:latin typeface="Changa One" panose="02000000000000000000" pitchFamily="2" charset="0"/>
                <a:cs typeface="Assistant" pitchFamily="2" charset="-79"/>
              </a:rPr>
              <a:t>C</a:t>
            </a:r>
            <a:r>
              <a:rPr lang="en-US" sz="4400" b="0" i="0" dirty="0">
                <a:effectLst/>
                <a:latin typeface="Changa One" panose="02000000000000000000" pitchFamily="2" charset="0"/>
                <a:cs typeface="Assistant" pitchFamily="2" charset="-79"/>
              </a:rPr>
              <a:t>ellular Deployment</a:t>
            </a:r>
            <a:endParaRPr lang="he-IL" sz="19900" b="1" dirty="0">
              <a:latin typeface="Changa One" panose="02000000000000000000" pitchFamily="2" charset="0"/>
              <a:cs typeface="Karantina" pitchFamily="2" charset="-79"/>
            </a:endParaRP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C8D4B55C-04FD-C7B2-6B22-9973389874C9}"/>
              </a:ext>
            </a:extLst>
          </p:cNvPr>
          <p:cNvSpPr txBox="1"/>
          <p:nvPr/>
        </p:nvSpPr>
        <p:spPr>
          <a:xfrm>
            <a:off x="-9666514" y="5089934"/>
            <a:ext cx="36332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الخلوي هو استراتيجية استقبال بشبكات الاتصالات.</a:t>
            </a:r>
          </a:p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يستخدم بكثرة  في صناعة الهواتف عنن طريق الأجهزة الخلوية.</a:t>
            </a:r>
            <a:endParaRPr lang="he-IL" sz="2000" b="1" dirty="0">
              <a:solidFill>
                <a:srgbClr val="62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462DA76A-9693-4DA3-DD52-C97E32F31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840176"/>
              </p:ext>
            </p:extLst>
          </p:nvPr>
        </p:nvGraphicFramePr>
        <p:xfrm>
          <a:off x="1528194" y="1883229"/>
          <a:ext cx="9135610" cy="4616232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1827122">
                  <a:extLst>
                    <a:ext uri="{9D8B030D-6E8A-4147-A177-3AD203B41FA5}">
                      <a16:colId xmlns:a16="http://schemas.microsoft.com/office/drawing/2014/main" val="1516071587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765801497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1229158327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746286692"/>
                    </a:ext>
                  </a:extLst>
                </a:gridCol>
                <a:gridCol w="1827122">
                  <a:extLst>
                    <a:ext uri="{9D8B030D-6E8A-4147-A177-3AD203B41FA5}">
                      <a16:colId xmlns:a16="http://schemas.microsoft.com/office/drawing/2014/main" val="4238064578"/>
                    </a:ext>
                  </a:extLst>
                </a:gridCol>
              </a:tblGrid>
              <a:tr h="409601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עוצמת הפריסה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אתרים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סה"כ תושבים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יישוב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Karantina" pitchFamily="2" charset="-79"/>
                          <a:cs typeface="Karantina" pitchFamily="2" charset="-79"/>
                        </a:rPr>
                        <a:t>מגזר</a:t>
                      </a:r>
                    </a:p>
                  </a:txBody>
                  <a:tcPr anchor="ctr">
                    <a:solidFill>
                      <a:srgbClr val="0085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550098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0.000438443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11,404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דלית אל כרמל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דרוזי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47563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0.000406273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12,307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בית ג'ן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דרוזית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75146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0.000287201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61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212,395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בני ברק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חרדי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257281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0.000499151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10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20,034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אלעד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חרדית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18150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0.0003155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7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22,187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ערערה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בדואי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72299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0.000118051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9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76,238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רהט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בדואית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71021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0.001765429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826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467,875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תל אביב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יהודי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670689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0.000770851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198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256,859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ראשון לציון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יהודית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06630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0.000614774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594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966,209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ירושלים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מעורב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155567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0.001180917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334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282,831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חיפה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מעורבת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93817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0.000260074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15</a:t>
                      </a:r>
                      <a:endParaRPr lang="he-IL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57,676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אום אל פאחם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ערבי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264458"/>
                  </a:ext>
                </a:extLst>
              </a:tr>
              <a:tr h="346586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i="0" u="none" strike="noStrike" dirty="0">
                          <a:solidFill>
                            <a:srgbClr val="626365"/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0.000363548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9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6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Karantina" pitchFamily="2" charset="-79"/>
                          <a:cs typeface="Karantina" pitchFamily="2" charset="-79"/>
                        </a:rPr>
                        <a:t>24,756</a:t>
                      </a:r>
                      <a:endParaRPr lang="he-IL" sz="16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Karantina" pitchFamily="2" charset="-79"/>
                        <a:cs typeface="Karantina" pitchFamily="2" charset="-79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Karantina" pitchFamily="2" charset="-79"/>
                          <a:cs typeface="Karantina" pitchFamily="2" charset="-79"/>
                        </a:rPr>
                        <a:t>כפר קאסם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r>
                        <a:rPr lang="he-IL" sz="1800" dirty="0"/>
                        <a:t>ערבית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40921"/>
                  </a:ext>
                </a:extLst>
              </a:tr>
            </a:tbl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id="{2E718A57-C2AD-398C-5DC9-A2350EB7CCBF}"/>
              </a:ext>
            </a:extLst>
          </p:cNvPr>
          <p:cNvSpPr txBox="1"/>
          <p:nvPr/>
        </p:nvSpPr>
        <p:spPr>
          <a:xfrm>
            <a:off x="4888778" y="500918"/>
            <a:ext cx="2414444" cy="76944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Changa One" panose="02000000000000000000" pitchFamily="2" charset="0"/>
                <a:ea typeface="Arimo" panose="020B0604020202020204" pitchFamily="34" charset="0"/>
                <a:cs typeface="Arimo" panose="020B0604020202020204" pitchFamily="34" charset="0"/>
              </a:rPr>
              <a:t>Analysis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F75F9020-7975-81F5-E1F1-B2E6472C2111}"/>
              </a:ext>
            </a:extLst>
          </p:cNvPr>
          <p:cNvSpPr txBox="1"/>
          <p:nvPr/>
        </p:nvSpPr>
        <p:spPr>
          <a:xfrm>
            <a:off x="4505660" y="390749"/>
            <a:ext cx="318067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1200" b="0" i="0" dirty="0">
                <a:solidFill>
                  <a:srgbClr val="335FFE"/>
                </a:solidFill>
                <a:effectLst/>
                <a:latin typeface="Heebo" pitchFamily="2" charset="-79"/>
                <a:cs typeface="Heebo" pitchFamily="2" charset="-79"/>
              </a:rPr>
              <a:t>Analysis Of Cellular Antennas By Population</a:t>
            </a:r>
            <a:endParaRPr lang="en-US" sz="1200" spc="500" dirty="0">
              <a:solidFill>
                <a:srgbClr val="335FFE"/>
              </a:solidFill>
              <a:latin typeface="Heebo" pitchFamily="2" charset="-79"/>
              <a:cs typeface="Heebo" pitchFamily="2" charset="-79"/>
            </a:endParaRPr>
          </a:p>
        </p:txBody>
      </p:sp>
      <p:grpSp>
        <p:nvGrpSpPr>
          <p:cNvPr id="68" name="קבוצה 67">
            <a:extLst>
              <a:ext uri="{FF2B5EF4-FFF2-40B4-BE49-F238E27FC236}">
                <a16:creationId xmlns:a16="http://schemas.microsoft.com/office/drawing/2014/main" id="{952DD37F-A0BD-65F1-E8C7-D340FB0DB89B}"/>
              </a:ext>
            </a:extLst>
          </p:cNvPr>
          <p:cNvGrpSpPr/>
          <p:nvPr/>
        </p:nvGrpSpPr>
        <p:grpSpPr>
          <a:xfrm>
            <a:off x="-225503" y="11753449"/>
            <a:ext cx="8366902" cy="5989156"/>
            <a:chOff x="3891059" y="1077686"/>
            <a:chExt cx="8104998" cy="5684356"/>
          </a:xfrm>
        </p:grpSpPr>
        <p:graphicFrame>
          <p:nvGraphicFramePr>
            <p:cNvPr id="69" name="תרשים 68">
              <a:extLst>
                <a:ext uri="{FF2B5EF4-FFF2-40B4-BE49-F238E27FC236}">
                  <a16:creationId xmlns:a16="http://schemas.microsoft.com/office/drawing/2014/main" id="{B2BFAC48-4562-5145-79FE-16B8B9E098F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37733763"/>
                </p:ext>
              </p:extLst>
            </p:nvPr>
          </p:nvGraphicFramePr>
          <p:xfrm>
            <a:off x="4107043" y="1077686"/>
            <a:ext cx="7889014" cy="5684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0" name="תרשים 69">
              <a:extLst>
                <a:ext uri="{FF2B5EF4-FFF2-40B4-BE49-F238E27FC236}">
                  <a16:creationId xmlns:a16="http://schemas.microsoft.com/office/drawing/2014/main" id="{A12EAE99-4AFA-B2E2-412E-7C4BC4C45E5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56046678"/>
                </p:ext>
              </p:extLst>
            </p:nvPr>
          </p:nvGraphicFramePr>
          <p:xfrm>
            <a:off x="3891059" y="1077686"/>
            <a:ext cx="7889014" cy="5684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DCBDDE2A-6CF7-E3CD-2D04-3F62494E92D4}"/>
              </a:ext>
            </a:extLst>
          </p:cNvPr>
          <p:cNvSpPr txBox="1"/>
          <p:nvPr/>
        </p:nvSpPr>
        <p:spPr>
          <a:xfrm>
            <a:off x="2906666" y="16982496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יהודי</a:t>
            </a:r>
          </a:p>
        </p:txBody>
      </p:sp>
      <p:sp>
        <p:nvSpPr>
          <p:cNvPr id="82" name="תיבת טקסט 81">
            <a:extLst>
              <a:ext uri="{FF2B5EF4-FFF2-40B4-BE49-F238E27FC236}">
                <a16:creationId xmlns:a16="http://schemas.microsoft.com/office/drawing/2014/main" id="{7F853AA6-7DF9-EDCD-2F0F-3322689DE8EF}"/>
              </a:ext>
            </a:extLst>
          </p:cNvPr>
          <p:cNvSpPr txBox="1"/>
          <p:nvPr/>
        </p:nvSpPr>
        <p:spPr>
          <a:xfrm>
            <a:off x="295398" y="16982496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בדואי</a:t>
            </a:r>
          </a:p>
        </p:txBody>
      </p:sp>
      <p:sp>
        <p:nvSpPr>
          <p:cNvPr id="83" name="תיבת טקסט 82">
            <a:extLst>
              <a:ext uri="{FF2B5EF4-FFF2-40B4-BE49-F238E27FC236}">
                <a16:creationId xmlns:a16="http://schemas.microsoft.com/office/drawing/2014/main" id="{DCA1EBD8-0E5F-E82B-99BC-B4CBCAE666A7}"/>
              </a:ext>
            </a:extLst>
          </p:cNvPr>
          <p:cNvSpPr txBox="1"/>
          <p:nvPr/>
        </p:nvSpPr>
        <p:spPr>
          <a:xfrm>
            <a:off x="1607567" y="16982496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חרדי</a:t>
            </a:r>
          </a:p>
        </p:txBody>
      </p:sp>
      <p:sp>
        <p:nvSpPr>
          <p:cNvPr id="84" name="תיבת טקסט 83">
            <a:extLst>
              <a:ext uri="{FF2B5EF4-FFF2-40B4-BE49-F238E27FC236}">
                <a16:creationId xmlns:a16="http://schemas.microsoft.com/office/drawing/2014/main" id="{AFF4D083-A18B-C458-4B1C-63B89C9C9FE8}"/>
              </a:ext>
            </a:extLst>
          </p:cNvPr>
          <p:cNvSpPr txBox="1"/>
          <p:nvPr/>
        </p:nvSpPr>
        <p:spPr>
          <a:xfrm>
            <a:off x="4231904" y="16982496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מעורב</a:t>
            </a:r>
          </a:p>
        </p:txBody>
      </p:sp>
      <p:sp>
        <p:nvSpPr>
          <p:cNvPr id="85" name="תיבת טקסט 84">
            <a:extLst>
              <a:ext uri="{FF2B5EF4-FFF2-40B4-BE49-F238E27FC236}">
                <a16:creationId xmlns:a16="http://schemas.microsoft.com/office/drawing/2014/main" id="{4575CAB9-2086-B1B3-5FBD-E793E862818A}"/>
              </a:ext>
            </a:extLst>
          </p:cNvPr>
          <p:cNvSpPr txBox="1"/>
          <p:nvPr/>
        </p:nvSpPr>
        <p:spPr>
          <a:xfrm>
            <a:off x="5560185" y="16982496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ערבי</a:t>
            </a:r>
          </a:p>
        </p:txBody>
      </p:sp>
      <p:sp>
        <p:nvSpPr>
          <p:cNvPr id="86" name="תיבת טקסט 85">
            <a:extLst>
              <a:ext uri="{FF2B5EF4-FFF2-40B4-BE49-F238E27FC236}">
                <a16:creationId xmlns:a16="http://schemas.microsoft.com/office/drawing/2014/main" id="{F3A0798E-4950-85E8-79DC-93B505FDD0CC}"/>
              </a:ext>
            </a:extLst>
          </p:cNvPr>
          <p:cNvSpPr txBox="1"/>
          <p:nvPr/>
        </p:nvSpPr>
        <p:spPr>
          <a:xfrm>
            <a:off x="6830103" y="16986854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דרוזי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7F8D2D31-13B6-CFF0-4FDA-F551A51BD118}"/>
              </a:ext>
            </a:extLst>
          </p:cNvPr>
          <p:cNvSpPr/>
          <p:nvPr/>
        </p:nvSpPr>
        <p:spPr>
          <a:xfrm>
            <a:off x="22170390" y="0"/>
            <a:ext cx="3794760" cy="6858000"/>
          </a:xfrm>
          <a:prstGeom prst="rect">
            <a:avLst/>
          </a:prstGeom>
          <a:solidFill>
            <a:srgbClr val="09636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E36A7B10-2195-9EDF-C3B2-E3388C282F48}"/>
              </a:ext>
            </a:extLst>
          </p:cNvPr>
          <p:cNvSpPr txBox="1"/>
          <p:nvPr/>
        </p:nvSpPr>
        <p:spPr>
          <a:xfrm>
            <a:off x="23249814" y="834108"/>
            <a:ext cx="24594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>
                    <a:lumMod val="95000"/>
                  </a:schemeClr>
                </a:solidFill>
                <a:latin typeface="Karantina" pitchFamily="2" charset="-79"/>
                <a:cs typeface="Karantina" pitchFamily="2" charset="-79"/>
              </a:rPr>
              <a:t>חקירת עוצמת הפריסה על פי מגזרי היישובים.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69D126BC-1F55-5B5A-493B-D3941B3D73D5}"/>
              </a:ext>
            </a:extLst>
          </p:cNvPr>
          <p:cNvSpPr txBox="1"/>
          <p:nvPr/>
        </p:nvSpPr>
        <p:spPr>
          <a:xfrm>
            <a:off x="23715404" y="2192807"/>
            <a:ext cx="22470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מסקנות המחקר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68D9E29-6624-2788-8440-FD7735B22945}"/>
              </a:ext>
            </a:extLst>
          </p:cNvPr>
          <p:cNvSpPr txBox="1"/>
          <p:nvPr/>
        </p:nvSpPr>
        <p:spPr>
          <a:xfrm>
            <a:off x="23001250" y="3360962"/>
            <a:ext cx="2804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>
                    <a:lumMod val="95000"/>
                  </a:schemeClr>
                </a:solidFill>
                <a:latin typeface="Karantina" pitchFamily="2" charset="-79"/>
                <a:cs typeface="Karantina" pitchFamily="2" charset="-79"/>
              </a:rPr>
              <a:t>המגזר שבו עוצמת הפריסה היא הגבוהה ביותר הוא המגזר היהודי.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710897A8-89E8-4923-7BA6-37DBEAC4C29E}"/>
              </a:ext>
            </a:extLst>
          </p:cNvPr>
          <p:cNvSpPr txBox="1"/>
          <p:nvPr/>
        </p:nvSpPr>
        <p:spPr>
          <a:xfrm>
            <a:off x="24982450" y="2980334"/>
            <a:ext cx="823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hanga One" panose="02000000000000000000" pitchFamily="2" charset="0"/>
              </a:rPr>
              <a:t>.1</a:t>
            </a:r>
            <a:endParaRPr lang="he-IL" sz="2800" b="1" dirty="0">
              <a:solidFill>
                <a:schemeClr val="bg1">
                  <a:lumMod val="95000"/>
                </a:schemeClr>
              </a:solidFill>
              <a:latin typeface="Changa One" panose="02000000000000000000" pitchFamily="2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32E3FDA4-2458-1A83-FB75-75183298A71D}"/>
              </a:ext>
            </a:extLst>
          </p:cNvPr>
          <p:cNvSpPr txBox="1"/>
          <p:nvPr/>
        </p:nvSpPr>
        <p:spPr>
          <a:xfrm>
            <a:off x="24982450" y="4616008"/>
            <a:ext cx="823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hanga One" panose="02000000000000000000" pitchFamily="2" charset="0"/>
              </a:rPr>
              <a:t>.2</a:t>
            </a:r>
            <a:endParaRPr lang="he-IL" sz="2800" b="1" dirty="0">
              <a:solidFill>
                <a:schemeClr val="bg1">
                  <a:lumMod val="95000"/>
                </a:schemeClr>
              </a:solidFill>
              <a:latin typeface="Changa One" panose="02000000000000000000" pitchFamily="2" charset="0"/>
            </a:endParaRP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31534A1F-1E2D-5003-29AD-C313CE825133}"/>
              </a:ext>
            </a:extLst>
          </p:cNvPr>
          <p:cNvSpPr txBox="1"/>
          <p:nvPr/>
        </p:nvSpPr>
        <p:spPr>
          <a:xfrm>
            <a:off x="23001250" y="4972081"/>
            <a:ext cx="2804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>
                    <a:lumMod val="95000"/>
                  </a:schemeClr>
                </a:solidFill>
                <a:latin typeface="Karantina" pitchFamily="2" charset="-79"/>
                <a:cs typeface="Karantina" pitchFamily="2" charset="-79"/>
              </a:rPr>
              <a:t>מן הגרף עולה כי המגזר שבו עוצמת הפריסה הנמוכה ביותר הוא המגזר הערבי.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5D3EA858-AC06-5E46-F55A-3032B67AF652}"/>
              </a:ext>
            </a:extLst>
          </p:cNvPr>
          <p:cNvSpPr txBox="1"/>
          <p:nvPr/>
        </p:nvSpPr>
        <p:spPr>
          <a:xfrm>
            <a:off x="23639074" y="2672007"/>
            <a:ext cx="23997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استنتاجات البحث</a:t>
            </a:r>
            <a:endParaRPr lang="he-IL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06802E67-9A55-A819-5094-8F15EA8C5398}"/>
              </a:ext>
            </a:extLst>
          </p:cNvPr>
          <p:cNvSpPr txBox="1"/>
          <p:nvPr/>
        </p:nvSpPr>
        <p:spPr>
          <a:xfrm>
            <a:off x="22929529" y="1529040"/>
            <a:ext cx="2804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البحث في نسبة الاستقبال حسب البلدات.</a:t>
            </a:r>
            <a:endParaRPr lang="he-IL" sz="20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A9ED51BE-6E3C-A71F-4E20-D94900B45666}"/>
              </a:ext>
            </a:extLst>
          </p:cNvPr>
          <p:cNvSpPr txBox="1"/>
          <p:nvPr/>
        </p:nvSpPr>
        <p:spPr>
          <a:xfrm>
            <a:off x="23247269" y="3945155"/>
            <a:ext cx="25588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الوسط اليهودي هو الأكبر على مستوي باقي الاوساط.</a:t>
            </a:r>
            <a:endParaRPr lang="he-IL" sz="20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B8D290FF-B95F-5CA7-E846-D710D023381A}"/>
              </a:ext>
            </a:extLst>
          </p:cNvPr>
          <p:cNvSpPr txBox="1"/>
          <p:nvPr/>
        </p:nvSpPr>
        <p:spPr>
          <a:xfrm>
            <a:off x="23249491" y="5567537"/>
            <a:ext cx="25493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الرسم البياني نستنتج ان الاستقبال الخلوي في الوسط العربي هو الأقل.</a:t>
            </a:r>
            <a:endParaRPr lang="he-IL" sz="20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930313FD-33FB-081A-562B-6CD6A581A597}"/>
              </a:ext>
            </a:extLst>
          </p:cNvPr>
          <p:cNvSpPr txBox="1"/>
          <p:nvPr/>
        </p:nvSpPr>
        <p:spPr>
          <a:xfrm>
            <a:off x="959483" y="-9373891"/>
            <a:ext cx="3794760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l"/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פריסה סלולרית מאפשרת ניטור ובקרה מרחוק של מכשירים.</a:t>
            </a:r>
            <a: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/>
            </a:r>
            <a:b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</a:br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ככל שפריסת האתרים בריכוז גבוהה יותר כך הקליטה הסלולארית טובה יותר.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B1EF7088-596E-491F-059F-9474D51EFA11}"/>
              </a:ext>
            </a:extLst>
          </p:cNvPr>
          <p:cNvSpPr txBox="1"/>
          <p:nvPr/>
        </p:nvSpPr>
        <p:spPr>
          <a:xfrm>
            <a:off x="959483" y="-10145405"/>
            <a:ext cx="379476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/>
            <a:r>
              <a:rPr lang="en-US" sz="4400" dirty="0">
                <a:latin typeface="Changa One" panose="02000000000000000000" pitchFamily="2" charset="0"/>
                <a:cs typeface="Space Grotesk" pitchFamily="2" charset="77"/>
              </a:rPr>
              <a:t>Network</a:t>
            </a:r>
          </a:p>
        </p:txBody>
      </p:sp>
      <p:pic>
        <p:nvPicPr>
          <p:cNvPr id="21" name="Picture Placeholder 6">
            <a:extLst>
              <a:ext uri="{FF2B5EF4-FFF2-40B4-BE49-F238E27FC236}">
                <a16:creationId xmlns:a16="http://schemas.microsoft.com/office/drawing/2014/main" id="{197AC0AE-E537-1604-F8F5-B7DAD7531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5736"/>
          <a:stretch/>
        </p:blipFill>
        <p:spPr>
          <a:xfrm>
            <a:off x="6190594" y="-11788905"/>
            <a:ext cx="6071242" cy="6858000"/>
          </a:xfrm>
          <a:custGeom>
            <a:avLst/>
            <a:gdLst>
              <a:gd name="connsiteX0" fmla="*/ 1288066 w 7769609"/>
              <a:gd name="connsiteY0" fmla="*/ 0 h 7362645"/>
              <a:gd name="connsiteX1" fmla="*/ 7769609 w 7769609"/>
              <a:gd name="connsiteY1" fmla="*/ 0 h 7362645"/>
              <a:gd name="connsiteX2" fmla="*/ 7769609 w 7769609"/>
              <a:gd name="connsiteY2" fmla="*/ 7362645 h 7362645"/>
              <a:gd name="connsiteX3" fmla="*/ 802376 w 7769609"/>
              <a:gd name="connsiteY3" fmla="*/ 7362645 h 7362645"/>
              <a:gd name="connsiteX4" fmla="*/ 233581 w 7769609"/>
              <a:gd name="connsiteY4" fmla="*/ 6970616 h 7362645"/>
              <a:gd name="connsiteX5" fmla="*/ 16281 w 7769609"/>
              <a:gd name="connsiteY5" fmla="*/ 6570405 h 7362645"/>
              <a:gd name="connsiteX6" fmla="*/ 299657 w 7769609"/>
              <a:gd name="connsiteY6" fmla="*/ 5622718 h 7362645"/>
              <a:gd name="connsiteX7" fmla="*/ 875264 w 7769609"/>
              <a:gd name="connsiteY7" fmla="*/ 4666167 h 7362645"/>
              <a:gd name="connsiteX8" fmla="*/ 1149103 w 7769609"/>
              <a:gd name="connsiteY8" fmla="*/ 4097556 h 7362645"/>
              <a:gd name="connsiteX9" fmla="*/ 722677 w 7769609"/>
              <a:gd name="connsiteY9" fmla="*/ 2740112 h 7362645"/>
              <a:gd name="connsiteX10" fmla="*/ 524450 w 7769609"/>
              <a:gd name="connsiteY10" fmla="*/ 2517167 h 7362645"/>
              <a:gd name="connsiteX11" fmla="*/ 430446 w 7769609"/>
              <a:gd name="connsiteY11" fmla="*/ 2187182 h 7362645"/>
              <a:gd name="connsiteX12" fmla="*/ 1288066 w 7769609"/>
              <a:gd name="connsiteY12" fmla="*/ 0 h 73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609" h="7362645">
                <a:moveTo>
                  <a:pt x="1288066" y="0"/>
                </a:moveTo>
                <a:lnTo>
                  <a:pt x="7769609" y="0"/>
                </a:lnTo>
                <a:lnTo>
                  <a:pt x="7769609" y="7362645"/>
                </a:lnTo>
                <a:lnTo>
                  <a:pt x="802376" y="7362645"/>
                </a:lnTo>
                <a:cubicBezTo>
                  <a:pt x="585076" y="7278784"/>
                  <a:pt x="386849" y="7146517"/>
                  <a:pt x="233581" y="6970616"/>
                </a:cubicBezTo>
                <a:cubicBezTo>
                  <a:pt x="132765" y="6854711"/>
                  <a:pt x="48978" y="6720399"/>
                  <a:pt x="16281" y="6570405"/>
                </a:cubicBezTo>
                <a:cubicBezTo>
                  <a:pt x="-55925" y="6239737"/>
                  <a:pt x="125272" y="5912478"/>
                  <a:pt x="299657" y="5622718"/>
                </a:cubicBezTo>
                <a:cubicBezTo>
                  <a:pt x="491753" y="5303641"/>
                  <a:pt x="683168" y="4985245"/>
                  <a:pt x="875264" y="4666167"/>
                </a:cubicBezTo>
                <a:cubicBezTo>
                  <a:pt x="984255" y="4485493"/>
                  <a:pt x="1093927" y="4301410"/>
                  <a:pt x="1149103" y="4097556"/>
                </a:cubicBezTo>
                <a:cubicBezTo>
                  <a:pt x="1277849" y="3618258"/>
                  <a:pt x="1072128" y="3092597"/>
                  <a:pt x="722677" y="2740112"/>
                </a:cubicBezTo>
                <a:cubicBezTo>
                  <a:pt x="652514" y="2669206"/>
                  <a:pt x="576221" y="2602391"/>
                  <a:pt x="524450" y="2517167"/>
                </a:cubicBezTo>
                <a:cubicBezTo>
                  <a:pt x="464505" y="2418308"/>
                  <a:pt x="443388" y="2301721"/>
                  <a:pt x="430446" y="2187182"/>
                </a:cubicBezTo>
                <a:cubicBezTo>
                  <a:pt x="341210" y="1377897"/>
                  <a:pt x="684530" y="541341"/>
                  <a:pt x="12880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DA157BE-C052-FBF0-EE2D-F8AC3A460579}"/>
              </a:ext>
            </a:extLst>
          </p:cNvPr>
          <p:cNvSpPr txBox="1"/>
          <p:nvPr/>
        </p:nvSpPr>
        <p:spPr>
          <a:xfrm>
            <a:off x="931256" y="-7487852"/>
            <a:ext cx="351801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الاستقبال الخلوي يمكن من التحكم عن بعد للأجهزة.</a:t>
            </a:r>
          </a:p>
          <a:p>
            <a:r>
              <a:rPr lang="ar-SY" sz="2000" b="1" dirty="0">
                <a:solidFill>
                  <a:srgbClr val="6263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كلما كانت المواقع بتركيز اعلى كلما كان الاستقبال الخلوي أفضل.</a:t>
            </a:r>
            <a:endParaRPr lang="he-IL" sz="2000" b="1" dirty="0">
              <a:solidFill>
                <a:srgbClr val="6263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52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CB6D4809-50FA-F015-8F4D-70BC8C886DDB}"/>
              </a:ext>
            </a:extLst>
          </p:cNvPr>
          <p:cNvSpPr txBox="1"/>
          <p:nvPr/>
        </p:nvSpPr>
        <p:spPr>
          <a:xfrm>
            <a:off x="817104" y="-7734300"/>
            <a:ext cx="3794760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l"/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פריסה סלולרית מאפשרת ניטור ובקרה מרחוק של מכשירים.</a:t>
            </a:r>
            <a: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/>
            </a:r>
            <a:b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</a:br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ככל שפריסת האתרים בריכוז גבוהה יותר כך הקלטה הסלולארית טובה יותר.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5C63830-49AC-BB30-9952-D3A080E3F05D}"/>
              </a:ext>
            </a:extLst>
          </p:cNvPr>
          <p:cNvSpPr txBox="1"/>
          <p:nvPr/>
        </p:nvSpPr>
        <p:spPr>
          <a:xfrm>
            <a:off x="817104" y="-8505814"/>
            <a:ext cx="379476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/>
            <a:r>
              <a:rPr lang="en-US" sz="4400" dirty="0">
                <a:latin typeface="Changa One" panose="02000000000000000000" pitchFamily="2" charset="0"/>
                <a:cs typeface="Space Grotesk" pitchFamily="2" charset="77"/>
              </a:rPr>
              <a:t>Network</a:t>
            </a:r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4C5CDFFD-7B2E-05A0-133B-3263AFE8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5736"/>
          <a:stretch/>
        </p:blipFill>
        <p:spPr>
          <a:xfrm>
            <a:off x="6120758" y="-11163300"/>
            <a:ext cx="6071242" cy="6858000"/>
          </a:xfrm>
          <a:custGeom>
            <a:avLst/>
            <a:gdLst>
              <a:gd name="connsiteX0" fmla="*/ 1288066 w 7769609"/>
              <a:gd name="connsiteY0" fmla="*/ 0 h 7362645"/>
              <a:gd name="connsiteX1" fmla="*/ 7769609 w 7769609"/>
              <a:gd name="connsiteY1" fmla="*/ 0 h 7362645"/>
              <a:gd name="connsiteX2" fmla="*/ 7769609 w 7769609"/>
              <a:gd name="connsiteY2" fmla="*/ 7362645 h 7362645"/>
              <a:gd name="connsiteX3" fmla="*/ 802376 w 7769609"/>
              <a:gd name="connsiteY3" fmla="*/ 7362645 h 7362645"/>
              <a:gd name="connsiteX4" fmla="*/ 233581 w 7769609"/>
              <a:gd name="connsiteY4" fmla="*/ 6970616 h 7362645"/>
              <a:gd name="connsiteX5" fmla="*/ 16281 w 7769609"/>
              <a:gd name="connsiteY5" fmla="*/ 6570405 h 7362645"/>
              <a:gd name="connsiteX6" fmla="*/ 299657 w 7769609"/>
              <a:gd name="connsiteY6" fmla="*/ 5622718 h 7362645"/>
              <a:gd name="connsiteX7" fmla="*/ 875264 w 7769609"/>
              <a:gd name="connsiteY7" fmla="*/ 4666167 h 7362645"/>
              <a:gd name="connsiteX8" fmla="*/ 1149103 w 7769609"/>
              <a:gd name="connsiteY8" fmla="*/ 4097556 h 7362645"/>
              <a:gd name="connsiteX9" fmla="*/ 722677 w 7769609"/>
              <a:gd name="connsiteY9" fmla="*/ 2740112 h 7362645"/>
              <a:gd name="connsiteX10" fmla="*/ 524450 w 7769609"/>
              <a:gd name="connsiteY10" fmla="*/ 2517167 h 7362645"/>
              <a:gd name="connsiteX11" fmla="*/ 430446 w 7769609"/>
              <a:gd name="connsiteY11" fmla="*/ 2187182 h 7362645"/>
              <a:gd name="connsiteX12" fmla="*/ 1288066 w 7769609"/>
              <a:gd name="connsiteY12" fmla="*/ 0 h 73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609" h="7362645">
                <a:moveTo>
                  <a:pt x="1288066" y="0"/>
                </a:moveTo>
                <a:lnTo>
                  <a:pt x="7769609" y="0"/>
                </a:lnTo>
                <a:lnTo>
                  <a:pt x="7769609" y="7362645"/>
                </a:lnTo>
                <a:lnTo>
                  <a:pt x="802376" y="7362645"/>
                </a:lnTo>
                <a:cubicBezTo>
                  <a:pt x="585076" y="7278784"/>
                  <a:pt x="386849" y="7146517"/>
                  <a:pt x="233581" y="6970616"/>
                </a:cubicBezTo>
                <a:cubicBezTo>
                  <a:pt x="132765" y="6854711"/>
                  <a:pt x="48978" y="6720399"/>
                  <a:pt x="16281" y="6570405"/>
                </a:cubicBezTo>
                <a:cubicBezTo>
                  <a:pt x="-55925" y="6239737"/>
                  <a:pt x="125272" y="5912478"/>
                  <a:pt x="299657" y="5622718"/>
                </a:cubicBezTo>
                <a:cubicBezTo>
                  <a:pt x="491753" y="5303641"/>
                  <a:pt x="683168" y="4985245"/>
                  <a:pt x="875264" y="4666167"/>
                </a:cubicBezTo>
                <a:cubicBezTo>
                  <a:pt x="984255" y="4485493"/>
                  <a:pt x="1093927" y="4301410"/>
                  <a:pt x="1149103" y="4097556"/>
                </a:cubicBezTo>
                <a:cubicBezTo>
                  <a:pt x="1277849" y="3618258"/>
                  <a:pt x="1072128" y="3092597"/>
                  <a:pt x="722677" y="2740112"/>
                </a:cubicBezTo>
                <a:cubicBezTo>
                  <a:pt x="652514" y="2669206"/>
                  <a:pt x="576221" y="2602391"/>
                  <a:pt x="524450" y="2517167"/>
                </a:cubicBezTo>
                <a:cubicBezTo>
                  <a:pt x="464505" y="2418308"/>
                  <a:pt x="443388" y="2301721"/>
                  <a:pt x="430446" y="2187182"/>
                </a:cubicBezTo>
                <a:cubicBezTo>
                  <a:pt x="341210" y="1377897"/>
                  <a:pt x="684530" y="541341"/>
                  <a:pt x="12880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6ED7CA25-0A15-16A3-8797-C5FDA6520CB4}"/>
              </a:ext>
            </a:extLst>
          </p:cNvPr>
          <p:cNvGrpSpPr/>
          <p:nvPr/>
        </p:nvGrpSpPr>
        <p:grpSpPr>
          <a:xfrm>
            <a:off x="-225503" y="1000348"/>
            <a:ext cx="8366902" cy="5989156"/>
            <a:chOff x="3891059" y="1077686"/>
            <a:chExt cx="8104998" cy="5684356"/>
          </a:xfrm>
        </p:grpSpPr>
        <p:graphicFrame>
          <p:nvGraphicFramePr>
            <p:cNvPr id="2" name="תרשים 1">
              <a:extLst>
                <a:ext uri="{FF2B5EF4-FFF2-40B4-BE49-F238E27FC236}">
                  <a16:creationId xmlns:a16="http://schemas.microsoft.com/office/drawing/2014/main" id="{85A31C21-0A46-42E2-A5A0-F5DE6B5658F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95845321"/>
                </p:ext>
              </p:extLst>
            </p:nvPr>
          </p:nvGraphicFramePr>
          <p:xfrm>
            <a:off x="4107043" y="1077686"/>
            <a:ext cx="7889014" cy="5684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" name="תרשים 3">
              <a:extLst>
                <a:ext uri="{FF2B5EF4-FFF2-40B4-BE49-F238E27FC236}">
                  <a16:creationId xmlns:a16="http://schemas.microsoft.com/office/drawing/2014/main" id="{F6631FBC-4CD9-E01E-929F-AD4280D888B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98678378"/>
                </p:ext>
              </p:extLst>
            </p:nvPr>
          </p:nvGraphicFramePr>
          <p:xfrm>
            <a:off x="3891059" y="1077686"/>
            <a:ext cx="7889014" cy="56843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4" name="מלבן 13">
            <a:extLst>
              <a:ext uri="{FF2B5EF4-FFF2-40B4-BE49-F238E27FC236}">
                <a16:creationId xmlns:a16="http://schemas.microsoft.com/office/drawing/2014/main" id="{C0A47A0F-C9B3-EDAD-7162-B2369167CE48}"/>
              </a:ext>
            </a:extLst>
          </p:cNvPr>
          <p:cNvSpPr/>
          <p:nvPr/>
        </p:nvSpPr>
        <p:spPr>
          <a:xfrm>
            <a:off x="8397240" y="0"/>
            <a:ext cx="3794760" cy="6858000"/>
          </a:xfrm>
          <a:prstGeom prst="rect">
            <a:avLst/>
          </a:prstGeom>
          <a:solidFill>
            <a:srgbClr val="09636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42C59C6D-E908-AF1F-97C0-E7482FBF8D1A}"/>
              </a:ext>
            </a:extLst>
          </p:cNvPr>
          <p:cNvSpPr txBox="1"/>
          <p:nvPr/>
        </p:nvSpPr>
        <p:spPr>
          <a:xfrm>
            <a:off x="7953439" y="300856"/>
            <a:ext cx="398272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Changa One" panose="02000000000000000000" pitchFamily="2" charset="0"/>
                <a:cs typeface="Assistant" pitchFamily="2" charset="-79"/>
              </a:rPr>
              <a:t>Research 01</a:t>
            </a:r>
            <a:endParaRPr lang="he-IL" sz="4000" dirty="0">
              <a:solidFill>
                <a:schemeClr val="bg1"/>
              </a:solidFill>
              <a:latin typeface="Changa One" panose="02000000000000000000" pitchFamily="2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E0E89134-6DEB-0E89-1AFB-8227368AA64E}"/>
              </a:ext>
            </a:extLst>
          </p:cNvPr>
          <p:cNvSpPr txBox="1"/>
          <p:nvPr/>
        </p:nvSpPr>
        <p:spPr>
          <a:xfrm>
            <a:off x="9476664" y="834108"/>
            <a:ext cx="24594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chemeClr val="bg1">
                    <a:lumMod val="95000"/>
                  </a:schemeClr>
                </a:solidFill>
                <a:latin typeface="Karantina" pitchFamily="2" charset="-79"/>
                <a:cs typeface="Karantina" pitchFamily="2" charset="-79"/>
              </a:rPr>
              <a:t>חקירת עוצמת הפריסה על פי מגזרי היישובים.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F38F493A-DB39-63A3-F24B-FDA44E9F623E}"/>
              </a:ext>
            </a:extLst>
          </p:cNvPr>
          <p:cNvSpPr txBox="1"/>
          <p:nvPr/>
        </p:nvSpPr>
        <p:spPr>
          <a:xfrm>
            <a:off x="10018582" y="2193027"/>
            <a:ext cx="22470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מסקנות המחקר</a:t>
            </a: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E109EDE1-B483-96E7-905E-2268FD43455E}"/>
              </a:ext>
            </a:extLst>
          </p:cNvPr>
          <p:cNvSpPr txBox="1"/>
          <p:nvPr/>
        </p:nvSpPr>
        <p:spPr>
          <a:xfrm>
            <a:off x="9228100" y="3360962"/>
            <a:ext cx="2804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>
                    <a:lumMod val="95000"/>
                  </a:schemeClr>
                </a:solidFill>
                <a:latin typeface="Karantina" pitchFamily="2" charset="-79"/>
                <a:cs typeface="Karantina" pitchFamily="2" charset="-79"/>
              </a:rPr>
              <a:t>המגזר שבו עוצמת הפריסה היא הגבוהה ביותר הוא המגזר היהודי.</a:t>
            </a: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C07C2784-4AA3-2F34-B59E-41C12D9ED76D}"/>
              </a:ext>
            </a:extLst>
          </p:cNvPr>
          <p:cNvSpPr txBox="1"/>
          <p:nvPr/>
        </p:nvSpPr>
        <p:spPr>
          <a:xfrm>
            <a:off x="11209300" y="2980334"/>
            <a:ext cx="823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hanga One" panose="02000000000000000000" pitchFamily="2" charset="0"/>
              </a:rPr>
              <a:t>.1</a:t>
            </a:r>
            <a:endParaRPr lang="he-IL" sz="2800" b="1" dirty="0">
              <a:solidFill>
                <a:schemeClr val="bg1">
                  <a:lumMod val="95000"/>
                </a:schemeClr>
              </a:solidFill>
              <a:latin typeface="Changa One" panose="02000000000000000000" pitchFamily="2" charset="0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45302D7-4062-CCFC-C8FC-7DE170305234}"/>
              </a:ext>
            </a:extLst>
          </p:cNvPr>
          <p:cNvSpPr txBox="1"/>
          <p:nvPr/>
        </p:nvSpPr>
        <p:spPr>
          <a:xfrm>
            <a:off x="11209300" y="4616008"/>
            <a:ext cx="823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hanga One" panose="02000000000000000000" pitchFamily="2" charset="0"/>
              </a:rPr>
              <a:t>.2</a:t>
            </a:r>
            <a:endParaRPr lang="he-IL" sz="2800" b="1" dirty="0">
              <a:solidFill>
                <a:schemeClr val="bg1">
                  <a:lumMod val="95000"/>
                </a:schemeClr>
              </a:solidFill>
              <a:latin typeface="Changa One" panose="02000000000000000000" pitchFamily="2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21DDD0C2-352E-16F2-860F-D39A87C749A4}"/>
              </a:ext>
            </a:extLst>
          </p:cNvPr>
          <p:cNvSpPr txBox="1"/>
          <p:nvPr/>
        </p:nvSpPr>
        <p:spPr>
          <a:xfrm>
            <a:off x="9228100" y="4972081"/>
            <a:ext cx="2804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>
                <a:solidFill>
                  <a:schemeClr val="bg1">
                    <a:lumMod val="95000"/>
                  </a:schemeClr>
                </a:solidFill>
                <a:latin typeface="Karantina" pitchFamily="2" charset="-79"/>
                <a:cs typeface="Karantina" pitchFamily="2" charset="-79"/>
              </a:rPr>
              <a:t>מן הגרף עולה כי המגזר שבו עוצמת הפריסה הנמוכה ביותר הוא המגזר הערבי.</a:t>
            </a:r>
          </a:p>
        </p:txBody>
      </p: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7CD31852-62FF-5B53-5206-F2804B8D93E3}"/>
              </a:ext>
            </a:extLst>
          </p:cNvPr>
          <p:cNvSpPr txBox="1"/>
          <p:nvPr/>
        </p:nvSpPr>
        <p:spPr>
          <a:xfrm>
            <a:off x="2906666" y="6229395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יהודי</a:t>
            </a: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E6A955AD-3480-6CEE-2F28-06895906533B}"/>
              </a:ext>
            </a:extLst>
          </p:cNvPr>
          <p:cNvSpPr txBox="1"/>
          <p:nvPr/>
        </p:nvSpPr>
        <p:spPr>
          <a:xfrm>
            <a:off x="295398" y="6229395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בדואי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CD0626FB-A0A1-2617-B7FB-EE04A23398F3}"/>
              </a:ext>
            </a:extLst>
          </p:cNvPr>
          <p:cNvSpPr txBox="1"/>
          <p:nvPr/>
        </p:nvSpPr>
        <p:spPr>
          <a:xfrm>
            <a:off x="1607567" y="6229395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חרדי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507BFED3-BD53-9863-35A0-A2AFC6C2E762}"/>
              </a:ext>
            </a:extLst>
          </p:cNvPr>
          <p:cNvSpPr txBox="1"/>
          <p:nvPr/>
        </p:nvSpPr>
        <p:spPr>
          <a:xfrm>
            <a:off x="4231904" y="6229395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מעורב</a:t>
            </a: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EBD276B-D20C-0797-1A5A-9C733848486F}"/>
              </a:ext>
            </a:extLst>
          </p:cNvPr>
          <p:cNvSpPr txBox="1"/>
          <p:nvPr/>
        </p:nvSpPr>
        <p:spPr>
          <a:xfrm>
            <a:off x="5560185" y="6229395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ערבי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2A2AFE3-97F3-7905-7F90-26CD61170FC1}"/>
              </a:ext>
            </a:extLst>
          </p:cNvPr>
          <p:cNvSpPr txBox="1"/>
          <p:nvPr/>
        </p:nvSpPr>
        <p:spPr>
          <a:xfrm>
            <a:off x="6830103" y="6233753"/>
            <a:ext cx="9398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chemeClr val="bg1"/>
                </a:solidFill>
                <a:latin typeface="Karantina" pitchFamily="2" charset="-79"/>
                <a:cs typeface="Karantina" pitchFamily="2" charset="-79"/>
              </a:rPr>
              <a:t>דרוזי</a:t>
            </a:r>
          </a:p>
        </p:txBody>
      </p:sp>
      <p:pic>
        <p:nvPicPr>
          <p:cNvPr id="43" name="תמונה 42">
            <a:extLst>
              <a:ext uri="{FF2B5EF4-FFF2-40B4-BE49-F238E27FC236}">
                <a16:creationId xmlns:a16="http://schemas.microsoft.com/office/drawing/2014/main" id="{B2231DDD-2282-1DDE-16FE-2EABD0963D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b="96"/>
          <a:stretch/>
        </p:blipFill>
        <p:spPr>
          <a:xfrm rot="10800000">
            <a:off x="12296650" y="9765250"/>
            <a:ext cx="3902504" cy="3894996"/>
          </a:xfrm>
          <a:custGeom>
            <a:avLst/>
            <a:gdLst>
              <a:gd name="connsiteX0" fmla="*/ 841677 w 5216835"/>
              <a:gd name="connsiteY0" fmla="*/ 0 h 5206799"/>
              <a:gd name="connsiteX1" fmla="*/ 4375157 w 5216835"/>
              <a:gd name="connsiteY1" fmla="*/ 0 h 5206799"/>
              <a:gd name="connsiteX2" fmla="*/ 5203959 w 5216835"/>
              <a:gd name="connsiteY2" fmla="*/ 609755 h 5206799"/>
              <a:gd name="connsiteX3" fmla="*/ 5216835 w 5216835"/>
              <a:gd name="connsiteY3" fmla="*/ 659833 h 5206799"/>
              <a:gd name="connsiteX4" fmla="*/ 5216835 w 5216835"/>
              <a:gd name="connsiteY4" fmla="*/ 4546966 h 5206799"/>
              <a:gd name="connsiteX5" fmla="*/ 5203959 w 5216835"/>
              <a:gd name="connsiteY5" fmla="*/ 4597044 h 5206799"/>
              <a:gd name="connsiteX6" fmla="*/ 4375157 w 5216835"/>
              <a:gd name="connsiteY6" fmla="*/ 5206799 h 5206799"/>
              <a:gd name="connsiteX7" fmla="*/ 841677 w 5216835"/>
              <a:gd name="connsiteY7" fmla="*/ 5206799 h 5206799"/>
              <a:gd name="connsiteX8" fmla="*/ 12876 w 5216835"/>
              <a:gd name="connsiteY8" fmla="*/ 4597044 h 5206799"/>
              <a:gd name="connsiteX9" fmla="*/ 0 w 5216835"/>
              <a:gd name="connsiteY9" fmla="*/ 4546970 h 5206799"/>
              <a:gd name="connsiteX10" fmla="*/ 0 w 5216835"/>
              <a:gd name="connsiteY10" fmla="*/ 659829 h 5206799"/>
              <a:gd name="connsiteX11" fmla="*/ 12876 w 5216835"/>
              <a:gd name="connsiteY11" fmla="*/ 609755 h 5206799"/>
              <a:gd name="connsiteX12" fmla="*/ 841677 w 5216835"/>
              <a:gd name="connsiteY12" fmla="*/ 0 h 520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835" h="5206799">
                <a:moveTo>
                  <a:pt x="841677" y="0"/>
                </a:moveTo>
                <a:lnTo>
                  <a:pt x="4375157" y="0"/>
                </a:lnTo>
                <a:cubicBezTo>
                  <a:pt x="4764574" y="0"/>
                  <a:pt x="5094083" y="256494"/>
                  <a:pt x="5203959" y="609755"/>
                </a:cubicBezTo>
                <a:lnTo>
                  <a:pt x="5216835" y="659833"/>
                </a:lnTo>
                <a:lnTo>
                  <a:pt x="5216835" y="4546966"/>
                </a:lnTo>
                <a:lnTo>
                  <a:pt x="5203959" y="4597044"/>
                </a:lnTo>
                <a:cubicBezTo>
                  <a:pt x="5094083" y="4950305"/>
                  <a:pt x="4764574" y="5206799"/>
                  <a:pt x="4375157" y="5206799"/>
                </a:cubicBezTo>
                <a:lnTo>
                  <a:pt x="841677" y="5206799"/>
                </a:lnTo>
                <a:cubicBezTo>
                  <a:pt x="452261" y="5206799"/>
                  <a:pt x="122751" y="4950305"/>
                  <a:pt x="12876" y="4597044"/>
                </a:cubicBezTo>
                <a:lnTo>
                  <a:pt x="0" y="4546970"/>
                </a:lnTo>
                <a:lnTo>
                  <a:pt x="0" y="659829"/>
                </a:lnTo>
                <a:lnTo>
                  <a:pt x="12876" y="609755"/>
                </a:lnTo>
                <a:cubicBezTo>
                  <a:pt x="122751" y="256494"/>
                  <a:pt x="452261" y="0"/>
                  <a:pt x="841677" y="0"/>
                </a:cubicBezTo>
                <a:close/>
              </a:path>
            </a:pathLst>
          </a:custGeom>
        </p:spPr>
      </p:pic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42C3E864-3C38-DF5F-8665-A7CCE5DE38FD}"/>
              </a:ext>
            </a:extLst>
          </p:cNvPr>
          <p:cNvGrpSpPr/>
          <p:nvPr/>
        </p:nvGrpSpPr>
        <p:grpSpPr>
          <a:xfrm rot="16406259">
            <a:off x="-3746999" y="-7714505"/>
            <a:ext cx="1093209" cy="5308564"/>
            <a:chOff x="11112001" y="-2"/>
            <a:chExt cx="1093209" cy="5308564"/>
          </a:xfrm>
        </p:grpSpPr>
        <p:sp>
          <p:nvSpPr>
            <p:cNvPr id="45" name="Graphic 14">
              <a:extLst>
                <a:ext uri="{FF2B5EF4-FFF2-40B4-BE49-F238E27FC236}">
                  <a16:creationId xmlns:a16="http://schemas.microsoft.com/office/drawing/2014/main" id="{038E40BE-2286-7261-171A-D109BF883076}"/>
                </a:ext>
              </a:extLst>
            </p:cNvPr>
            <p:cNvSpPr/>
            <p:nvPr/>
          </p:nvSpPr>
          <p:spPr>
            <a:xfrm>
              <a:off x="11118605" y="4228562"/>
              <a:ext cx="1080000" cy="1080000"/>
            </a:xfrm>
            <a:custGeom>
              <a:avLst/>
              <a:gdLst>
                <a:gd name="connsiteX0" fmla="*/ 39145 w 1809869"/>
                <a:gd name="connsiteY0" fmla="*/ 1755134 h 1755133"/>
                <a:gd name="connsiteX1" fmla="*/ 0 w 1809869"/>
                <a:gd name="connsiteY1" fmla="*/ 1755134 h 1755133"/>
                <a:gd name="connsiteX2" fmla="*/ 0 w 1809869"/>
                <a:gd name="connsiteY2" fmla="*/ 0 h 1755133"/>
                <a:gd name="connsiteX3" fmla="*/ 1809869 w 1809869"/>
                <a:gd name="connsiteY3" fmla="*/ 0 h 1755133"/>
                <a:gd name="connsiteX4" fmla="*/ 1809869 w 1809869"/>
                <a:gd name="connsiteY4" fmla="*/ 0 h 1755133"/>
                <a:gd name="connsiteX5" fmla="*/ 39145 w 1809869"/>
                <a:gd name="connsiteY5" fmla="*/ 1755134 h 17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869" h="1755133">
                  <a:moveTo>
                    <a:pt x="39145" y="1755134"/>
                  </a:moveTo>
                  <a:lnTo>
                    <a:pt x="0" y="1755134"/>
                  </a:lnTo>
                  <a:lnTo>
                    <a:pt x="0" y="0"/>
                  </a:lnTo>
                  <a:lnTo>
                    <a:pt x="1809869" y="0"/>
                  </a:lnTo>
                  <a:lnTo>
                    <a:pt x="1809869" y="0"/>
                  </a:lnTo>
                  <a:cubicBezTo>
                    <a:pt x="1809869" y="970002"/>
                    <a:pt x="1017764" y="1755134"/>
                    <a:pt x="39145" y="1755134"/>
                  </a:cubicBezTo>
                  <a:close/>
                </a:path>
              </a:pathLst>
            </a:custGeom>
            <a:solidFill>
              <a:srgbClr val="CB96CC"/>
            </a:solidFill>
            <a:ln w="229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46" name="Graphic 16">
              <a:extLst>
                <a:ext uri="{FF2B5EF4-FFF2-40B4-BE49-F238E27FC236}">
                  <a16:creationId xmlns:a16="http://schemas.microsoft.com/office/drawing/2014/main" id="{305CD480-0459-8EAE-53BF-5DDBCE3893B7}"/>
                </a:ext>
              </a:extLst>
            </p:cNvPr>
            <p:cNvSpPr/>
            <p:nvPr/>
          </p:nvSpPr>
          <p:spPr>
            <a:xfrm>
              <a:off x="11125210" y="3148562"/>
              <a:ext cx="1080000" cy="1080000"/>
            </a:xfrm>
            <a:custGeom>
              <a:avLst/>
              <a:gdLst>
                <a:gd name="connsiteX0" fmla="*/ 896282 w 1792563"/>
                <a:gd name="connsiteY0" fmla="*/ 0 h 1792563"/>
                <a:gd name="connsiteX1" fmla="*/ 0 w 1792563"/>
                <a:gd name="connsiteY1" fmla="*/ 896282 h 1792563"/>
                <a:gd name="connsiteX2" fmla="*/ 896282 w 1792563"/>
                <a:gd name="connsiteY2" fmla="*/ 1792563 h 1792563"/>
                <a:gd name="connsiteX3" fmla="*/ 1792563 w 1792563"/>
                <a:gd name="connsiteY3" fmla="*/ 896282 h 1792563"/>
                <a:gd name="connsiteX4" fmla="*/ 896282 w 1792563"/>
                <a:gd name="connsiteY4" fmla="*/ 0 h 1792563"/>
                <a:gd name="connsiteX5" fmla="*/ 896282 w 1792563"/>
                <a:gd name="connsiteY5" fmla="*/ 1540062 h 1792563"/>
                <a:gd name="connsiteX6" fmla="*/ 244791 w 1792563"/>
                <a:gd name="connsiteY6" fmla="*/ 896282 h 1792563"/>
                <a:gd name="connsiteX7" fmla="*/ 896282 w 1792563"/>
                <a:gd name="connsiteY7" fmla="*/ 252501 h 1792563"/>
                <a:gd name="connsiteX8" fmla="*/ 1547772 w 1792563"/>
                <a:gd name="connsiteY8" fmla="*/ 896282 h 1792563"/>
                <a:gd name="connsiteX9" fmla="*/ 896282 w 1792563"/>
                <a:gd name="connsiteY9" fmla="*/ 1540062 h 179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2563" h="1792563">
                  <a:moveTo>
                    <a:pt x="896282" y="0"/>
                  </a:moveTo>
                  <a:cubicBezTo>
                    <a:pt x="400917" y="0"/>
                    <a:pt x="0" y="400917"/>
                    <a:pt x="0" y="896282"/>
                  </a:cubicBezTo>
                  <a:cubicBezTo>
                    <a:pt x="0" y="1391646"/>
                    <a:pt x="400917" y="1792563"/>
                    <a:pt x="896282" y="1792563"/>
                  </a:cubicBezTo>
                  <a:cubicBezTo>
                    <a:pt x="1391646" y="1792563"/>
                    <a:pt x="1792563" y="1391646"/>
                    <a:pt x="1792563" y="896282"/>
                  </a:cubicBezTo>
                  <a:cubicBezTo>
                    <a:pt x="1792563" y="400917"/>
                    <a:pt x="1391646" y="0"/>
                    <a:pt x="896282" y="0"/>
                  </a:cubicBezTo>
                  <a:close/>
                  <a:moveTo>
                    <a:pt x="896282" y="1540062"/>
                  </a:moveTo>
                  <a:cubicBezTo>
                    <a:pt x="813400" y="1223954"/>
                    <a:pt x="562826" y="975308"/>
                    <a:pt x="244791" y="896282"/>
                  </a:cubicBezTo>
                  <a:cubicBezTo>
                    <a:pt x="562826" y="817255"/>
                    <a:pt x="813400" y="568609"/>
                    <a:pt x="896282" y="252501"/>
                  </a:cubicBezTo>
                  <a:cubicBezTo>
                    <a:pt x="979163" y="568609"/>
                    <a:pt x="1229737" y="817255"/>
                    <a:pt x="1547772" y="896282"/>
                  </a:cubicBezTo>
                  <a:cubicBezTo>
                    <a:pt x="1229737" y="975308"/>
                    <a:pt x="979163" y="1223954"/>
                    <a:pt x="896282" y="1540062"/>
                  </a:cubicBezTo>
                  <a:close/>
                </a:path>
              </a:pathLst>
            </a:custGeom>
            <a:solidFill>
              <a:srgbClr val="F6EDE1"/>
            </a:solidFill>
            <a:ln w="19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47" name="Graphic 24">
              <a:extLst>
                <a:ext uri="{FF2B5EF4-FFF2-40B4-BE49-F238E27FC236}">
                  <a16:creationId xmlns:a16="http://schemas.microsoft.com/office/drawing/2014/main" id="{05E7B0E9-C268-1C39-F928-02702A195163}"/>
                </a:ext>
              </a:extLst>
            </p:cNvPr>
            <p:cNvSpPr/>
            <p:nvPr/>
          </p:nvSpPr>
          <p:spPr>
            <a:xfrm>
              <a:off x="11125210" y="2076984"/>
              <a:ext cx="1080000" cy="1080000"/>
            </a:xfrm>
            <a:custGeom>
              <a:avLst/>
              <a:gdLst>
                <a:gd name="connsiteX0" fmla="*/ 1782019 w 1782018"/>
                <a:gd name="connsiteY0" fmla="*/ 876085 h 1752168"/>
                <a:gd name="connsiteX1" fmla="*/ 891009 w 1782018"/>
                <a:gd name="connsiteY1" fmla="*/ 1752169 h 1752168"/>
                <a:gd name="connsiteX2" fmla="*/ 0 w 1782018"/>
                <a:gd name="connsiteY2" fmla="*/ 876085 h 1752168"/>
                <a:gd name="connsiteX3" fmla="*/ 891009 w 1782018"/>
                <a:gd name="connsiteY3" fmla="*/ 0 h 1752168"/>
                <a:gd name="connsiteX4" fmla="*/ 1782019 w 1782018"/>
                <a:gd name="connsiteY4" fmla="*/ 876085 h 1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018" h="1752168">
                  <a:moveTo>
                    <a:pt x="1782019" y="876085"/>
                  </a:moveTo>
                  <a:cubicBezTo>
                    <a:pt x="1782019" y="1359933"/>
                    <a:pt x="1383100" y="1752169"/>
                    <a:pt x="891009" y="1752169"/>
                  </a:cubicBezTo>
                  <a:cubicBezTo>
                    <a:pt x="398918" y="1752169"/>
                    <a:pt x="0" y="1359933"/>
                    <a:pt x="0" y="876085"/>
                  </a:cubicBezTo>
                  <a:cubicBezTo>
                    <a:pt x="0" y="392236"/>
                    <a:pt x="398918" y="0"/>
                    <a:pt x="891009" y="0"/>
                  </a:cubicBezTo>
                  <a:cubicBezTo>
                    <a:pt x="1383100" y="0"/>
                    <a:pt x="1782019" y="392236"/>
                    <a:pt x="1782019" y="876085"/>
                  </a:cubicBezTo>
                  <a:close/>
                </a:path>
              </a:pathLst>
            </a:custGeom>
            <a:solidFill>
              <a:srgbClr val="077F8D"/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48" name="Graphic 28">
              <a:extLst>
                <a:ext uri="{FF2B5EF4-FFF2-40B4-BE49-F238E27FC236}">
                  <a16:creationId xmlns:a16="http://schemas.microsoft.com/office/drawing/2014/main" id="{F5F68506-9013-6A71-8CD0-500A9524ADF4}"/>
                </a:ext>
              </a:extLst>
            </p:cNvPr>
            <p:cNvSpPr/>
            <p:nvPr/>
          </p:nvSpPr>
          <p:spPr>
            <a:xfrm rot="16200000">
              <a:off x="10604251" y="507748"/>
              <a:ext cx="2095500" cy="1080000"/>
            </a:xfrm>
            <a:custGeom>
              <a:avLst/>
              <a:gdLst>
                <a:gd name="connsiteX0" fmla="*/ 3298697 w 3303941"/>
                <a:gd name="connsiteY0" fmla="*/ 0 h 1830322"/>
                <a:gd name="connsiteX1" fmla="*/ 1651971 w 3303941"/>
                <a:gd name="connsiteY1" fmla="*/ 1639719 h 1830322"/>
                <a:gd name="connsiteX2" fmla="*/ 5244 w 3303941"/>
                <a:gd name="connsiteY2" fmla="*/ 0 h 1830322"/>
                <a:gd name="connsiteX3" fmla="*/ 0 w 3303941"/>
                <a:gd name="connsiteY3" fmla="*/ 0 h 1830322"/>
                <a:gd name="connsiteX4" fmla="*/ 0 w 3303941"/>
                <a:gd name="connsiteY4" fmla="*/ 190604 h 1830322"/>
                <a:gd name="connsiteX5" fmla="*/ 1646726 w 3303941"/>
                <a:gd name="connsiteY5" fmla="*/ 1830323 h 1830322"/>
                <a:gd name="connsiteX6" fmla="*/ 1651971 w 3303941"/>
                <a:gd name="connsiteY6" fmla="*/ 1830323 h 1830322"/>
                <a:gd name="connsiteX7" fmla="*/ 1657215 w 3303941"/>
                <a:gd name="connsiteY7" fmla="*/ 1830323 h 1830322"/>
                <a:gd name="connsiteX8" fmla="*/ 3303941 w 3303941"/>
                <a:gd name="connsiteY8" fmla="*/ 190604 h 1830322"/>
                <a:gd name="connsiteX9" fmla="*/ 3303941 w 3303941"/>
                <a:gd name="connsiteY9" fmla="*/ 0 h 1830322"/>
                <a:gd name="connsiteX10" fmla="*/ 3298697 w 3303941"/>
                <a:gd name="connsiteY10" fmla="*/ 0 h 183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3941" h="1830322">
                  <a:moveTo>
                    <a:pt x="3298697" y="0"/>
                  </a:moveTo>
                  <a:cubicBezTo>
                    <a:pt x="2388802" y="0"/>
                    <a:pt x="1651971" y="733696"/>
                    <a:pt x="1651971" y="1639719"/>
                  </a:cubicBezTo>
                  <a:cubicBezTo>
                    <a:pt x="1651971" y="733696"/>
                    <a:pt x="915139" y="0"/>
                    <a:pt x="5244" y="0"/>
                  </a:cubicBezTo>
                  <a:lnTo>
                    <a:pt x="0" y="0"/>
                  </a:lnTo>
                  <a:lnTo>
                    <a:pt x="0" y="190604"/>
                  </a:lnTo>
                  <a:cubicBezTo>
                    <a:pt x="0" y="1096627"/>
                    <a:pt x="736831" y="1830323"/>
                    <a:pt x="1646726" y="1830323"/>
                  </a:cubicBezTo>
                  <a:lnTo>
                    <a:pt x="1651971" y="1830323"/>
                  </a:lnTo>
                  <a:lnTo>
                    <a:pt x="1657215" y="1830323"/>
                  </a:lnTo>
                  <a:cubicBezTo>
                    <a:pt x="2567110" y="1830323"/>
                    <a:pt x="3303941" y="1096627"/>
                    <a:pt x="3303941" y="190604"/>
                  </a:cubicBezTo>
                  <a:lnTo>
                    <a:pt x="3303941" y="0"/>
                  </a:lnTo>
                  <a:lnTo>
                    <a:pt x="3298697" y="0"/>
                  </a:lnTo>
                  <a:close/>
                </a:path>
              </a:pathLst>
            </a:custGeom>
            <a:solidFill>
              <a:srgbClr val="A094E4"/>
            </a:solidFill>
            <a:ln w="26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</p:grp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1EB0B17-5D1A-A619-21CB-09FFDDF7A7D8}"/>
              </a:ext>
            </a:extLst>
          </p:cNvPr>
          <p:cNvSpPr txBox="1"/>
          <p:nvPr/>
        </p:nvSpPr>
        <p:spPr>
          <a:xfrm>
            <a:off x="9942254" y="2696545"/>
            <a:ext cx="23997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استنتاجات البحث</a:t>
            </a:r>
            <a:endParaRPr lang="he-IL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E3F55EBA-9518-C03B-D68F-52D7ECDBEBBB}"/>
              </a:ext>
            </a:extLst>
          </p:cNvPr>
          <p:cNvSpPr txBox="1"/>
          <p:nvPr/>
        </p:nvSpPr>
        <p:spPr>
          <a:xfrm>
            <a:off x="9156379" y="1529040"/>
            <a:ext cx="28048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البحث في نسبة الاستقبال حسب البلدات.</a:t>
            </a:r>
            <a:endParaRPr lang="he-IL" sz="20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AB00912C-DF32-9F28-5222-8E0A6623E7C9}"/>
              </a:ext>
            </a:extLst>
          </p:cNvPr>
          <p:cNvSpPr txBox="1"/>
          <p:nvPr/>
        </p:nvSpPr>
        <p:spPr>
          <a:xfrm>
            <a:off x="9474119" y="3945155"/>
            <a:ext cx="25588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الوسط اليهودي هو الأكبر على مستوي باقي الاوساط.</a:t>
            </a:r>
            <a:endParaRPr lang="he-IL" sz="20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9D6346CA-6EAC-945F-E0B3-2333C78F817E}"/>
              </a:ext>
            </a:extLst>
          </p:cNvPr>
          <p:cNvSpPr txBox="1"/>
          <p:nvPr/>
        </p:nvSpPr>
        <p:spPr>
          <a:xfrm>
            <a:off x="9476341" y="5567537"/>
            <a:ext cx="25493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2000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 الرسم البياني نستنتج ان الاستقبال الخلوي في الوسط العربي هو الأقل.</a:t>
            </a:r>
            <a:endParaRPr lang="he-IL" sz="2000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1BFF35B1-D22F-F649-50D6-9A0DA7FAE587}"/>
              </a:ext>
            </a:extLst>
          </p:cNvPr>
          <p:cNvSpPr txBox="1"/>
          <p:nvPr/>
        </p:nvSpPr>
        <p:spPr>
          <a:xfrm rot="16200000">
            <a:off x="-6855413" y="13525261"/>
            <a:ext cx="501220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Changa One" panose="02000000000000000000" pitchFamily="2" charset="77"/>
                <a:ea typeface="Arimo" panose="020B0604020202020204" pitchFamily="34" charset="0"/>
                <a:cs typeface="Arimo" panose="020B0604020202020204" pitchFamily="34" charset="0"/>
              </a:rPr>
              <a:t>Thank you</a:t>
            </a:r>
          </a:p>
        </p:txBody>
      </p:sp>
      <p:sp>
        <p:nvSpPr>
          <p:cNvPr id="31" name="TextBox 4">
            <a:extLst>
              <a:ext uri="{FF2B5EF4-FFF2-40B4-BE49-F238E27FC236}">
                <a16:creationId xmlns:a16="http://schemas.microsoft.com/office/drawing/2014/main" id="{786875A5-2943-687D-2D4C-95E85C159F5C}"/>
              </a:ext>
            </a:extLst>
          </p:cNvPr>
          <p:cNvSpPr txBox="1"/>
          <p:nvPr/>
        </p:nvSpPr>
        <p:spPr>
          <a:xfrm rot="16200000">
            <a:off x="-6564776" y="14161277"/>
            <a:ext cx="639500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Changa One" panose="02000000000000000000" pitchFamily="2" charset="77"/>
                <a:ea typeface="Arimo" panose="020B0604020202020204" pitchFamily="34" charset="0"/>
                <a:cs typeface="Arimo" panose="020B0604020202020204" pitchFamily="34" charset="0"/>
              </a:rPr>
              <a:t>For Listening</a:t>
            </a: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94A91314-0C34-3722-D00D-5448E34939E5}"/>
              </a:ext>
            </a:extLst>
          </p:cNvPr>
          <p:cNvSpPr txBox="1"/>
          <p:nvPr/>
        </p:nvSpPr>
        <p:spPr>
          <a:xfrm rot="16200000">
            <a:off x="-6300564" y="15259807"/>
            <a:ext cx="39025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44546A"/>
                </a:solidFill>
                <a:latin typeface="Changa One" panose="02000000000000000000" pitchFamily="2" charset="0"/>
              </a:rPr>
              <a:t>Aharon, Boshra And Baraa</a:t>
            </a:r>
            <a:endParaRPr lang="he-IL" sz="2000" dirty="0">
              <a:solidFill>
                <a:srgbClr val="44546A"/>
              </a:solidFill>
              <a:latin typeface="Chang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43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>
            <a:extLst>
              <a:ext uri="{FF2B5EF4-FFF2-40B4-BE49-F238E27FC236}">
                <a16:creationId xmlns:a16="http://schemas.microsoft.com/office/drawing/2014/main" id="{CB6D4809-50FA-F015-8F4D-70BC8C886DDB}"/>
              </a:ext>
            </a:extLst>
          </p:cNvPr>
          <p:cNvSpPr txBox="1"/>
          <p:nvPr/>
        </p:nvSpPr>
        <p:spPr>
          <a:xfrm>
            <a:off x="817104" y="-7734300"/>
            <a:ext cx="3794760" cy="1934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3800">
                <a:latin typeface="Josefin Sans Light" pitchFamily="2" charset="77"/>
              </a:defRPr>
            </a:lvl1pPr>
          </a:lstStyle>
          <a:p>
            <a:pPr algn="l"/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פריסה סלולרית מאפשרת ניטור ובקרה מרחוק של מכשירים.</a:t>
            </a:r>
            <a: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/>
            </a:r>
            <a:br>
              <a:rPr lang="en-US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</a:br>
            <a:r>
              <a:rPr lang="he-IL" sz="2800" dirty="0">
                <a:solidFill>
                  <a:srgbClr val="626365"/>
                </a:solidFill>
                <a:latin typeface="Karantina" pitchFamily="2" charset="-79"/>
                <a:ea typeface="Jura Light" pitchFamily="2" charset="0"/>
                <a:cs typeface="Karantina" pitchFamily="2" charset="-79"/>
              </a:rPr>
              <a:t>ככל שפריסת האתרים בריכוז גבוהה יותר כך הקלטה הסלולארית טובה יותר.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5C63830-49AC-BB30-9952-D3A080E3F05D}"/>
              </a:ext>
            </a:extLst>
          </p:cNvPr>
          <p:cNvSpPr txBox="1"/>
          <p:nvPr/>
        </p:nvSpPr>
        <p:spPr>
          <a:xfrm>
            <a:off x="817104" y="-8505814"/>
            <a:ext cx="379476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algn="r">
              <a:defRPr sz="7200">
                <a:solidFill>
                  <a:schemeClr val="tx2"/>
                </a:solidFill>
                <a:latin typeface="Heebo Medium" pitchFamily="2" charset="-79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l"/>
            <a:r>
              <a:rPr lang="en-US" sz="4400" dirty="0">
                <a:latin typeface="Changa One" panose="02000000000000000000" pitchFamily="2" charset="0"/>
                <a:cs typeface="Space Grotesk" pitchFamily="2" charset="77"/>
              </a:rPr>
              <a:t>Network</a:t>
            </a:r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4C5CDFFD-7B2E-05A0-133B-3263AFE8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5736"/>
          <a:stretch/>
        </p:blipFill>
        <p:spPr>
          <a:xfrm>
            <a:off x="6120758" y="-11163300"/>
            <a:ext cx="6071242" cy="6858000"/>
          </a:xfrm>
          <a:custGeom>
            <a:avLst/>
            <a:gdLst>
              <a:gd name="connsiteX0" fmla="*/ 1288066 w 7769609"/>
              <a:gd name="connsiteY0" fmla="*/ 0 h 7362645"/>
              <a:gd name="connsiteX1" fmla="*/ 7769609 w 7769609"/>
              <a:gd name="connsiteY1" fmla="*/ 0 h 7362645"/>
              <a:gd name="connsiteX2" fmla="*/ 7769609 w 7769609"/>
              <a:gd name="connsiteY2" fmla="*/ 7362645 h 7362645"/>
              <a:gd name="connsiteX3" fmla="*/ 802376 w 7769609"/>
              <a:gd name="connsiteY3" fmla="*/ 7362645 h 7362645"/>
              <a:gd name="connsiteX4" fmla="*/ 233581 w 7769609"/>
              <a:gd name="connsiteY4" fmla="*/ 6970616 h 7362645"/>
              <a:gd name="connsiteX5" fmla="*/ 16281 w 7769609"/>
              <a:gd name="connsiteY5" fmla="*/ 6570405 h 7362645"/>
              <a:gd name="connsiteX6" fmla="*/ 299657 w 7769609"/>
              <a:gd name="connsiteY6" fmla="*/ 5622718 h 7362645"/>
              <a:gd name="connsiteX7" fmla="*/ 875264 w 7769609"/>
              <a:gd name="connsiteY7" fmla="*/ 4666167 h 7362645"/>
              <a:gd name="connsiteX8" fmla="*/ 1149103 w 7769609"/>
              <a:gd name="connsiteY8" fmla="*/ 4097556 h 7362645"/>
              <a:gd name="connsiteX9" fmla="*/ 722677 w 7769609"/>
              <a:gd name="connsiteY9" fmla="*/ 2740112 h 7362645"/>
              <a:gd name="connsiteX10" fmla="*/ 524450 w 7769609"/>
              <a:gd name="connsiteY10" fmla="*/ 2517167 h 7362645"/>
              <a:gd name="connsiteX11" fmla="*/ 430446 w 7769609"/>
              <a:gd name="connsiteY11" fmla="*/ 2187182 h 7362645"/>
              <a:gd name="connsiteX12" fmla="*/ 1288066 w 7769609"/>
              <a:gd name="connsiteY12" fmla="*/ 0 h 73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609" h="7362645">
                <a:moveTo>
                  <a:pt x="1288066" y="0"/>
                </a:moveTo>
                <a:lnTo>
                  <a:pt x="7769609" y="0"/>
                </a:lnTo>
                <a:lnTo>
                  <a:pt x="7769609" y="7362645"/>
                </a:lnTo>
                <a:lnTo>
                  <a:pt x="802376" y="7362645"/>
                </a:lnTo>
                <a:cubicBezTo>
                  <a:pt x="585076" y="7278784"/>
                  <a:pt x="386849" y="7146517"/>
                  <a:pt x="233581" y="6970616"/>
                </a:cubicBezTo>
                <a:cubicBezTo>
                  <a:pt x="132765" y="6854711"/>
                  <a:pt x="48978" y="6720399"/>
                  <a:pt x="16281" y="6570405"/>
                </a:cubicBezTo>
                <a:cubicBezTo>
                  <a:pt x="-55925" y="6239737"/>
                  <a:pt x="125272" y="5912478"/>
                  <a:pt x="299657" y="5622718"/>
                </a:cubicBezTo>
                <a:cubicBezTo>
                  <a:pt x="491753" y="5303641"/>
                  <a:pt x="683168" y="4985245"/>
                  <a:pt x="875264" y="4666167"/>
                </a:cubicBezTo>
                <a:cubicBezTo>
                  <a:pt x="984255" y="4485493"/>
                  <a:pt x="1093927" y="4301410"/>
                  <a:pt x="1149103" y="4097556"/>
                </a:cubicBezTo>
                <a:cubicBezTo>
                  <a:pt x="1277849" y="3618258"/>
                  <a:pt x="1072128" y="3092597"/>
                  <a:pt x="722677" y="2740112"/>
                </a:cubicBezTo>
                <a:cubicBezTo>
                  <a:pt x="652514" y="2669206"/>
                  <a:pt x="576221" y="2602391"/>
                  <a:pt x="524450" y="2517167"/>
                </a:cubicBezTo>
                <a:cubicBezTo>
                  <a:pt x="464505" y="2418308"/>
                  <a:pt x="443388" y="2301721"/>
                  <a:pt x="430446" y="2187182"/>
                </a:cubicBezTo>
                <a:cubicBezTo>
                  <a:pt x="341210" y="1377897"/>
                  <a:pt x="684530" y="541341"/>
                  <a:pt x="1288066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39BE1DE1-16F8-FD98-95EB-BD35BCAED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" b="96"/>
          <a:stretch/>
        </p:blipFill>
        <p:spPr>
          <a:xfrm>
            <a:off x="6348152" y="2394170"/>
            <a:ext cx="3902504" cy="3894996"/>
          </a:xfrm>
          <a:custGeom>
            <a:avLst/>
            <a:gdLst>
              <a:gd name="connsiteX0" fmla="*/ 841677 w 5216835"/>
              <a:gd name="connsiteY0" fmla="*/ 0 h 5206799"/>
              <a:gd name="connsiteX1" fmla="*/ 4375157 w 5216835"/>
              <a:gd name="connsiteY1" fmla="*/ 0 h 5206799"/>
              <a:gd name="connsiteX2" fmla="*/ 5203959 w 5216835"/>
              <a:gd name="connsiteY2" fmla="*/ 609755 h 5206799"/>
              <a:gd name="connsiteX3" fmla="*/ 5216835 w 5216835"/>
              <a:gd name="connsiteY3" fmla="*/ 659833 h 5206799"/>
              <a:gd name="connsiteX4" fmla="*/ 5216835 w 5216835"/>
              <a:gd name="connsiteY4" fmla="*/ 4546966 h 5206799"/>
              <a:gd name="connsiteX5" fmla="*/ 5203959 w 5216835"/>
              <a:gd name="connsiteY5" fmla="*/ 4597044 h 5206799"/>
              <a:gd name="connsiteX6" fmla="*/ 4375157 w 5216835"/>
              <a:gd name="connsiteY6" fmla="*/ 5206799 h 5206799"/>
              <a:gd name="connsiteX7" fmla="*/ 841677 w 5216835"/>
              <a:gd name="connsiteY7" fmla="*/ 5206799 h 5206799"/>
              <a:gd name="connsiteX8" fmla="*/ 12876 w 5216835"/>
              <a:gd name="connsiteY8" fmla="*/ 4597044 h 5206799"/>
              <a:gd name="connsiteX9" fmla="*/ 0 w 5216835"/>
              <a:gd name="connsiteY9" fmla="*/ 4546970 h 5206799"/>
              <a:gd name="connsiteX10" fmla="*/ 0 w 5216835"/>
              <a:gd name="connsiteY10" fmla="*/ 659829 h 5206799"/>
              <a:gd name="connsiteX11" fmla="*/ 12876 w 5216835"/>
              <a:gd name="connsiteY11" fmla="*/ 609755 h 5206799"/>
              <a:gd name="connsiteX12" fmla="*/ 841677 w 5216835"/>
              <a:gd name="connsiteY12" fmla="*/ 0 h 5206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835" h="5206799">
                <a:moveTo>
                  <a:pt x="841677" y="0"/>
                </a:moveTo>
                <a:lnTo>
                  <a:pt x="4375157" y="0"/>
                </a:lnTo>
                <a:cubicBezTo>
                  <a:pt x="4764574" y="0"/>
                  <a:pt x="5094083" y="256494"/>
                  <a:pt x="5203959" y="609755"/>
                </a:cubicBezTo>
                <a:lnTo>
                  <a:pt x="5216835" y="659833"/>
                </a:lnTo>
                <a:lnTo>
                  <a:pt x="5216835" y="4546966"/>
                </a:lnTo>
                <a:lnTo>
                  <a:pt x="5203959" y="4597044"/>
                </a:lnTo>
                <a:cubicBezTo>
                  <a:pt x="5094083" y="4950305"/>
                  <a:pt x="4764574" y="5206799"/>
                  <a:pt x="4375157" y="5206799"/>
                </a:cubicBezTo>
                <a:lnTo>
                  <a:pt x="841677" y="5206799"/>
                </a:lnTo>
                <a:cubicBezTo>
                  <a:pt x="452261" y="5206799"/>
                  <a:pt x="122751" y="4950305"/>
                  <a:pt x="12876" y="4597044"/>
                </a:cubicBezTo>
                <a:lnTo>
                  <a:pt x="0" y="4546970"/>
                </a:lnTo>
                <a:lnTo>
                  <a:pt x="0" y="659829"/>
                </a:lnTo>
                <a:lnTo>
                  <a:pt x="12876" y="609755"/>
                </a:lnTo>
                <a:cubicBezTo>
                  <a:pt x="122751" y="256494"/>
                  <a:pt x="452261" y="0"/>
                  <a:pt x="841677" y="0"/>
                </a:cubicBezTo>
                <a:close/>
              </a:path>
            </a:pathLst>
          </a:custGeom>
        </p:spPr>
      </p:pic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FF7A6956-6327-66AF-97B2-E000C0FE5BC1}"/>
              </a:ext>
            </a:extLst>
          </p:cNvPr>
          <p:cNvGrpSpPr/>
          <p:nvPr/>
        </p:nvGrpSpPr>
        <p:grpSpPr>
          <a:xfrm>
            <a:off x="11112001" y="-2"/>
            <a:ext cx="1093209" cy="5308564"/>
            <a:chOff x="11112001" y="-2"/>
            <a:chExt cx="1093209" cy="5308564"/>
          </a:xfrm>
        </p:grpSpPr>
        <p:sp>
          <p:nvSpPr>
            <p:cNvPr id="36" name="Graphic 14">
              <a:extLst>
                <a:ext uri="{FF2B5EF4-FFF2-40B4-BE49-F238E27FC236}">
                  <a16:creationId xmlns:a16="http://schemas.microsoft.com/office/drawing/2014/main" id="{C43D1716-D7A0-2FAE-2FFB-A6D2C3548122}"/>
                </a:ext>
              </a:extLst>
            </p:cNvPr>
            <p:cNvSpPr/>
            <p:nvPr/>
          </p:nvSpPr>
          <p:spPr>
            <a:xfrm>
              <a:off x="11118605" y="4228562"/>
              <a:ext cx="1080000" cy="1080000"/>
            </a:xfrm>
            <a:custGeom>
              <a:avLst/>
              <a:gdLst>
                <a:gd name="connsiteX0" fmla="*/ 39145 w 1809869"/>
                <a:gd name="connsiteY0" fmla="*/ 1755134 h 1755133"/>
                <a:gd name="connsiteX1" fmla="*/ 0 w 1809869"/>
                <a:gd name="connsiteY1" fmla="*/ 1755134 h 1755133"/>
                <a:gd name="connsiteX2" fmla="*/ 0 w 1809869"/>
                <a:gd name="connsiteY2" fmla="*/ 0 h 1755133"/>
                <a:gd name="connsiteX3" fmla="*/ 1809869 w 1809869"/>
                <a:gd name="connsiteY3" fmla="*/ 0 h 1755133"/>
                <a:gd name="connsiteX4" fmla="*/ 1809869 w 1809869"/>
                <a:gd name="connsiteY4" fmla="*/ 0 h 1755133"/>
                <a:gd name="connsiteX5" fmla="*/ 39145 w 1809869"/>
                <a:gd name="connsiteY5" fmla="*/ 1755134 h 17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869" h="1755133">
                  <a:moveTo>
                    <a:pt x="39145" y="1755134"/>
                  </a:moveTo>
                  <a:lnTo>
                    <a:pt x="0" y="1755134"/>
                  </a:lnTo>
                  <a:lnTo>
                    <a:pt x="0" y="0"/>
                  </a:lnTo>
                  <a:lnTo>
                    <a:pt x="1809869" y="0"/>
                  </a:lnTo>
                  <a:lnTo>
                    <a:pt x="1809869" y="0"/>
                  </a:lnTo>
                  <a:cubicBezTo>
                    <a:pt x="1809869" y="970002"/>
                    <a:pt x="1017764" y="1755134"/>
                    <a:pt x="39145" y="1755134"/>
                  </a:cubicBezTo>
                  <a:close/>
                </a:path>
              </a:pathLst>
            </a:custGeom>
            <a:solidFill>
              <a:srgbClr val="CB96CC"/>
            </a:solidFill>
            <a:ln w="229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37" name="Graphic 16">
              <a:extLst>
                <a:ext uri="{FF2B5EF4-FFF2-40B4-BE49-F238E27FC236}">
                  <a16:creationId xmlns:a16="http://schemas.microsoft.com/office/drawing/2014/main" id="{7932CD1E-BBE8-7BCA-15BD-1CBC726048F2}"/>
                </a:ext>
              </a:extLst>
            </p:cNvPr>
            <p:cNvSpPr/>
            <p:nvPr/>
          </p:nvSpPr>
          <p:spPr>
            <a:xfrm>
              <a:off x="11125210" y="3148562"/>
              <a:ext cx="1080000" cy="1080000"/>
            </a:xfrm>
            <a:custGeom>
              <a:avLst/>
              <a:gdLst>
                <a:gd name="connsiteX0" fmla="*/ 896282 w 1792563"/>
                <a:gd name="connsiteY0" fmla="*/ 0 h 1792563"/>
                <a:gd name="connsiteX1" fmla="*/ 0 w 1792563"/>
                <a:gd name="connsiteY1" fmla="*/ 896282 h 1792563"/>
                <a:gd name="connsiteX2" fmla="*/ 896282 w 1792563"/>
                <a:gd name="connsiteY2" fmla="*/ 1792563 h 1792563"/>
                <a:gd name="connsiteX3" fmla="*/ 1792563 w 1792563"/>
                <a:gd name="connsiteY3" fmla="*/ 896282 h 1792563"/>
                <a:gd name="connsiteX4" fmla="*/ 896282 w 1792563"/>
                <a:gd name="connsiteY4" fmla="*/ 0 h 1792563"/>
                <a:gd name="connsiteX5" fmla="*/ 896282 w 1792563"/>
                <a:gd name="connsiteY5" fmla="*/ 1540062 h 1792563"/>
                <a:gd name="connsiteX6" fmla="*/ 244791 w 1792563"/>
                <a:gd name="connsiteY6" fmla="*/ 896282 h 1792563"/>
                <a:gd name="connsiteX7" fmla="*/ 896282 w 1792563"/>
                <a:gd name="connsiteY7" fmla="*/ 252501 h 1792563"/>
                <a:gd name="connsiteX8" fmla="*/ 1547772 w 1792563"/>
                <a:gd name="connsiteY8" fmla="*/ 896282 h 1792563"/>
                <a:gd name="connsiteX9" fmla="*/ 896282 w 1792563"/>
                <a:gd name="connsiteY9" fmla="*/ 1540062 h 179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2563" h="1792563">
                  <a:moveTo>
                    <a:pt x="896282" y="0"/>
                  </a:moveTo>
                  <a:cubicBezTo>
                    <a:pt x="400917" y="0"/>
                    <a:pt x="0" y="400917"/>
                    <a:pt x="0" y="896282"/>
                  </a:cubicBezTo>
                  <a:cubicBezTo>
                    <a:pt x="0" y="1391646"/>
                    <a:pt x="400917" y="1792563"/>
                    <a:pt x="896282" y="1792563"/>
                  </a:cubicBezTo>
                  <a:cubicBezTo>
                    <a:pt x="1391646" y="1792563"/>
                    <a:pt x="1792563" y="1391646"/>
                    <a:pt x="1792563" y="896282"/>
                  </a:cubicBezTo>
                  <a:cubicBezTo>
                    <a:pt x="1792563" y="400917"/>
                    <a:pt x="1391646" y="0"/>
                    <a:pt x="896282" y="0"/>
                  </a:cubicBezTo>
                  <a:close/>
                  <a:moveTo>
                    <a:pt x="896282" y="1540062"/>
                  </a:moveTo>
                  <a:cubicBezTo>
                    <a:pt x="813400" y="1223954"/>
                    <a:pt x="562826" y="975308"/>
                    <a:pt x="244791" y="896282"/>
                  </a:cubicBezTo>
                  <a:cubicBezTo>
                    <a:pt x="562826" y="817255"/>
                    <a:pt x="813400" y="568609"/>
                    <a:pt x="896282" y="252501"/>
                  </a:cubicBezTo>
                  <a:cubicBezTo>
                    <a:pt x="979163" y="568609"/>
                    <a:pt x="1229737" y="817255"/>
                    <a:pt x="1547772" y="896282"/>
                  </a:cubicBezTo>
                  <a:cubicBezTo>
                    <a:pt x="1229737" y="975308"/>
                    <a:pt x="979163" y="1223954"/>
                    <a:pt x="896282" y="1540062"/>
                  </a:cubicBezTo>
                  <a:close/>
                </a:path>
              </a:pathLst>
            </a:custGeom>
            <a:solidFill>
              <a:srgbClr val="F6EDE1"/>
            </a:solidFill>
            <a:ln w="19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38" name="Graphic 24">
              <a:extLst>
                <a:ext uri="{FF2B5EF4-FFF2-40B4-BE49-F238E27FC236}">
                  <a16:creationId xmlns:a16="http://schemas.microsoft.com/office/drawing/2014/main" id="{48A44346-CD37-F5D3-A509-9B7C68D59FD6}"/>
                </a:ext>
              </a:extLst>
            </p:cNvPr>
            <p:cNvSpPr/>
            <p:nvPr/>
          </p:nvSpPr>
          <p:spPr>
            <a:xfrm>
              <a:off x="11125210" y="2076984"/>
              <a:ext cx="1080000" cy="1080000"/>
            </a:xfrm>
            <a:custGeom>
              <a:avLst/>
              <a:gdLst>
                <a:gd name="connsiteX0" fmla="*/ 1782019 w 1782018"/>
                <a:gd name="connsiteY0" fmla="*/ 876085 h 1752168"/>
                <a:gd name="connsiteX1" fmla="*/ 891009 w 1782018"/>
                <a:gd name="connsiteY1" fmla="*/ 1752169 h 1752168"/>
                <a:gd name="connsiteX2" fmla="*/ 0 w 1782018"/>
                <a:gd name="connsiteY2" fmla="*/ 876085 h 1752168"/>
                <a:gd name="connsiteX3" fmla="*/ 891009 w 1782018"/>
                <a:gd name="connsiteY3" fmla="*/ 0 h 1752168"/>
                <a:gd name="connsiteX4" fmla="*/ 1782019 w 1782018"/>
                <a:gd name="connsiteY4" fmla="*/ 876085 h 175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2018" h="1752168">
                  <a:moveTo>
                    <a:pt x="1782019" y="876085"/>
                  </a:moveTo>
                  <a:cubicBezTo>
                    <a:pt x="1782019" y="1359933"/>
                    <a:pt x="1383100" y="1752169"/>
                    <a:pt x="891009" y="1752169"/>
                  </a:cubicBezTo>
                  <a:cubicBezTo>
                    <a:pt x="398918" y="1752169"/>
                    <a:pt x="0" y="1359933"/>
                    <a:pt x="0" y="876085"/>
                  </a:cubicBezTo>
                  <a:cubicBezTo>
                    <a:pt x="0" y="392236"/>
                    <a:pt x="398918" y="0"/>
                    <a:pt x="891009" y="0"/>
                  </a:cubicBezTo>
                  <a:cubicBezTo>
                    <a:pt x="1383100" y="0"/>
                    <a:pt x="1782019" y="392236"/>
                    <a:pt x="1782019" y="876085"/>
                  </a:cubicBezTo>
                  <a:close/>
                </a:path>
              </a:pathLst>
            </a:custGeom>
            <a:solidFill>
              <a:srgbClr val="077F8D"/>
            </a:solidFill>
            <a:ln w="26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  <p:sp>
          <p:nvSpPr>
            <p:cNvPr id="39" name="Graphic 28">
              <a:extLst>
                <a:ext uri="{FF2B5EF4-FFF2-40B4-BE49-F238E27FC236}">
                  <a16:creationId xmlns:a16="http://schemas.microsoft.com/office/drawing/2014/main" id="{8340ADFE-6ACE-86F4-B571-C1A1FB94F8B5}"/>
                </a:ext>
              </a:extLst>
            </p:cNvPr>
            <p:cNvSpPr/>
            <p:nvPr/>
          </p:nvSpPr>
          <p:spPr>
            <a:xfrm rot="16200000">
              <a:off x="10604251" y="507748"/>
              <a:ext cx="2095500" cy="1080000"/>
            </a:xfrm>
            <a:custGeom>
              <a:avLst/>
              <a:gdLst>
                <a:gd name="connsiteX0" fmla="*/ 3298697 w 3303941"/>
                <a:gd name="connsiteY0" fmla="*/ 0 h 1830322"/>
                <a:gd name="connsiteX1" fmla="*/ 1651971 w 3303941"/>
                <a:gd name="connsiteY1" fmla="*/ 1639719 h 1830322"/>
                <a:gd name="connsiteX2" fmla="*/ 5244 w 3303941"/>
                <a:gd name="connsiteY2" fmla="*/ 0 h 1830322"/>
                <a:gd name="connsiteX3" fmla="*/ 0 w 3303941"/>
                <a:gd name="connsiteY3" fmla="*/ 0 h 1830322"/>
                <a:gd name="connsiteX4" fmla="*/ 0 w 3303941"/>
                <a:gd name="connsiteY4" fmla="*/ 190604 h 1830322"/>
                <a:gd name="connsiteX5" fmla="*/ 1646726 w 3303941"/>
                <a:gd name="connsiteY5" fmla="*/ 1830323 h 1830322"/>
                <a:gd name="connsiteX6" fmla="*/ 1651971 w 3303941"/>
                <a:gd name="connsiteY6" fmla="*/ 1830323 h 1830322"/>
                <a:gd name="connsiteX7" fmla="*/ 1657215 w 3303941"/>
                <a:gd name="connsiteY7" fmla="*/ 1830323 h 1830322"/>
                <a:gd name="connsiteX8" fmla="*/ 3303941 w 3303941"/>
                <a:gd name="connsiteY8" fmla="*/ 190604 h 1830322"/>
                <a:gd name="connsiteX9" fmla="*/ 3303941 w 3303941"/>
                <a:gd name="connsiteY9" fmla="*/ 0 h 1830322"/>
                <a:gd name="connsiteX10" fmla="*/ 3298697 w 3303941"/>
                <a:gd name="connsiteY10" fmla="*/ 0 h 183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03941" h="1830322">
                  <a:moveTo>
                    <a:pt x="3298697" y="0"/>
                  </a:moveTo>
                  <a:cubicBezTo>
                    <a:pt x="2388802" y="0"/>
                    <a:pt x="1651971" y="733696"/>
                    <a:pt x="1651971" y="1639719"/>
                  </a:cubicBezTo>
                  <a:cubicBezTo>
                    <a:pt x="1651971" y="733696"/>
                    <a:pt x="915139" y="0"/>
                    <a:pt x="5244" y="0"/>
                  </a:cubicBezTo>
                  <a:lnTo>
                    <a:pt x="0" y="0"/>
                  </a:lnTo>
                  <a:lnTo>
                    <a:pt x="0" y="190604"/>
                  </a:lnTo>
                  <a:cubicBezTo>
                    <a:pt x="0" y="1096627"/>
                    <a:pt x="736831" y="1830323"/>
                    <a:pt x="1646726" y="1830323"/>
                  </a:cubicBezTo>
                  <a:lnTo>
                    <a:pt x="1651971" y="1830323"/>
                  </a:lnTo>
                  <a:lnTo>
                    <a:pt x="1657215" y="1830323"/>
                  </a:lnTo>
                  <a:cubicBezTo>
                    <a:pt x="2567110" y="1830323"/>
                    <a:pt x="3303941" y="1096627"/>
                    <a:pt x="3303941" y="190604"/>
                  </a:cubicBezTo>
                  <a:lnTo>
                    <a:pt x="3303941" y="0"/>
                  </a:lnTo>
                  <a:lnTo>
                    <a:pt x="3298697" y="0"/>
                  </a:lnTo>
                  <a:close/>
                </a:path>
              </a:pathLst>
            </a:custGeom>
            <a:solidFill>
              <a:srgbClr val="A094E4"/>
            </a:solidFill>
            <a:ln w="261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Questrial" pitchFamily="2" charset="77"/>
              </a:endParaRPr>
            </a:p>
          </p:txBody>
        </p:sp>
      </p:grpSp>
      <p:sp>
        <p:nvSpPr>
          <p:cNvPr id="40" name="TextBox 4">
            <a:extLst>
              <a:ext uri="{FF2B5EF4-FFF2-40B4-BE49-F238E27FC236}">
                <a16:creationId xmlns:a16="http://schemas.microsoft.com/office/drawing/2014/main" id="{151B968F-5BB6-7F66-D2EE-8B055EA387C3}"/>
              </a:ext>
            </a:extLst>
          </p:cNvPr>
          <p:cNvSpPr txBox="1"/>
          <p:nvPr/>
        </p:nvSpPr>
        <p:spPr>
          <a:xfrm>
            <a:off x="-290637" y="876060"/>
            <a:ext cx="5012203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6600" b="1" dirty="0">
                <a:solidFill>
                  <a:schemeClr val="tx2"/>
                </a:solidFill>
                <a:latin typeface="Changa One" panose="02000000000000000000" pitchFamily="2" charset="77"/>
                <a:ea typeface="Arimo" panose="020B0604020202020204" pitchFamily="34" charset="0"/>
                <a:cs typeface="Arimo" panose="020B0604020202020204" pitchFamily="34" charset="0"/>
              </a:rPr>
              <a:t>Thank you</a:t>
            </a:r>
          </a:p>
        </p:txBody>
      </p:sp>
      <p:sp>
        <p:nvSpPr>
          <p:cNvPr id="41" name="TextBox 4">
            <a:extLst>
              <a:ext uri="{FF2B5EF4-FFF2-40B4-BE49-F238E27FC236}">
                <a16:creationId xmlns:a16="http://schemas.microsoft.com/office/drawing/2014/main" id="{094A1FD5-1075-A1F6-F295-44A29C5CBCEA}"/>
              </a:ext>
            </a:extLst>
          </p:cNvPr>
          <p:cNvSpPr txBox="1"/>
          <p:nvPr/>
        </p:nvSpPr>
        <p:spPr>
          <a:xfrm>
            <a:off x="0" y="1512076"/>
            <a:ext cx="639500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Changa One" panose="02000000000000000000" pitchFamily="2" charset="77"/>
                <a:ea typeface="Arimo" panose="020B0604020202020204" pitchFamily="34" charset="0"/>
                <a:cs typeface="Arimo" panose="020B0604020202020204" pitchFamily="34" charset="0"/>
              </a:rPr>
              <a:t>For Listening</a:t>
            </a:r>
          </a:p>
        </p:txBody>
      </p:sp>
      <p:sp>
        <p:nvSpPr>
          <p:cNvPr id="42" name="TextBox 4">
            <a:extLst>
              <a:ext uri="{FF2B5EF4-FFF2-40B4-BE49-F238E27FC236}">
                <a16:creationId xmlns:a16="http://schemas.microsoft.com/office/drawing/2014/main" id="{661D2678-1C42-6869-5E94-6A640F8D88BA}"/>
              </a:ext>
            </a:extLst>
          </p:cNvPr>
          <p:cNvSpPr txBox="1"/>
          <p:nvPr/>
        </p:nvSpPr>
        <p:spPr>
          <a:xfrm>
            <a:off x="264212" y="2610606"/>
            <a:ext cx="39025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000" dirty="0">
                <a:solidFill>
                  <a:srgbClr val="44546A"/>
                </a:solidFill>
                <a:latin typeface="Changa One" panose="02000000000000000000" pitchFamily="2" charset="0"/>
              </a:rPr>
              <a:t>Aharon, Boshra And Baraa</a:t>
            </a:r>
            <a:endParaRPr lang="he-IL" sz="2000" dirty="0">
              <a:solidFill>
                <a:srgbClr val="44546A"/>
              </a:solidFill>
              <a:latin typeface="Changa O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21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A59C7FB-56D7-435E-9E16-1FF40BDA91E8}">
  <we:reference id="wa104381411" version="2.4.1.0" store="he-IL" storeType="OMEX"/>
  <we:alternateReferences>
    <we:reference id="WA104381411" version="2.4.1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647</Words>
  <Application>Microsoft Office PowerPoint</Application>
  <PresentationFormat>מסך רחב</PresentationFormat>
  <Paragraphs>199</Paragraphs>
  <Slides>6</Slides>
  <Notes>4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20" baseType="lpstr">
      <vt:lpstr>Arial</vt:lpstr>
      <vt:lpstr>Arimo</vt:lpstr>
      <vt:lpstr>Assistant</vt:lpstr>
      <vt:lpstr>Calibri</vt:lpstr>
      <vt:lpstr>Calibri Light</vt:lpstr>
      <vt:lpstr>Changa One</vt:lpstr>
      <vt:lpstr>Heebo</vt:lpstr>
      <vt:lpstr>Josefin Sans Light</vt:lpstr>
      <vt:lpstr>Jura Light</vt:lpstr>
      <vt:lpstr>Karantina</vt:lpstr>
      <vt:lpstr>Questrial</vt:lpstr>
      <vt:lpstr>Space Grotesk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פריסת קליטה סלולרית בישראל</dc:title>
  <dc:creator>IMOE001</dc:creator>
  <cp:lastModifiedBy>Tomer Gavish</cp:lastModifiedBy>
  <cp:revision>27</cp:revision>
  <dcterms:created xsi:type="dcterms:W3CDTF">2023-05-18T09:30:37Z</dcterms:created>
  <dcterms:modified xsi:type="dcterms:W3CDTF">2023-06-18T15:08:02Z</dcterms:modified>
</cp:coreProperties>
</file>