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Varela Round" panose="020B0604020202020204" charset="-79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gKo/Q1pROMSJw9jIdeXB9JzO9J5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48" y="1122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יעור שכבה ושם המורה">
  <p:cSld name="השיעור שכבה ושם המורה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5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/>
          <p:nvPr/>
        </p:nvSpPr>
        <p:spPr>
          <a:xfrm>
            <a:off x="7329949" y="6155858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15"/>
          <p:cNvSpPr/>
          <p:nvPr/>
        </p:nvSpPr>
        <p:spPr>
          <a:xfrm>
            <a:off x="9501144" y="5870968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15"/>
          <p:cNvSpPr/>
          <p:nvPr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15"/>
          <p:cNvSpPr txBox="1">
            <a:spLocks noGrp="1"/>
          </p:cNvSpPr>
          <p:nvPr>
            <p:ph type="subTitle" idx="1"/>
          </p:nvPr>
        </p:nvSpPr>
        <p:spPr>
          <a:xfrm>
            <a:off x="1" y="2918492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sz="36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2"/>
          </p:nvPr>
        </p:nvSpPr>
        <p:spPr>
          <a:xfrm>
            <a:off x="0" y="373482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28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5"/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ארבע תמונות">
  <p:cSld name="כותרת וארבע תמונות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4"/>
          <p:cNvSpPr txBox="1"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4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24"/>
          <p:cNvSpPr/>
          <p:nvPr/>
        </p:nvSpPr>
        <p:spPr>
          <a:xfrm>
            <a:off x="10171544" y="938558"/>
            <a:ext cx="2190882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90" name="Google Shape;90;p24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24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24"/>
          <p:cNvSpPr>
            <a:spLocks noGrp="1"/>
          </p:cNvSpPr>
          <p:nvPr>
            <p:ph type="pic" idx="2"/>
          </p:nvPr>
        </p:nvSpPr>
        <p:spPr>
          <a:xfrm>
            <a:off x="154519" y="1073695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4"/>
          <p:cNvSpPr>
            <a:spLocks noGrp="1"/>
          </p:cNvSpPr>
          <p:nvPr>
            <p:ph type="pic" idx="3"/>
          </p:nvPr>
        </p:nvSpPr>
        <p:spPr>
          <a:xfrm>
            <a:off x="154519" y="3976095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4"/>
          <p:cNvSpPr>
            <a:spLocks noGrp="1"/>
          </p:cNvSpPr>
          <p:nvPr>
            <p:ph type="pic" idx="4"/>
          </p:nvPr>
        </p:nvSpPr>
        <p:spPr>
          <a:xfrm>
            <a:off x="4414862" y="1073695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5"/>
          </p:nvPr>
        </p:nvSpPr>
        <p:spPr>
          <a:xfrm>
            <a:off x="4414862" y="3976095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6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sz="48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body" idx="1"/>
          </p:nvPr>
        </p:nvSpPr>
        <p:spPr>
          <a:xfrm>
            <a:off x="515274" y="1195757"/>
            <a:ext cx="8031962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5" name="Google Shape;35;p16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6" name="Google Shape;36;p16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>
  <p:cSld name="כותרת בלבד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7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sz="48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0" name="Google Shape;40;p17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1" name="Google Shape;41;p17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מונה">
  <p:cSld name="כותרת ותמונה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8"/>
          <p:cNvSpPr>
            <a:spLocks noGrp="1"/>
          </p:cNvSpPr>
          <p:nvPr>
            <p:ph type="pic" idx="2"/>
          </p:nvPr>
        </p:nvSpPr>
        <p:spPr>
          <a:xfrm>
            <a:off x="161147" y="964351"/>
            <a:ext cx="8483175" cy="5721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8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18"/>
          <p:cNvSpPr/>
          <p:nvPr/>
        </p:nvSpPr>
        <p:spPr>
          <a:xfrm>
            <a:off x="11032901" y="950191"/>
            <a:ext cx="1159099" cy="34737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47" name="Google Shape;47;p18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18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כותרות ותוכן">
  <p:cSld name="2 כותרות ותוכן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  <a:defRPr sz="2800" b="1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body" idx="2"/>
          </p:nvPr>
        </p:nvSpPr>
        <p:spPr>
          <a:xfrm>
            <a:off x="515273" y="1725682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42900" algn="r" rtl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3" name="Google Shape;53;p19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9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9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9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טקסט גדול-X2">
  <p:cSld name="5_טקסט גדול-X2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0"/>
          <p:cNvSpPr txBox="1">
            <a:spLocks noGrp="1"/>
          </p:cNvSpPr>
          <p:nvPr>
            <p:ph type="ctrTitle"/>
          </p:nvPr>
        </p:nvSpPr>
        <p:spPr>
          <a:xfrm>
            <a:off x="234416" y="1312990"/>
            <a:ext cx="7910518" cy="5224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Varela Round"/>
              <a:buNone/>
              <a:defRPr sz="32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/>
          <p:nvPr/>
        </p:nvSpPr>
        <p:spPr>
          <a:xfrm>
            <a:off x="-910416" y="6189198"/>
            <a:ext cx="3068595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20"/>
          <p:cNvSpPr/>
          <p:nvPr/>
        </p:nvSpPr>
        <p:spPr>
          <a:xfrm>
            <a:off x="10082352" y="8172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20"/>
          <p:cNvSpPr/>
          <p:nvPr/>
        </p:nvSpPr>
        <p:spPr>
          <a:xfrm>
            <a:off x="-2155687" y="6347804"/>
            <a:ext cx="5559136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20"/>
          <p:cNvSpPr txBox="1">
            <a:spLocks noGrp="1"/>
          </p:cNvSpPr>
          <p:nvPr>
            <p:ph type="body" idx="1"/>
          </p:nvPr>
        </p:nvSpPr>
        <p:spPr>
          <a:xfrm>
            <a:off x="0" y="192531"/>
            <a:ext cx="12192000" cy="10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 rtl="1">
              <a:spcBef>
                <a:spcPts val="960"/>
              </a:spcBef>
              <a:spcAft>
                <a:spcPts val="0"/>
              </a:spcAft>
              <a:buClr>
                <a:srgbClr val="192A72"/>
              </a:buClr>
              <a:buSzPts val="4800"/>
              <a:buNone/>
              <a:defRPr sz="48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וידאו על מסך מלא">
  <p:cSld name="וידאו על מסך מלא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1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5" name="Google Shape;65;p21"/>
          <p:cNvSpPr/>
          <p:nvPr/>
        </p:nvSpPr>
        <p:spPr>
          <a:xfrm>
            <a:off x="8667715" y="66849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6" name="Google Shape;66;p21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7" name="Google Shape;67;p21"/>
          <p:cNvSpPr>
            <a:spLocks noGrp="1"/>
          </p:cNvSpPr>
          <p:nvPr>
            <p:ph type="media" idx="2"/>
          </p:nvPr>
        </p:nvSpPr>
        <p:spPr>
          <a:xfrm>
            <a:off x="363416" y="639717"/>
            <a:ext cx="11465168" cy="6122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body" idx="1"/>
          </p:nvPr>
        </p:nvSpPr>
        <p:spPr>
          <a:xfrm>
            <a:off x="363416" y="95349"/>
            <a:ext cx="8074879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spcBef>
                <a:spcPts val="480"/>
              </a:spcBef>
              <a:spcAft>
                <a:spcPts val="0"/>
              </a:spcAft>
              <a:buClr>
                <a:srgbClr val="192A72"/>
              </a:buClr>
              <a:buSzPts val="2400"/>
              <a:buFont typeface="Varela Round"/>
              <a:buNone/>
              <a:defRPr sz="24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כותרת ושתי תמונות">
  <p:cSld name="1_כותרת ושתי תמונות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2"/>
          <p:cNvSpPr>
            <a:spLocks noGrp="1"/>
          </p:cNvSpPr>
          <p:nvPr>
            <p:ph type="pic" idx="2"/>
          </p:nvPr>
        </p:nvSpPr>
        <p:spPr>
          <a:xfrm>
            <a:off x="6444696" y="978201"/>
            <a:ext cx="5395321" cy="3638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22"/>
          <p:cNvSpPr/>
          <p:nvPr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74" name="Google Shape;74;p22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22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22"/>
          <p:cNvSpPr>
            <a:spLocks noGrp="1"/>
          </p:cNvSpPr>
          <p:nvPr>
            <p:ph type="pic" idx="3"/>
          </p:nvPr>
        </p:nvSpPr>
        <p:spPr>
          <a:xfrm>
            <a:off x="843274" y="978201"/>
            <a:ext cx="5395321" cy="3638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שלוש תמונות">
  <p:cSld name="כותרת ושלוש תמונות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3"/>
          <p:cNvSpPr>
            <a:spLocks noGrp="1"/>
          </p:cNvSpPr>
          <p:nvPr>
            <p:ph type="pic" idx="2"/>
          </p:nvPr>
        </p:nvSpPr>
        <p:spPr>
          <a:xfrm>
            <a:off x="5513040" y="1030562"/>
            <a:ext cx="5395321" cy="3638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23"/>
          <p:cNvSpPr/>
          <p:nvPr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82" name="Google Shape;82;p23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23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23"/>
          <p:cNvSpPr>
            <a:spLocks noGrp="1"/>
          </p:cNvSpPr>
          <p:nvPr>
            <p:ph type="pic" idx="3"/>
          </p:nvPr>
        </p:nvSpPr>
        <p:spPr>
          <a:xfrm>
            <a:off x="1241442" y="1030562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23"/>
          <p:cNvSpPr>
            <a:spLocks noGrp="1"/>
          </p:cNvSpPr>
          <p:nvPr>
            <p:ph type="pic" idx="4"/>
          </p:nvPr>
        </p:nvSpPr>
        <p:spPr>
          <a:xfrm>
            <a:off x="1241442" y="3932962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 txBox="1">
            <a:spLocks noGrp="1"/>
          </p:cNvSpPr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 dirty="0">
                <a:latin typeface="Arial"/>
                <a:ea typeface="Arial"/>
                <a:cs typeface="Arial"/>
                <a:sym typeface="Arial"/>
              </a:rPr>
              <a:t>מידע לא מובנה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"/>
          <p:cNvSpPr txBox="1">
            <a:spLocks noGrp="1"/>
          </p:cNvSpPr>
          <p:nvPr>
            <p:ph type="subTitle" idx="1"/>
          </p:nvPr>
        </p:nvSpPr>
        <p:spPr>
          <a:xfrm>
            <a:off x="1" y="2760416"/>
            <a:ext cx="12192000" cy="703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מקצוע: ניתוח ואיתור מידע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"/>
          <p:cNvSpPr txBox="1">
            <a:spLocks noGrp="1"/>
          </p:cNvSpPr>
          <p:nvPr>
            <p:ph type="body" idx="2"/>
          </p:nvPr>
        </p:nvSpPr>
        <p:spPr>
          <a:xfrm>
            <a:off x="0" y="3747393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המורה: ד"ר אלון הסגל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עורכת: רונית נחמיה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p2"/>
          <p:cNvPicPr preferRelativeResize="0"/>
          <p:nvPr/>
        </p:nvPicPr>
        <p:blipFill rotWithShape="1">
          <a:blip r:embed="rId3">
            <a:alphaModFix/>
          </a:blip>
          <a:srcRect t="11354" b="10715"/>
          <a:stretch/>
        </p:blipFill>
        <p:spPr>
          <a:xfrm>
            <a:off x="5896724" y="152806"/>
            <a:ext cx="1552040" cy="107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-533400"/>
            <a:ext cx="2777650" cy="277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11" descr="TOPITCON | BARC BI Survey 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312" y="2368376"/>
            <a:ext cx="5958688" cy="3413891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1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536629" lvl="0" indent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תרגול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1"/>
          <p:cNvSpPr txBox="1">
            <a:spLocks noGrp="1"/>
          </p:cNvSpPr>
          <p:nvPr>
            <p:ph type="body" idx="1"/>
          </p:nvPr>
        </p:nvSpPr>
        <p:spPr>
          <a:xfrm>
            <a:off x="515273" y="1195757"/>
            <a:ext cx="10688435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1. בחרו לפחות 5 מושגים שונים, המצויים בענן המידע שלפניכם.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2. עליכם לבנות משפט הגיוני מכל המילים.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3. בחרו 5 מילים נוספות.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4. בנו משפט, שיש לו משמעות דומה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למשפט הקודם.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5. מה ההבדל בין המשפטים? מה דומה?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34" lvl="0" indent="-190534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12"/>
          <p:cNvPicPr preferRelativeResize="0"/>
          <p:nvPr/>
        </p:nvPicPr>
        <p:blipFill rotWithShape="1">
          <a:blip r:embed="rId3">
            <a:alphaModFix/>
          </a:blip>
          <a:srcRect l="39172" r="34233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2"/>
          <p:cNvSpPr txBox="1"/>
          <p:nvPr/>
        </p:nvSpPr>
        <p:spPr>
          <a:xfrm>
            <a:off x="647340" y="3016112"/>
            <a:ext cx="11174412" cy="2618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9535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>
                <a:solidFill>
                  <a:srgbClr val="192A72"/>
                </a:solidFill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rights@education.gov.il</a:t>
            </a:r>
            <a:endParaRPr sz="2800">
              <a:solidFill>
                <a:srgbClr val="192A72"/>
              </a:solidFill>
            </a:endParaRPr>
          </a:p>
        </p:txBody>
      </p:sp>
      <p:sp>
        <p:nvSpPr>
          <p:cNvPr id="202" name="Google Shape;202;p12"/>
          <p:cNvSpPr/>
          <p:nvPr/>
        </p:nvSpPr>
        <p:spPr>
          <a:xfrm>
            <a:off x="795" y="1838476"/>
            <a:ext cx="12190413" cy="763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 b="1">
                <a:solidFill>
                  <a:srgbClr val="192A72"/>
                </a:solidFill>
              </a:rPr>
              <a:t>נוהל שימוש ביצירות מוגנות בזכויות יוצרים ואיתור בעלי זכויות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536629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800"/>
              <a:buFont typeface="Varela Round"/>
              <a:buNone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מה נלמד היום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3"/>
          <p:cNvSpPr txBox="1">
            <a:spLocks noGrp="1"/>
          </p:cNvSpPr>
          <p:nvPr>
            <p:ph type="body" idx="1"/>
          </p:nvPr>
        </p:nvSpPr>
        <p:spPr>
          <a:xfrm>
            <a:off x="515274" y="1195757"/>
            <a:ext cx="8031962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42957" lvl="0" indent="-3048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endParaRPr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34" lvl="0" indent="-342934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רשתות חברתיות  - Social Networks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34" lvl="0" indent="-342934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מידע מובנה - S</a:t>
            </a:r>
            <a:r>
              <a:rPr lang="iw-IL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tructured Data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34" lvl="0" indent="-342934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מידע לא מובנה - </a:t>
            </a:r>
            <a:r>
              <a:rPr lang="iw-IL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Unstructured Data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34" lvl="0" indent="-342934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ניתוח מידע לא מובנה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536629" lvl="0" indent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       -  המידע הגלוי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body" idx="1"/>
          </p:nvPr>
        </p:nvSpPr>
        <p:spPr>
          <a:xfrm>
            <a:off x="1438219" y="1546135"/>
            <a:ext cx="5842797" cy="3239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34" lvl="0" indent="-342934" algn="r" rtl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20"/>
              <a:buChar char="•"/>
            </a:pPr>
            <a:r>
              <a:rPr lang="iw-IL" sz="2220">
                <a:latin typeface="Arial"/>
                <a:ea typeface="Arial"/>
                <a:cs typeface="Arial"/>
                <a:sym typeface="Arial"/>
              </a:rPr>
              <a:t>תוכן פורמלי- עיתונים, פודקסטים, תוכניות חדשות, מחקרים, מאמרים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34" lvl="0" indent="-342934" algn="r" rtl="1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220"/>
              <a:buChar char="•"/>
            </a:pPr>
            <a:r>
              <a:rPr lang="iw-IL" sz="2220">
                <a:latin typeface="Arial"/>
                <a:ea typeface="Arial"/>
                <a:cs typeface="Arial"/>
                <a:sym typeface="Arial"/>
              </a:rPr>
              <a:t>תוכן חברתי – רשתות חברתיות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34" lvl="0" indent="-342934" algn="r" rtl="1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220"/>
              <a:buChar char="•"/>
            </a:pPr>
            <a:r>
              <a:rPr lang="iw-IL" sz="2220">
                <a:latin typeface="Arial"/>
                <a:ea typeface="Arial"/>
                <a:cs typeface="Arial"/>
                <a:sym typeface="Arial"/>
              </a:rPr>
              <a:t>תוכן אישי - פוסטים, בלוגים, תמונות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34" lvl="0" indent="-342934" algn="r" rtl="1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220"/>
              <a:buChar char="•"/>
            </a:pPr>
            <a:r>
              <a:rPr lang="iw-IL" sz="2220">
                <a:latin typeface="Arial"/>
                <a:ea typeface="Arial"/>
                <a:cs typeface="Arial"/>
                <a:sym typeface="Arial"/>
              </a:rPr>
              <a:t>פרסומים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34" lvl="0" indent="-342934" algn="r" rtl="1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220"/>
              <a:buChar char="•"/>
            </a:pPr>
            <a:r>
              <a:rPr lang="iw-IL" sz="2220">
                <a:latin typeface="Arial"/>
                <a:ea typeface="Arial"/>
                <a:cs typeface="Arial"/>
                <a:sym typeface="Arial"/>
              </a:rPr>
              <a:t>קוד תוכנה גלוי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p4" descr="Open Source Intelligence (OSINT) Market will touch a new leve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81025" y="136900"/>
            <a:ext cx="4693926" cy="457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28476" y="2183159"/>
            <a:ext cx="4819650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5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536629" lvl="0" indent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מידע מובנה ומידע לא מובנה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5"/>
          <p:cNvSpPr txBox="1">
            <a:spLocks noGrp="1"/>
          </p:cNvSpPr>
          <p:nvPr>
            <p:ph type="body" idx="1"/>
          </p:nvPr>
        </p:nvSpPr>
        <p:spPr>
          <a:xfrm>
            <a:off x="515274" y="1195757"/>
            <a:ext cx="5676900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34" lvl="0" indent="-3429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iw-IL" i="0">
                <a:latin typeface="Arial"/>
                <a:ea typeface="Arial"/>
                <a:cs typeface="Arial"/>
                <a:sym typeface="Arial"/>
              </a:rPr>
              <a:t>נתונים שניתן לרשום בטבלה מסודרת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    ב</a:t>
            </a:r>
            <a:r>
              <a:rPr lang="iw-IL" i="0">
                <a:latin typeface="Arial"/>
                <a:ea typeface="Arial"/>
                <a:cs typeface="Arial"/>
                <a:sym typeface="Arial"/>
              </a:rPr>
              <a:t>שורות ועמודות.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34" lvl="0" indent="-342934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מיפוי לפי </a:t>
            </a:r>
            <a:r>
              <a:rPr lang="iw-IL" i="0">
                <a:latin typeface="Arial"/>
                <a:ea typeface="Arial"/>
                <a:cs typeface="Arial"/>
                <a:sym typeface="Arial"/>
              </a:rPr>
              <a:t>שדות </a:t>
            </a:r>
            <a:r>
              <a:rPr lang="iw-IL">
                <a:latin typeface="Arial"/>
                <a:ea typeface="Arial"/>
                <a:cs typeface="Arial"/>
                <a:sym typeface="Arial"/>
              </a:rPr>
              <a:t>ר</a:t>
            </a:r>
            <a:r>
              <a:rPr lang="iw-IL" i="0">
                <a:latin typeface="Arial"/>
                <a:ea typeface="Arial"/>
                <a:cs typeface="Arial"/>
                <a:sym typeface="Arial"/>
              </a:rPr>
              <a:t>שומים מראש.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70171" y="4033614"/>
            <a:ext cx="1200060" cy="598206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5"/>
          <p:cNvSpPr txBox="1"/>
          <p:nvPr/>
        </p:nvSpPr>
        <p:spPr>
          <a:xfrm>
            <a:off x="8186870" y="1352515"/>
            <a:ext cx="1662157" cy="369332"/>
          </a:xfrm>
          <a:prstGeom prst="rect">
            <a:avLst/>
          </a:prstGeom>
          <a:gradFill>
            <a:gsLst>
              <a:gs pos="0">
                <a:srgbClr val="D79B00"/>
              </a:gs>
              <a:gs pos="80000">
                <a:srgbClr val="FFCB00"/>
              </a:gs>
              <a:gs pos="100000">
                <a:srgbClr val="FFCF00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i="0" u="none" strike="noStrike" cap="none">
                <a:solidFill>
                  <a:schemeClr val="lt1"/>
                </a:solidFill>
              </a:rPr>
              <a:t>רשימת מחירים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33" name="Google Shape;133;p5"/>
          <p:cNvSpPr txBox="1"/>
          <p:nvPr/>
        </p:nvSpPr>
        <p:spPr>
          <a:xfrm>
            <a:off x="8186869" y="1771936"/>
            <a:ext cx="1662158" cy="369332"/>
          </a:xfrm>
          <a:prstGeom prst="rect">
            <a:avLst/>
          </a:prstGeom>
          <a:gradFill>
            <a:gsLst>
              <a:gs pos="0">
                <a:srgbClr val="234E9E"/>
              </a:gs>
              <a:gs pos="80000">
                <a:srgbClr val="2E68CF"/>
              </a:gs>
              <a:gs pos="100000">
                <a:srgbClr val="2C67D3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lt1"/>
                </a:solidFill>
              </a:rPr>
              <a:t>נתוני מיקום</a:t>
            </a:r>
            <a:endParaRPr sz="1800" i="0">
              <a:solidFill>
                <a:schemeClr val="lt1"/>
              </a:solidFill>
            </a:endParaRPr>
          </a:p>
        </p:txBody>
      </p:sp>
      <p:sp>
        <p:nvSpPr>
          <p:cNvPr id="134" name="Google Shape;134;p5"/>
          <p:cNvSpPr txBox="1"/>
          <p:nvPr/>
        </p:nvSpPr>
        <p:spPr>
          <a:xfrm>
            <a:off x="8377014" y="4875091"/>
            <a:ext cx="1397237" cy="369332"/>
          </a:xfrm>
          <a:prstGeom prst="rect">
            <a:avLst/>
          </a:prstGeom>
          <a:gradFill>
            <a:gsLst>
              <a:gs pos="0">
                <a:srgbClr val="4F8A28"/>
              </a:gs>
              <a:gs pos="80000">
                <a:srgbClr val="69B535"/>
              </a:gs>
              <a:gs pos="100000">
                <a:srgbClr val="68B933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lt1"/>
                </a:solidFill>
              </a:rPr>
              <a:t>טקסט חופשי 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35" name="Google Shape;135;p5"/>
          <p:cNvSpPr txBox="1"/>
          <p:nvPr/>
        </p:nvSpPr>
        <p:spPr>
          <a:xfrm>
            <a:off x="8377014" y="5287690"/>
            <a:ext cx="1397237" cy="369332"/>
          </a:xfrm>
          <a:prstGeom prst="rect">
            <a:avLst/>
          </a:prstGeom>
          <a:gradFill>
            <a:gsLst>
              <a:gs pos="0">
                <a:srgbClr val="C2580F"/>
              </a:gs>
              <a:gs pos="80000">
                <a:srgbClr val="FF7213"/>
              </a:gs>
              <a:gs pos="100000">
                <a:srgbClr val="FF720E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lt1"/>
                </a:solidFill>
              </a:rPr>
              <a:t>שיחות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36" name="Google Shape;136;p5"/>
          <p:cNvSpPr txBox="1"/>
          <p:nvPr/>
        </p:nvSpPr>
        <p:spPr>
          <a:xfrm>
            <a:off x="8377014" y="5700289"/>
            <a:ext cx="1397237" cy="369332"/>
          </a:xfrm>
          <a:prstGeom prst="rect">
            <a:avLst/>
          </a:prstGeom>
          <a:gradFill>
            <a:gsLst>
              <a:gs pos="0">
                <a:srgbClr val="797979"/>
              </a:gs>
              <a:gs pos="80000">
                <a:srgbClr val="9F9F9F"/>
              </a:gs>
              <a:gs pos="100000">
                <a:srgbClr val="A0A0A0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lt1"/>
                </a:solidFill>
              </a:rPr>
              <a:t>פוסטים</a:t>
            </a:r>
            <a:endParaRPr/>
          </a:p>
        </p:txBody>
      </p:sp>
      <p:pic>
        <p:nvPicPr>
          <p:cNvPr id="137" name="Google Shape;137;p5" descr="סקירה של טבלאות ב- Excel - תמיכה של Offi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65532" y="3269009"/>
            <a:ext cx="4638675" cy="196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536629" lvl="0" indent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מידע לא מובנה - רשתות חברתיות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6"/>
          <p:cNvSpPr txBox="1">
            <a:spLocks noGrp="1"/>
          </p:cNvSpPr>
          <p:nvPr>
            <p:ph type="body" idx="1"/>
          </p:nvPr>
        </p:nvSpPr>
        <p:spPr>
          <a:xfrm>
            <a:off x="1010930" y="1529043"/>
            <a:ext cx="8031962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34" lvl="0" indent="-3429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מידע טקסטואלי לא מובנה </a:t>
            </a:r>
            <a:r>
              <a:rPr lang="iw-IL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Unstructured Data</a:t>
            </a:r>
            <a:endParaRPr i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34" lvl="0" indent="-342934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333333"/>
              </a:buClr>
              <a:buSzPts val="2400"/>
              <a:buChar char="•"/>
            </a:pPr>
            <a:r>
              <a:rPr lang="iw-IL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תמונות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34" lvl="0" indent="-342934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333333"/>
              </a:buClr>
              <a:buSzPts val="2400"/>
              <a:buChar char="•"/>
            </a:pPr>
            <a:r>
              <a:rPr lang="iw-IL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שיחות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34" lvl="0" indent="-342934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333333"/>
              </a:buClr>
              <a:buSzPts val="2400"/>
              <a:buChar char="•"/>
            </a:pPr>
            <a:r>
              <a:rPr lang="iw-IL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סרטוני וידאו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34" lvl="0" indent="-342934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333333"/>
              </a:buClr>
              <a:buSzPts val="2400"/>
              <a:buChar char="•"/>
            </a:pPr>
            <a:r>
              <a:rPr lang="iw-IL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תגובות פתוחות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34" lvl="0" indent="-342934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333333"/>
              </a:buClr>
              <a:buSzPts val="2400"/>
              <a:buChar char="•"/>
            </a:pPr>
            <a:r>
              <a:rPr lang="iw-IL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תגובות סגורות  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6" descr="לראשונה מ-2006: כפתורי תגובה חדשים בפייסבוק לצד ה&quot;לייק&quot; - גלובס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8134" y="2538099"/>
            <a:ext cx="4808463" cy="23561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536629" lvl="0" indent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ערכי מידע אמין ותקף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7"/>
          <p:cNvSpPr txBox="1">
            <a:spLocks noGrp="1"/>
          </p:cNvSpPr>
          <p:nvPr>
            <p:ph type="body" idx="1"/>
          </p:nvPr>
        </p:nvSpPr>
        <p:spPr>
          <a:xfrm>
            <a:off x="515274" y="1195757"/>
            <a:ext cx="8031962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34" lvl="0" indent="-3429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iw-IL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עדכניות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34" lvl="0" indent="-342934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iw-IL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רלוונטיות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34" lvl="0" indent="-342934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iw-IL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אמינות / נכונות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34" lvl="0" indent="-342934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iw-IL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ללא כפילות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34" lvl="0" indent="-342934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iw-IL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שלמות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34" lvl="0" indent="-342934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iw-IL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זמינות /נגישות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34" lvl="0" indent="-190534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536629" lvl="0" indent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שיטות ניתוח מידע לא מובנה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6" name="Google Shape;156;p8"/>
          <p:cNvGrpSpPr/>
          <p:nvPr/>
        </p:nvGrpSpPr>
        <p:grpSpPr>
          <a:xfrm>
            <a:off x="515274" y="1284114"/>
            <a:ext cx="7150304" cy="4503285"/>
            <a:chOff x="0" y="88357"/>
            <a:chExt cx="7150304" cy="4503285"/>
          </a:xfrm>
        </p:grpSpPr>
        <p:sp>
          <p:nvSpPr>
            <p:cNvPr id="157" name="Google Shape;157;p8"/>
            <p:cNvSpPr/>
            <p:nvPr/>
          </p:nvSpPr>
          <p:spPr>
            <a:xfrm>
              <a:off x="0" y="88357"/>
              <a:ext cx="7150304" cy="551655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8"/>
            <p:cNvSpPr txBox="1"/>
            <p:nvPr/>
          </p:nvSpPr>
          <p:spPr>
            <a:xfrm>
              <a:off x="26930" y="115287"/>
              <a:ext cx="7096444" cy="4977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2300" i="0">
                  <a:solidFill>
                    <a:schemeClr val="lt1"/>
                  </a:solidFill>
                </a:rPr>
                <a:t>ניתוח קול ורקע בעזרת כלי ניתוח קולי </a:t>
              </a:r>
              <a:endParaRPr sz="2300">
                <a:solidFill>
                  <a:schemeClr val="lt1"/>
                </a:solidFill>
              </a:endParaRPr>
            </a:p>
          </p:txBody>
        </p:sp>
        <p:sp>
          <p:nvSpPr>
            <p:cNvPr id="159" name="Google Shape;159;p8"/>
            <p:cNvSpPr/>
            <p:nvPr/>
          </p:nvSpPr>
          <p:spPr>
            <a:xfrm>
              <a:off x="0" y="706252"/>
              <a:ext cx="7150304" cy="551655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8"/>
            <p:cNvSpPr txBox="1"/>
            <p:nvPr/>
          </p:nvSpPr>
          <p:spPr>
            <a:xfrm>
              <a:off x="26930" y="733182"/>
              <a:ext cx="7096444" cy="4977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2300">
                  <a:solidFill>
                    <a:schemeClr val="lt1"/>
                  </a:solidFill>
                </a:rPr>
                <a:t>ניתוח טקסט: </a:t>
              </a:r>
              <a:endParaRPr/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0" y="1257907"/>
              <a:ext cx="7150304" cy="928395"/>
            </a:xfrm>
            <a:prstGeom prst="rect">
              <a:avLst/>
            </a:prstGeom>
            <a:noFill/>
            <a:ln w="9525" cap="flat" cmpd="sng">
              <a:solidFill>
                <a:schemeClr val="dk1">
                  <a:alpha val="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8"/>
            <p:cNvSpPr txBox="1"/>
            <p:nvPr/>
          </p:nvSpPr>
          <p:spPr>
            <a:xfrm>
              <a:off x="0" y="1257907"/>
              <a:ext cx="7150304" cy="9283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7000" tIns="29200" rIns="163575" bIns="29200" anchor="t" anchorCtr="0">
              <a:noAutofit/>
            </a:bodyPr>
            <a:lstStyle/>
            <a:p>
              <a:pPr marL="171450" marR="0" lvl="1" indent="-171450" algn="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Char char="•"/>
              </a:pPr>
              <a:r>
                <a:rPr lang="iw-IL" sz="1800" i="0" u="none" strike="noStrike" cap="none">
                  <a:solidFill>
                    <a:schemeClr val="dk1"/>
                  </a:solidFill>
                </a:rPr>
                <a:t>ספירת מילים נרדפות / חוזרות על עצמן, </a:t>
              </a:r>
              <a:endParaRPr/>
            </a:p>
            <a:p>
              <a:pPr marL="171450" marR="0" lvl="1" indent="-171450" algn="r" rtl="1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Char char="•"/>
              </a:pPr>
              <a:r>
                <a:rPr lang="iw-IL" sz="1800" i="0" u="none" strike="noStrike" cap="none">
                  <a:solidFill>
                    <a:schemeClr val="dk1"/>
                  </a:solidFill>
                </a:rPr>
                <a:t>שימוש במילות מפתח </a:t>
              </a:r>
              <a:endParaRPr/>
            </a:p>
            <a:p>
              <a:pPr marL="171450" marR="0" lvl="1" indent="-171450" algn="r" rtl="1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Char char="•"/>
              </a:pPr>
              <a:r>
                <a:rPr lang="iw-IL" sz="1800" i="0" u="none" strike="noStrike" cap="none">
                  <a:solidFill>
                    <a:schemeClr val="dk1"/>
                  </a:solidFill>
                </a:rPr>
                <a:t>שילוב מושגים דומים [קלסיפיקציה וקטגוריזציה]</a:t>
              </a:r>
              <a:endParaRPr/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0" y="2186302"/>
              <a:ext cx="7150304" cy="551655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8"/>
            <p:cNvSpPr txBox="1"/>
            <p:nvPr/>
          </p:nvSpPr>
          <p:spPr>
            <a:xfrm>
              <a:off x="26930" y="2213232"/>
              <a:ext cx="7096444" cy="4977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2300">
                  <a:solidFill>
                    <a:schemeClr val="lt1"/>
                  </a:solidFill>
                </a:rPr>
                <a:t>ניתוח התנהגות משתמש בערוצים דיגיטליים </a:t>
              </a:r>
              <a:endParaRPr/>
            </a:p>
          </p:txBody>
        </p:sp>
        <p:sp>
          <p:nvSpPr>
            <p:cNvPr id="165" name="Google Shape;165;p8"/>
            <p:cNvSpPr/>
            <p:nvPr/>
          </p:nvSpPr>
          <p:spPr>
            <a:xfrm>
              <a:off x="0" y="2804197"/>
              <a:ext cx="7150304" cy="551655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8"/>
            <p:cNvSpPr txBox="1"/>
            <p:nvPr/>
          </p:nvSpPr>
          <p:spPr>
            <a:xfrm>
              <a:off x="26930" y="2831127"/>
              <a:ext cx="7096444" cy="4977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2300" i="0">
                  <a:solidFill>
                    <a:schemeClr val="lt1"/>
                  </a:solidFill>
                </a:rPr>
                <a:t>ניטור פעילות באינטרנט או במובייל </a:t>
              </a:r>
              <a:endParaRPr sz="2300">
                <a:solidFill>
                  <a:schemeClr val="lt1"/>
                </a:solidFill>
              </a:endParaRPr>
            </a:p>
          </p:txBody>
        </p:sp>
        <p:sp>
          <p:nvSpPr>
            <p:cNvPr id="167" name="Google Shape;167;p8"/>
            <p:cNvSpPr/>
            <p:nvPr/>
          </p:nvSpPr>
          <p:spPr>
            <a:xfrm>
              <a:off x="0" y="3422092"/>
              <a:ext cx="7150304" cy="551655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8"/>
            <p:cNvSpPr txBox="1"/>
            <p:nvPr/>
          </p:nvSpPr>
          <p:spPr>
            <a:xfrm>
              <a:off x="26930" y="3449022"/>
              <a:ext cx="7096444" cy="4977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2300" i="0">
                  <a:solidFill>
                    <a:schemeClr val="lt1"/>
                  </a:solidFill>
                </a:rPr>
                <a:t>דפוסי גלישה והקלקות</a:t>
              </a:r>
              <a:endParaRPr sz="2300">
                <a:solidFill>
                  <a:schemeClr val="lt1"/>
                </a:solidFill>
              </a:endParaRPr>
            </a:p>
          </p:txBody>
        </p:sp>
        <p:sp>
          <p:nvSpPr>
            <p:cNvPr id="169" name="Google Shape;169;p8"/>
            <p:cNvSpPr/>
            <p:nvPr/>
          </p:nvSpPr>
          <p:spPr>
            <a:xfrm>
              <a:off x="0" y="4039987"/>
              <a:ext cx="7150304" cy="551655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8"/>
            <p:cNvSpPr txBox="1"/>
            <p:nvPr/>
          </p:nvSpPr>
          <p:spPr>
            <a:xfrm>
              <a:off x="26930" y="4066917"/>
              <a:ext cx="7096444" cy="4977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2300">
                  <a:solidFill>
                    <a:schemeClr val="lt1"/>
                  </a:solidFill>
                </a:rPr>
                <a:t>אינדקסים</a:t>
              </a:r>
              <a:endParaRPr/>
            </a:p>
          </p:txBody>
        </p:sp>
      </p:grpSp>
      <p:pic>
        <p:nvPicPr>
          <p:cNvPr id="171" name="Google Shape;17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4950" y="1589517"/>
            <a:ext cx="3801776" cy="4002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Classification 	vr.	 Categorization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9"/>
          <p:cNvSpPr txBox="1"/>
          <p:nvPr/>
        </p:nvSpPr>
        <p:spPr>
          <a:xfrm>
            <a:off x="7129328" y="1828858"/>
            <a:ext cx="4557045" cy="3200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800"/>
              <a:buFont typeface="Varela Round"/>
              <a:buNone/>
            </a:pPr>
            <a:r>
              <a:rPr lang="iw-IL" sz="2800" b="1" i="0" u="none" strike="noStrike" cap="none">
                <a:solidFill>
                  <a:srgbClr val="C55A11"/>
                </a:solidFill>
              </a:rPr>
              <a:t>סידור לפי קטגוריות  </a:t>
            </a: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Varela Round"/>
              <a:buNone/>
            </a:pPr>
            <a:r>
              <a:rPr lang="iw-IL" sz="2800" b="1" i="0" u="none" strike="noStrike" cap="none">
                <a:solidFill>
                  <a:srgbClr val="002060"/>
                </a:solidFill>
              </a:rPr>
              <a:t>לעומת </a:t>
            </a: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rgbClr val="49711E"/>
              </a:buClr>
              <a:buSzPts val="2800"/>
              <a:buFont typeface="Varela Round"/>
              <a:buNone/>
            </a:pPr>
            <a:r>
              <a:rPr lang="iw-IL" sz="2800" b="1" i="0" u="none" strike="noStrike" cap="none">
                <a:solidFill>
                  <a:srgbClr val="49711E"/>
                </a:solidFill>
              </a:rPr>
              <a:t>מכנה משותף של משמעויות</a:t>
            </a:r>
            <a:endParaRPr sz="2800" b="1" i="0" u="none" strike="noStrike" cap="none">
              <a:solidFill>
                <a:srgbClr val="49711E"/>
              </a:solidFill>
            </a:endParaRPr>
          </a:p>
        </p:txBody>
      </p:sp>
      <p:pic>
        <p:nvPicPr>
          <p:cNvPr id="178" name="Google Shape;178;p9" descr="אוגוסט | 2012 | ADHD IN ISRAEL – ד&quot;ר שלומי ענתבי מומחה להפרעות קשב  והיפראקטיביות. הפרעות הנלוות לה: אוטיזם, מרדנות, התנהגות, חרדה, דיכאון,  אובססיביות, טיקים, אכילה, שינה, ולקות למידה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7284" y="1025378"/>
            <a:ext cx="5274892" cy="4807127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9"/>
          <p:cNvSpPr/>
          <p:nvPr/>
        </p:nvSpPr>
        <p:spPr>
          <a:xfrm>
            <a:off x="4794191" y="1025495"/>
            <a:ext cx="1301809" cy="4899294"/>
          </a:xfrm>
          <a:prstGeom prst="ellipse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9"/>
          <p:cNvSpPr/>
          <p:nvPr/>
        </p:nvSpPr>
        <p:spPr>
          <a:xfrm>
            <a:off x="3109958" y="2068081"/>
            <a:ext cx="1301809" cy="3856707"/>
          </a:xfrm>
          <a:prstGeom prst="ellipse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9"/>
          <p:cNvSpPr/>
          <p:nvPr/>
        </p:nvSpPr>
        <p:spPr>
          <a:xfrm>
            <a:off x="1834853" y="2068082"/>
            <a:ext cx="1301809" cy="3856707"/>
          </a:xfrm>
          <a:prstGeom prst="ellipse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9"/>
          <p:cNvSpPr/>
          <p:nvPr/>
        </p:nvSpPr>
        <p:spPr>
          <a:xfrm>
            <a:off x="667284" y="2068080"/>
            <a:ext cx="1301809" cy="3856707"/>
          </a:xfrm>
          <a:prstGeom prst="ellipse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10" descr="מערכות BI - מדריך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656" y="1745672"/>
            <a:ext cx="11024089" cy="424474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88" name="Google Shape;188;p10"/>
          <p:cNvSpPr txBox="1"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מעבר ממידע לא מובנה למידע מובנה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rgbClr val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305</Words>
  <Application>Microsoft Office PowerPoint</Application>
  <PresentationFormat>מסך רחב</PresentationFormat>
  <Paragraphs>63</Paragraphs>
  <Slides>11</Slides>
  <Notes>11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11</vt:i4>
      </vt:variant>
    </vt:vector>
  </HeadingPairs>
  <TitlesOfParts>
    <vt:vector size="15" baseType="lpstr">
      <vt:lpstr>Arial</vt:lpstr>
      <vt:lpstr>Calibri</vt:lpstr>
      <vt:lpstr>Varela Round</vt:lpstr>
      <vt:lpstr>ערכת נושא Office</vt:lpstr>
      <vt:lpstr>מידע לא מובנה</vt:lpstr>
      <vt:lpstr>מה נלמד היום </vt:lpstr>
      <vt:lpstr>       -  המידע הגלוי</vt:lpstr>
      <vt:lpstr>מידע מובנה ומידע לא מובנה</vt:lpstr>
      <vt:lpstr>מידע לא מובנה - רשתות חברתיות </vt:lpstr>
      <vt:lpstr>ערכי מידע אמין ותקף</vt:lpstr>
      <vt:lpstr>שיטות ניתוח מידע לא מובנה</vt:lpstr>
      <vt:lpstr>Classification  vr.  Categorization</vt:lpstr>
      <vt:lpstr>מעבר ממידע לא מובנה למידע מובנה </vt:lpstr>
      <vt:lpstr>תרגול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מידע לא מובנה</dc:title>
  <dc:creator>Ron Hasgall</dc:creator>
  <cp:lastModifiedBy>Avi Marzuk</cp:lastModifiedBy>
  <cp:revision>1</cp:revision>
  <dcterms:created xsi:type="dcterms:W3CDTF">2020-09-07T14:34:13Z</dcterms:created>
  <dcterms:modified xsi:type="dcterms:W3CDTF">2023-06-19T13:02:37Z</dcterms:modified>
</cp:coreProperties>
</file>