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Varela Round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jC5nla0AjKgnJ2sR4UEFWeIBsf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VarelaRound-regular.fntdata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3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3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3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4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24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24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24"/>
          <p:cNvSpPr txBox="1"/>
          <p:nvPr>
            <p:ph idx="1" type="subTitle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40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4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4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5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2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בלבד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2380593" y="0"/>
            <a:ext cx="9811407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27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" name="Google Shape;47;p2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8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28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b="1"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gif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calcalist.co.il/internet/articles/0,7340,L-3739891,00.html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25.jpg"/><Relationship Id="rId6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/>
        </p:nvSpPr>
        <p:spPr>
          <a:xfrm>
            <a:off x="3406963" y="2579296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 txBox="1"/>
          <p:nvPr>
            <p:ph type="ctrTitle"/>
          </p:nvPr>
        </p:nvSpPr>
        <p:spPr>
          <a:xfrm>
            <a:off x="1" y="1618905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b="0" lang="iw-IL">
                <a:latin typeface="Arial"/>
                <a:ea typeface="Arial"/>
                <a:cs typeface="Arial"/>
                <a:sym typeface="Arial"/>
              </a:rPr>
              <a:t>דילמות אתיות בפיתוח חדשנות</a:t>
            </a:r>
            <a:endParaRPr sz="1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 txBox="1"/>
          <p:nvPr>
            <p:ph idx="2" type="body"/>
          </p:nvPr>
        </p:nvSpPr>
        <p:spPr>
          <a:xfrm>
            <a:off x="0" y="354162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מורה: ד"ר אלון הסגל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type="title"/>
          </p:nvPr>
        </p:nvSpPr>
        <p:spPr>
          <a:xfrm>
            <a:off x="1" y="213094"/>
            <a:ext cx="12191999" cy="1573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דילמת הפרטיות 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Privacy Dilemma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3988110" y="3226232"/>
            <a:ext cx="79586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האם מותר לאסוף כל סוג מידע בכל סיטואציה?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וצאת תמונה עבור gif: tracking human" id="129" name="Google Shape;1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534" y="2069561"/>
            <a:ext cx="3744723" cy="323667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/>
          <p:nvPr>
            <p:ph type="title"/>
          </p:nvPr>
        </p:nvSpPr>
        <p:spPr>
          <a:xfrm>
            <a:off x="3379660" y="-52236"/>
            <a:ext cx="9811407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המידע עלול להיות גם נגדנו!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12"/>
          <p:cNvGrpSpPr/>
          <p:nvPr/>
        </p:nvGrpSpPr>
        <p:grpSpPr>
          <a:xfrm>
            <a:off x="845575" y="4090220"/>
            <a:ext cx="10176346" cy="2324471"/>
            <a:chOff x="-158823" y="1973439"/>
            <a:chExt cx="8865094" cy="1254825"/>
          </a:xfrm>
        </p:grpSpPr>
        <p:sp>
          <p:nvSpPr>
            <p:cNvPr id="136" name="Google Shape;136;p12"/>
            <p:cNvSpPr/>
            <p:nvPr/>
          </p:nvSpPr>
          <p:spPr>
            <a:xfrm>
              <a:off x="0" y="1973439"/>
              <a:ext cx="8706271" cy="1254825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 txBox="1"/>
            <p:nvPr/>
          </p:nvSpPr>
          <p:spPr>
            <a:xfrm>
              <a:off x="-158823" y="1973439"/>
              <a:ext cx="8583759" cy="892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5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המידע של הגולשים הפך לסחורה מבוקשת, המשווקת במחיר מלא, הנמכר לידיים בלתי מזוהות ולמטרות עלומות Lanier,2013)). </a:t>
              </a:r>
              <a:br>
                <a:rPr b="0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2"/>
          <p:cNvGrpSpPr/>
          <p:nvPr/>
        </p:nvGrpSpPr>
        <p:grpSpPr>
          <a:xfrm>
            <a:off x="949231" y="1107067"/>
            <a:ext cx="9994032" cy="2353888"/>
            <a:chOff x="0" y="394610"/>
            <a:chExt cx="6509612" cy="1368900"/>
          </a:xfrm>
        </p:grpSpPr>
        <p:sp>
          <p:nvSpPr>
            <p:cNvPr id="139" name="Google Shape;139;p12"/>
            <p:cNvSpPr/>
            <p:nvPr/>
          </p:nvSpPr>
          <p:spPr>
            <a:xfrm>
              <a:off x="0" y="394610"/>
              <a:ext cx="6509612" cy="1368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2"/>
            <p:cNvSpPr txBox="1"/>
            <p:nvPr/>
          </p:nvSpPr>
          <p:spPr>
            <a:xfrm>
              <a:off x="66824" y="461434"/>
              <a:ext cx="6375964" cy="1235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הסוכנות האמריקנית לביטחון לאומי </a:t>
              </a:r>
              <a:r>
                <a:rPr b="1" i="0" lang="iw-I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National Security Agency – NSA</a:t>
              </a:r>
              <a:r>
                <a:rPr b="0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אספה כחמישה מיליארדים רשומות ביום על מקום הימצאם של טלפונים סלולריים ברחבי העולם  (אדוארד סנאודן Edward Snowden- 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ctrTitle"/>
          </p:nvPr>
        </p:nvSpPr>
        <p:spPr>
          <a:xfrm>
            <a:off x="397624" y="2142023"/>
            <a:ext cx="11396752" cy="857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האם כדאי, שהבינה המלאכותית תעשה את כל שגרת חיינו?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 txBox="1"/>
          <p:nvPr>
            <p:ph idx="1" type="body"/>
          </p:nvPr>
        </p:nvSpPr>
        <p:spPr>
          <a:xfrm>
            <a:off x="0" y="192530"/>
            <a:ext cx="12192000" cy="1585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1" algn="ct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</a:pPr>
            <a:r>
              <a:rPr lang="iw-IL" sz="4440">
                <a:latin typeface="Arial"/>
                <a:ea typeface="Arial"/>
                <a:cs typeface="Arial"/>
                <a:sym typeface="Arial"/>
              </a:rPr>
              <a:t>המציאות המנוהלת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ct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</a:pPr>
            <a:r>
              <a:rPr lang="iw-IL" sz="44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ready-to-hand Dilemma </a:t>
            </a:r>
            <a:endParaRPr sz="444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6133" y="3225800"/>
            <a:ext cx="6565371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הרובוט המשרת Pepper הושק ואזל מן המלאי תוך דקה בודדת" id="148" name="Google Shape;14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58396"/>
            <a:ext cx="4876800" cy="330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/>
          <p:nvPr>
            <p:ph type="title"/>
          </p:nvPr>
        </p:nvSpPr>
        <p:spPr>
          <a:xfrm>
            <a:off x="2815535" y="0"/>
            <a:ext cx="9811407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בינה מלאכותית כבר מחליפה אנשים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וצאת תמונה עבור ‪AI TAKES OVER‬‏" id="154" name="Google Shape;1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39106" cy="226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4"/>
          <p:cNvSpPr/>
          <p:nvPr/>
        </p:nvSpPr>
        <p:spPr>
          <a:xfrm>
            <a:off x="8246532" y="1400323"/>
            <a:ext cx="3794267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מהפעולות הנעשות כיום בידי בני אנוש, ניתן למחשב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בכל שנה 30% מסך שעות העובדה עוברות לאוטומציה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כיום יש כבר אוטומציה מרובה ביצור המזון, בחקלאות, תחבורה וקמעונאות.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90503"/>
            <a:ext cx="7687733" cy="386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type="title"/>
          </p:nvPr>
        </p:nvSpPr>
        <p:spPr>
          <a:xfrm>
            <a:off x="-152399" y="-1"/>
            <a:ext cx="12344400" cy="20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אבל מה גבול ההחלטות האוטונומיות </a:t>
            </a:r>
            <a:br>
              <a:rPr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של בינה מלאכותית?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 txBox="1"/>
          <p:nvPr>
            <p:ph idx="4294967295" type="body"/>
          </p:nvPr>
        </p:nvSpPr>
        <p:spPr>
          <a:xfrm>
            <a:off x="406401" y="4758266"/>
            <a:ext cx="11452282" cy="2099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האם אפשר לתת לבינה מלאכותית להחליט להעדיף חיים [או מוות] של אדם אחד על פני אחר? 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 rot="-289584">
            <a:off x="655965" y="2113715"/>
            <a:ext cx="10727669" cy="1908215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0017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רכב ניסוי של אובר פגע והרג את אלין הרצברג בת ה-49 הולכת רגל באריזונה,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שחצתה את הכביש שלא במעבר חציה.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נתונים ראשונים מלמדים, כי הרכב לא האט,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למרות שעולה בבירור, כי היה לכך זמן (גם אם מועט).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w-I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הלל פוסק, סוכנויות הידיעות </a:t>
            </a:r>
            <a:r>
              <a:rPr b="0" i="0" lang="iw-I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עדכון אחרון:  20.03.18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ctrTitle"/>
          </p:nvPr>
        </p:nvSpPr>
        <p:spPr>
          <a:xfrm>
            <a:off x="234416" y="1312990"/>
            <a:ext cx="9925584" cy="3919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1"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טכנולוגיות מתקדמות עלולות לשמש לפיתוח כלי נשק הרסניים.</a:t>
            </a:r>
            <a:br>
              <a:rPr b="1"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לגרום לשינוי האיזון האקולוגי ולהכחדת בעלי חיים, זיהום.</a:t>
            </a:r>
            <a:br>
              <a:rPr b="1"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>
            <a:off x="0" y="192531"/>
            <a:ext cx="12192000" cy="1771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1" algn="ct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האם אנחנו עלולים להפר את האיזון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ct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בין אדם-טכנולוגיה-טבע?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×ª××¦××ª ×ª××× × ×¢×××¨ âªGIF:human vs robotâ¬â" id="170" name="Google Shape;1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9067" y="3897073"/>
            <a:ext cx="3826933" cy="260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6014">
            <a:off x="1857345" y="4009836"/>
            <a:ext cx="4119215" cy="207975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/>
          <p:nvPr/>
        </p:nvSpPr>
        <p:spPr>
          <a:xfrm rot="-454967">
            <a:off x="1998361" y="4827330"/>
            <a:ext cx="4026632" cy="14157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116</a:t>
            </a:r>
            <a:r>
              <a:rPr b="1" i="0" lang="iw-IL" sz="1400" u="none" cap="none" strike="noStrike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 מומחי AI מכל העולם, דורשים מארגון האומות המאוחדות:</a:t>
            </a:r>
            <a:br>
              <a:rPr b="1" i="0" lang="iw-IL" sz="1400" u="none" cap="none" strike="noStrike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w-IL" sz="1400" u="none" cap="none" strike="noStrike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הפסקה מידית של ייצור רובוטים לוחמים מבוססי טכנולוגיה לא מוסרית"...</a:t>
            </a:r>
            <a:br>
              <a:rPr b="1" i="0" lang="iw-IL" sz="1400" u="none" cap="none" strike="noStrike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w-IL" sz="1400" u="none" cap="none" strike="noStrike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1200" u="none" cap="none" strike="noStrike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 [[Lethal Autonomous Weapon Systems =   </a:t>
            </a:r>
            <a:br>
              <a:rPr b="1" i="0" lang="iw-IL" sz="1200" u="none" cap="none" strike="noStrike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002C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מתמודדים עם הדילמות? 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endParaRPr b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17"/>
          <p:cNvGrpSpPr/>
          <p:nvPr/>
        </p:nvGrpSpPr>
        <p:grpSpPr>
          <a:xfrm>
            <a:off x="420213" y="3429000"/>
            <a:ext cx="6861120" cy="2973423"/>
            <a:chOff x="490535" y="2042403"/>
            <a:chExt cx="6432073" cy="4578764"/>
          </a:xfrm>
        </p:grpSpPr>
        <p:pic>
          <p:nvPicPr>
            <p:cNvPr id="179" name="Google Shape;17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0535" y="2042403"/>
              <a:ext cx="6432073" cy="4578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×ª××¦××ª ×ª××× × ×¢×××¨ âªProject Maven killer dronesâ¬â" id="180" name="Google Shape;180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84536" y="4981675"/>
              <a:ext cx="2868614" cy="1572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17"/>
          <p:cNvSpPr/>
          <p:nvPr/>
        </p:nvSpPr>
        <p:spPr>
          <a:xfrm>
            <a:off x="1284636" y="2568617"/>
            <a:ext cx="38988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iw-IL" sz="4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המקרה של גוגל...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/>
        </p:nvSpPr>
        <p:spPr>
          <a:xfrm rot="265538">
            <a:off x="6475505" y="1362342"/>
            <a:ext cx="5239407" cy="1110011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0017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195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מנכ"ל גוגל, סונדאר פיצ'אי חושף </a:t>
            </a:r>
            <a:br>
              <a:rPr b="1" i="0" lang="iw-IL" sz="195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b="1" i="0" lang="iw-IL" sz="195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קוד אתי לפיתוח כלי בינה מלאכותית</a:t>
            </a:r>
            <a:br>
              <a:rPr b="1" i="0" lang="iw-IL" sz="195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b="1" i="0" lang="iw-IL" sz="117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כלכליסט, עומר כביר 10.06.18</a:t>
            </a:r>
            <a:br>
              <a:rPr b="1" i="0" lang="iw-IL" sz="117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b="1" i="0" lang="iw-IL" sz="975" u="sng" cap="none" strike="noStrike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3"/>
              </a:rPr>
              <a:t>https://www.calcalist.co.il/internet/articles/0,7340,L-3739891,00.html</a:t>
            </a:r>
            <a:r>
              <a:rPr b="1" i="0" lang="iw-IL" sz="975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b="1" i="0" sz="195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187" name="Google Shape;187;p18"/>
          <p:cNvGrpSpPr/>
          <p:nvPr/>
        </p:nvGrpSpPr>
        <p:grpSpPr>
          <a:xfrm>
            <a:off x="7299374" y="3150971"/>
            <a:ext cx="4181980" cy="2068364"/>
            <a:chOff x="8010020" y="4666383"/>
            <a:chExt cx="4181980" cy="2068364"/>
          </a:xfrm>
        </p:grpSpPr>
        <p:pic>
          <p:nvPicPr>
            <p:cNvPr id="188" name="Google Shape;18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10020" y="4789635"/>
              <a:ext cx="1320800" cy="1945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18"/>
            <p:cNvSpPr txBox="1"/>
            <p:nvPr/>
          </p:nvSpPr>
          <p:spPr>
            <a:xfrm>
              <a:off x="9025354" y="4666383"/>
              <a:ext cx="3166646" cy="2068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400"/>
                <a:buFont typeface="Varela Round"/>
                <a:buNone/>
              </a:pPr>
              <a:r>
                <a:rPr b="1" i="0" lang="iw-IL" sz="1754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קוד אתי למיכון אוטונומי </a:t>
              </a:r>
              <a:br>
                <a:rPr b="1" i="0" lang="iw-IL" sz="1754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b="1" i="0" lang="iw-IL" sz="156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(ממשלת גרמניה, 2017)</a:t>
              </a:r>
              <a:br>
                <a:rPr b="1" i="0" lang="iw-IL" sz="156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br>
                <a:rPr b="1" i="0" lang="iw-IL" sz="1365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b="1" i="0" lang="iw-IL" sz="585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- </a:t>
              </a:r>
              <a: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רכב אוטונומי תמיד יעניק עדיפות להגנה על חיי אדם על פני פגיעה ברכוש או בבעלי חיים.</a:t>
              </a: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- חל איסור על הרכב לבצע "סיווג" לאנשים הנמצאים בסביבה כדי להחליט במי לפגוע.</a:t>
              </a: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- אין לייחס חשיבות לגיל, מין, גזע ומצב נפשי או גופני</a:t>
              </a: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- במקרה חירום יש לפגוע בכמה שפחות אנשים.</a:t>
              </a: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- שילוב בין אוטונומי לנהג: בכל מצב נהיגה, יש צורך להגדיר ולדעת באופן ברור את זהות האחראי על הנהיגה ברכב.</a:t>
              </a: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- יש צורך לעשות שימוש במערכת מעקב. זהותו של כל מי שנוהג ברכב אוטונומי חייבת להיות מתועדת.</a:t>
              </a: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- לנהגים צריכה להיות שליטה מלאה בנוגע לאיזה מידע אישי נאסף מכלי הרכב שלהם.</a:t>
              </a: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- הנהגים הם אלו שיהיו אחראים במקרה של תאונות דרכים, אלא אם היא נגרמה על ידי כשל מערכתי</a:t>
              </a:r>
              <a:br>
                <a:rPr b="1" i="0" lang="iw-IL" sz="39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endParaRPr b="1" i="0" sz="585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190" name="Google Shape;190;p18"/>
          <p:cNvSpPr/>
          <p:nvPr/>
        </p:nvSpPr>
        <p:spPr>
          <a:xfrm>
            <a:off x="2154428" y="4007865"/>
            <a:ext cx="4291206" cy="17543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2C8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002C89"/>
                </a:solidFill>
                <a:latin typeface="Varela Round"/>
                <a:ea typeface="Varela Round"/>
                <a:cs typeface="Varela Round"/>
                <a:sym typeface="Varela Round"/>
              </a:rPr>
              <a:t>תקן 10218 ISO   - כולל טכניקות פעולה אדם-רובוט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2C8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002C89"/>
                </a:solidFill>
                <a:latin typeface="Varela Round"/>
                <a:ea typeface="Varela Round"/>
                <a:cs typeface="Varela Round"/>
                <a:sym typeface="Varela Round"/>
              </a:rPr>
              <a:t>מפרט טכני 15066  TS/ISO מתייחס להוראות זהירות בקשר מקרי בין אדם ומכונה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2C8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002C89"/>
                </a:solidFill>
                <a:latin typeface="Varela Round"/>
                <a:ea typeface="Varela Round"/>
                <a:cs typeface="Varela Round"/>
                <a:sym typeface="Varela Round"/>
              </a:rPr>
              <a:t>תקן ISO 102181 ו-102182 ISO  - מפרט דרישות והנחיות לפעולת רובוט תעשייתי שיתופי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2C8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1" name="Google Shape;191;p18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פעולות בארץ ובעולם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933" y="1161847"/>
            <a:ext cx="3217333" cy="2541693"/>
          </a:xfrm>
          <a:prstGeom prst="rect">
            <a:avLst/>
          </a:prstGeom>
          <a:noFill/>
          <a:ln cap="flat" cmpd="sng" w="9525">
            <a:solidFill>
              <a:srgbClr val="002C8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שאלות לבחינת הקוד האתי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372534" y="729894"/>
            <a:ext cx="10434781" cy="4858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 מהי עוצמת הפגיעה הפוטנציאלית בפרט?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עד כמה הדבר ישנה את ההתנהגות של האדם?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האם הפעילות צריכה להיעשות באופן קבוע?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4. האם הפעילות תהיה על חשבון תקציבים או משאבים המיועדים לאחרים?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5. האם טובת בני האדם נלקחה בחשבון בזמן הפיתוח של הטכנולוגיה החדשה?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6. האם עלולה להיות פגיעה בבני אדם אם יעשו שימוש לרעה במוצר או שהמוצר יצא משליטה?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7. האם יש דרך מהירה לזיהוי תקלות אתיות במערכת, שלא נצפו מראש?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5400">
                <a:latin typeface="Arial"/>
                <a:ea typeface="Arial"/>
                <a:cs typeface="Arial"/>
                <a:sym typeface="Arial"/>
              </a:rPr>
              <a:t>תרגול - בחינת הקוד האתי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 txBox="1"/>
          <p:nvPr>
            <p:ph idx="4294967295" type="subTitle"/>
          </p:nvPr>
        </p:nvSpPr>
        <p:spPr>
          <a:xfrm>
            <a:off x="0" y="1435100"/>
            <a:ext cx="12192000" cy="68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העזרו בשאלות לבחינת הקוד האתי , וענו: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0"/>
          <p:cNvSpPr txBox="1"/>
          <p:nvPr>
            <p:ph idx="4294967295" type="body"/>
          </p:nvPr>
        </p:nvSpPr>
        <p:spPr>
          <a:xfrm>
            <a:off x="4657726" y="2122488"/>
            <a:ext cx="7247467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03200" lvl="0" marL="22860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האם טכנולוגיה, העוזרת לעקוב אחר פעילותם של אנשים מבוגרים על מנת לעזור להם בשעת צרה, היא מוסרית?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74295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807" y="1695043"/>
            <a:ext cx="3743325" cy="3727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 txBox="1"/>
          <p:nvPr>
            <p:ph idx="1" type="body"/>
          </p:nvPr>
        </p:nvSpPr>
        <p:spPr>
          <a:xfrm>
            <a:off x="515275" y="1185407"/>
            <a:ext cx="8537400" cy="202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905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-1058238" y="735274"/>
            <a:ext cx="10941977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iw-IL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1. מדוע אנחנו זקוקים לטכנולוגיה?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2. מהי דילמה אתית?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3. אילו סוגי דילמות אתיות וחברתיות נוצרות בגלל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  טכנולוגיות מתקדמות?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4. איך מתמודדים עם דילמות שכאלו?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1"/>
          <p:cNvPicPr preferRelativeResize="0"/>
          <p:nvPr/>
        </p:nvPicPr>
        <p:blipFill rotWithShape="1">
          <a:blip r:embed="rId3">
            <a:alphaModFix/>
          </a:blip>
          <a:srcRect b="66411" l="39172" r="34231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3700">
                <a:latin typeface="Arial"/>
                <a:ea typeface="Arial"/>
                <a:cs typeface="Arial"/>
                <a:sym typeface="Arial"/>
              </a:rPr>
              <a:t>כיום, הבינה המלאכותית מסוגלת לקבל</a:t>
            </a:r>
            <a:br>
              <a:rPr lang="iw-IL" sz="3700">
                <a:latin typeface="Arial"/>
                <a:ea typeface="Arial"/>
                <a:cs typeface="Arial"/>
                <a:sym typeface="Arial"/>
              </a:rPr>
            </a:br>
            <a:r>
              <a:rPr lang="iw-IL" sz="3700">
                <a:latin typeface="Arial"/>
                <a:ea typeface="Arial"/>
                <a:cs typeface="Arial"/>
                <a:sym typeface="Arial"/>
              </a:rPr>
              <a:t>החלטות אוטונומיות, המבוססות על מידע חלקי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pc.co.il/wp-content/uploads/2016/07/arie1-600.jpg" id="73" name="Google Shape;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75" y="2001838"/>
            <a:ext cx="6618288" cy="3722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net1.cbsistatic.com/hub/i/r/2016/06/17/33978590-7dab-4ca0-b569-faff93646633/thumbnail/1600x900/2dd9a5bef03572f79cdc61c3738c4d52/pepper-crdit-jake-curtisld.jpg" id="74" name="Google Shape;74;p4"/>
          <p:cNvPicPr preferRelativeResize="0"/>
          <p:nvPr/>
        </p:nvPicPr>
        <p:blipFill rotWithShape="1">
          <a:blip r:embed="rId4">
            <a:alphaModFix/>
          </a:blip>
          <a:srcRect b="1539" l="0" r="0" t="30408"/>
          <a:stretch/>
        </p:blipFill>
        <p:spPr>
          <a:xfrm>
            <a:off x="7392988" y="2674408"/>
            <a:ext cx="4189413" cy="19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title"/>
          </p:nvPr>
        </p:nvSpPr>
        <p:spPr>
          <a:xfrm>
            <a:off x="1190296" y="359539"/>
            <a:ext cx="9811407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העצמת יכולות, שיפור מידע קיים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דווקא בעידן הבינה המלאכותית, העובד יחזור לעמוד במרכז - גלובס" id="80" name="Google Shape;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733" y="2001091"/>
            <a:ext cx="7518400" cy="449737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"/>
          <p:cNvSpPr/>
          <p:nvPr/>
        </p:nvSpPr>
        <p:spPr>
          <a:xfrm>
            <a:off x="7840133" y="1795117"/>
            <a:ext cx="3899474" cy="5544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הטכנולוגיה משתפרת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הבינה המלאכותית מדויקת יותר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 נצטרך לעסוק בתהליכים טכניים שגרתיים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הטכנולוגיה מתאימה את עצמה אלינו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1" algn="r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>
            <p:ph type="title"/>
          </p:nvPr>
        </p:nvSpPr>
        <p:spPr>
          <a:xfrm>
            <a:off x="982133" y="220134"/>
            <a:ext cx="11209867" cy="1219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4400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טכנולוגיות מצילות חיים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טכנולוגיות הבריאות הדיגיטלית מצילות חיים, אך כשהן קורסות זה מסכן ..." id="87" name="Google Shape;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901" y="471508"/>
            <a:ext cx="3200400" cy="3666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אקסטרה | הבית של המגזינים| מגזין ביו, ספטמבר 2019 - ארינטה ..." id="88" name="Google Shape;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2893" y="4138406"/>
            <a:ext cx="4078817" cy="2622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לראשונה בישראל: טכנולוגיה חדשנית לאיתור מכונות הנשמה - רדיו קול חי" id="89" name="Google Shape;8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7567" y="1479020"/>
            <a:ext cx="2597814" cy="1949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S: הטכנולוגיות שיצילו לכם את החיים - גודי'ז" id="90" name="Google Shape;9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7661" y="3862647"/>
            <a:ext cx="3563274" cy="2381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type="title"/>
          </p:nvPr>
        </p:nvSpPr>
        <p:spPr>
          <a:xfrm>
            <a:off x="-117986" y="-190029"/>
            <a:ext cx="12191999" cy="2548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חשיבות איסוף המידע: </a:t>
            </a:r>
            <a:b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להציל חיים, למנוע פשע, למקד צרכים אישיים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7"/>
          <p:cNvGrpSpPr/>
          <p:nvPr/>
        </p:nvGrpSpPr>
        <p:grpSpPr>
          <a:xfrm>
            <a:off x="150990" y="2748087"/>
            <a:ext cx="8706271" cy="2696851"/>
            <a:chOff x="0" y="515254"/>
            <a:chExt cx="8706271" cy="2696851"/>
          </a:xfrm>
        </p:grpSpPr>
        <p:sp>
          <p:nvSpPr>
            <p:cNvPr id="97" name="Google Shape;97;p7"/>
            <p:cNvSpPr/>
            <p:nvPr/>
          </p:nvSpPr>
          <p:spPr>
            <a:xfrm>
              <a:off x="0" y="515254"/>
              <a:ext cx="8706271" cy="1254825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 txBox="1"/>
            <p:nvPr/>
          </p:nvSpPr>
          <p:spPr>
            <a:xfrm>
              <a:off x="61256" y="576510"/>
              <a:ext cx="8583759" cy="1132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iw-IL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הסוכנות האמריקנית לביטחון לאומי </a:t>
              </a:r>
              <a:r>
                <a:rPr b="1" i="0" lang="iw-IL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National Security Agency – NSA  </a:t>
              </a:r>
              <a:r>
                <a:rPr b="0" i="0" lang="iw-IL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מסוגלת למצוא פעילות טרור, אנשים אובדים או חולים מתוך שיחות סלולר , ברשתות חברתיות וכדומה.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0" y="1957280"/>
              <a:ext cx="8706271" cy="1254825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 txBox="1"/>
            <p:nvPr/>
          </p:nvSpPr>
          <p:spPr>
            <a:xfrm>
              <a:off x="61256" y="2018536"/>
              <a:ext cx="8583759" cy="1132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iw-IL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הרשתות החברתיות עוקבות אחר הגולשים, מיקומם וקשריהם עם גולשים אחרים, ומשפרות את החשיפה הממוקדת לצורכי מסחר (Cypherpunks" Assange, 2012 ).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תוצאת תמונה עבור gif: tracking human" id="101" name="Google Shape;1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3374" y="2761488"/>
            <a:ext cx="2783737" cy="24060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דילמות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 txBox="1"/>
          <p:nvPr>
            <p:ph idx="1" type="subTitle"/>
          </p:nvPr>
        </p:nvSpPr>
        <p:spPr>
          <a:xfrm>
            <a:off x="1" y="2934364"/>
            <a:ext cx="12192000" cy="688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4318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כשחייבים לבחור בין שתי אלטרנטיבות לא מוצלחות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/>
          <p:nvPr>
            <p:ph type="title"/>
          </p:nvPr>
        </p:nvSpPr>
        <p:spPr>
          <a:xfrm>
            <a:off x="1" y="213093"/>
            <a:ext cx="12191999" cy="99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דילמת הטרול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Killing VR. Letting Die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-575733" y="1819169"/>
            <a:ext cx="10397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האם מותר לפגוע באדם אחד כדי להציל אחרים?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בעיית הקרונית – ויקיפדיה" id="114" name="Google Shape;1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140" y="2892109"/>
            <a:ext cx="9553720" cy="2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/>
          <p:nvPr>
            <p:ph type="title"/>
          </p:nvPr>
        </p:nvSpPr>
        <p:spPr>
          <a:xfrm>
            <a:off x="1" y="213093"/>
            <a:ext cx="12191999" cy="15479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הביטחון מעל הכל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Before Dilemma 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855133" y="1897740"/>
            <a:ext cx="104817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האם נעדיף את צרכי הביטחון של בני האדם על פני השאר?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חדשות - סביבה nrg - מתחדש המאבק לסגירת חוות מזור" id="121" name="Google Shape;1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6512" y="2957746"/>
            <a:ext cx="3671889" cy="275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59845">
            <a:off x="474097" y="2974307"/>
            <a:ext cx="6657601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