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97" r:id="rId3"/>
    <p:sldId id="294" r:id="rId4"/>
    <p:sldId id="295" r:id="rId5"/>
    <p:sldId id="296" r:id="rId6"/>
    <p:sldId id="298" r:id="rId7"/>
    <p:sldId id="299" r:id="rId8"/>
    <p:sldId id="300" r:id="rId9"/>
    <p:sldId id="301" r:id="rId10"/>
  </p:sldIdLst>
  <p:sldSz cx="9144000" cy="5143500" type="screen16x9"/>
  <p:notesSz cx="6858000" cy="9144000"/>
  <p:embeddedFontLst>
    <p:embeddedFont>
      <p:font typeface="Assistant" pitchFamily="2" charset="-79"/>
      <p:regular r:id="rId12"/>
      <p:bold r:id="rId13"/>
    </p:embeddedFont>
    <p:embeddedFont>
      <p:font typeface="Assistant ExtraBold" pitchFamily="2" charset="-79"/>
      <p:bold r:id="rId14"/>
    </p:embeddedFont>
    <p:embeddedFont>
      <p:font typeface="Assistant SemiBold" pitchFamily="2" charset="-79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9" roundtripDataSignature="AMtx7mjWCNetZug8LR1oBCDLz02lraI6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752"/>
    <a:srgbClr val="00B0F0"/>
    <a:srgbClr val="FFC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BDE3A-C928-45AA-94E0-B5EBD02201A0}" v="15" dt="2026-03-06T10:07:53.607"/>
  </p1510:revLst>
</p1510:revInfo>
</file>

<file path=ppt/tableStyles.xml><?xml version="1.0" encoding="utf-8"?>
<a:tblStyleLst xmlns:a="http://schemas.openxmlformats.org/drawingml/2006/main" def="{A3BAC32B-140A-4F51-818E-A169065974CD}">
  <a:tblStyle styleId="{A3BAC32B-140A-4F51-818E-A169065974CD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CF1DEA2-2FB3-4DB7-9487-264ABC45CB27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DD4EA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8EBF5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20" autoAdjust="0"/>
  </p:normalViewPr>
  <p:slideViewPr>
    <p:cSldViewPr snapToGrid="0">
      <p:cViewPr varScale="1">
        <p:scale>
          <a:sx n="104" d="100"/>
          <a:sy n="104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109" Type="http://customschemas.google.com/relationships/presentationmetadata" Target="metadata"/><Relationship Id="rId3" Type="http://schemas.openxmlformats.org/officeDocument/2006/relationships/slide" Target="slides/slide2.xml"/><Relationship Id="rId11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gs" Target="tags/tag1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14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11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6T08:08:24.83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47,'964'0,"-945"-2,0-1,0 0,-1-2,1 0,31-13,-50 17,24-8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6T10:08:41.91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0,'50'3,"-1"1,51 13,3-1,83 7,209-2,-390-21,20 1,-19 3,-13 3,-23 10,0-1,-54 18,-25 13,-30 10,107-47,27-9,0 0,0 1,0 0,1 0,-1 0,0 0,-6 5,11-7,0 0,-1 1,1-1,0 0,0 0,0 0,0 1,0-1,0 0,-1 0,1 1,0-1,0 0,0 0,0 1,0-1,0 0,0 0,0 1,0-1,0 0,0 0,0 1,0-1,0 0,1 0,-1 1,0-1,0 0,0 0,0 0,0 1,0-1,1 0,-1 0,0 0,0 1,0-1,1 0,-1 0,15 8,16 2,36-3,-47-6,36 8,-55-9,0 0,0 0,0 0,-1 0,1 0,0 0,0 1,0-1,-1 0,1 1,0-1,0 0,-1 1,1-1,0 1,-1-1,1 1,0 0,-1-1,1 1,-1-1,1 1,-1 0,1 0,-1-1,0 1,1 1,-1-1,-1 0,1 0,0 0,-1 0,1 0,-1 0,1 0,-1 0,0 0,1 0,-1 0,0-1,0 1,1 0,-1 0,0-1,-1 2,-51 27,47-26,-127 43,132-46,1 0,0 0,0 0,0 0,0 0,0 0,0 1,0-1,0 0,-1 0,1 0,0 0,0 0,0 0,0 0,0 0,0 0,0 0,0 1,0-1,0 0,0 0,0 0,0 0,0 0,0 0,0 0,0 1,0-1,0 0,0 0,0 0,0 0,0 0,0 0,0 1,0-1,0 0,0 0,0 0,0 0,0 0,0 0,0 0,0 0,0 1,0-1,0 0,1 0,-1 0,0 0,0 0,0 0,0 0,0 0,0 0,0 0,1 0,-1 0,0 0,0 0,0 0,0 0,15 6,18 2,62 9,145 32,-240-49,0-1,0 1,0 0,1 0,-1 0,0 0,0 0,0 0,1 0,-1 0,0 0,0 0,0 0,1 0,-1 0,0 0,0 0,0 0,1 0,-1 1,0-1,0 0,0 0,1 0,-1 0,0 0,0 0,0 1,0-1,1 0,-1 0,0 0,0 0,0 1,0-1,0 0,0 0,0 0,0 1,1-1,-1 0,0 0,0 0,0 1,0-1,0 0,0 0,0 0,0 1,0-1,0 0,-1 1,-14 4,-38 2,42-6,-167 11,161-9,0 1,0 0,0 2,1-1,-18 10,-14 5,-20 7,67-27,1 0,-1 0,1 0,0 0,-1 0,1 1,0-1,-1 0,1 0,-1 0,1 0,0 1,0-1,-1 0,1 0,0 1,-1-1,1 0,0 1,0-1,-1 0,1 1,0-1,0 0,0 1,0-1,-1 1,1-1,0 0,0 1,0-1,0 0,0 1,0-1,0 1,0-1,0 1,16 5,24-2,184-3,136 8,-323-5,-9-1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6T08:08:27.69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16,'2128'0,"-2105"-1,1-1,31-7,-36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6T08:37:37.98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22,'85'-1,"-5"0,147 16,-202-12,-1-1,0-1,0-1,29-4,93-23,-119 23,0 1,0 0,43 4,-55-1,3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6T08:37:39.64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1,'1'1,"-1"0,1 0,-1 1,1-1,0 0,0 0,0 1,0-1,-1 0,2 0,-1 0,0 0,0 0,0-1,0 1,0 0,1 0,-1-1,2 1,28 11,6-6,1-1,0-3,0 0,44-6,4 2,-32 1,-15 0,-1 1,70 10,-45-2,0-3,103-4,-98-2,-42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6T08:37:41.48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34,'1242'0,"-1209"-2,0 0,-1-2,57-15,-65 12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6T08:37:43.81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 0,'1249'-84'0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06T10:07:04.16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0,'2104'0'0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6T10:07:07.46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103 0,'32'2,"-1"1,47 9,-29-3,461 114,-313-69,-177-47,-27-4,-36-4,33 1,-436-4,300 5,128 0,0 1,0 1,0 1,-22 7,-22 6,26-6,24-1,12-9,0 0,0-1,0 1,0-1,0 1,1-1,-1 1,0-1,0 1,0-1,1 1,-1-1,0 1,1-1,-1 1,0-1,1 1,-1-1,1 1,-1-1,1 0,-1 1,0-1,1 0,0 0,-1 1,1-1,-1 0,1 0,17 8,1-1,-1-1,1-1,0-1,1 0,24 0,57 13,226 90,-192-59,-93-33,264 101,-303-115,1 1,-1-1,1 1,-1-1,1 1,-1 0,0 1,0-1,4 4,-7-6,0 1,0-1,0 0,1 0,-1 1,0-1,0 0,0 1,0-1,0 0,0 1,0-1,0 0,0 1,-1-1,1 0,0 0,0 1,0-1,0 0,0 1,0-1,-1 0,1 0,0 1,0-1,0 0,-1 0,1 1,0-1,0 0,-1 0,1 0,0 0,0 1,-1-1,1 0,-30 10,-592 82,367-61,69-9,166-20,-73 13,58-9,20-5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06T10:07:38.94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79,'12'-1,"1"0,-1-1,23-7,9-2,67-1,0 4,143 8,-119 2,725-1,-833-2,46-9,13 0,161 10,14-1,-166-11,-75 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YTJhZWQxZGYtOWY1Yy00N2YzLWFiMTctZDBhMjA3NjA1NDJiIiwidCI6ImUzNTFkNzNmLTE3MjQtNDM2ZC04M2Y3LTEzMjM4NjE0M2ExNSIsImMiOjl9&amp;fbclid=IwdGRjcAQXUttleHRuA2FlbQIxMQBzcnRjBmFwcF9pZAwzNTA2ODU1MzE3MjgAAR4pXXc6EzTImRn-r14b4mA-gqPNqTEvsuavnPLb4FL1GGPfbQFxg_T7g-1MXw_aem_s7w8C5hqPXnGAzXTIAXz-Q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YTJhZWQxZGYtOWY1Yy00N2YzLWFiMTctZDBhMjA3NjA1NDJiIiwidCI6ImUzNTFkNzNmLTE3MjQtNDM2ZC04M2Y3LTEzMjM4NjE0M2ExNSIsImMiOjl9&amp;fbclid=IwdGRjcAQXUttleHRuA2FlbQIxMQBzcnRjBmFwcF9pZAwzNTA2ODU1MzE3MjgAAR4pXXc6EzTImRn-r14b4mA-gqPNqTEvsuavnPLb4FL1GGPfbQFxg_T7g-1MXw_aem_s7w8C5hqPXnGAzXTIAXz-Q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F598B-0CCA-AA60-4C47-07B9C7E29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C291217-3907-6987-3AFD-5779F00FD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BCD1EC2-5D33-44EE-855B-B9DAE74F1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351973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C5FA6-8D44-98F1-EB67-3B586DB10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D107DFB-0599-873E-C407-E1A3C818B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5E891ED-4F37-6F2A-1476-09D139FE7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299486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1882D-4E39-FFC3-B522-D4A676DA2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3ED3335-8ABB-51C1-1944-5FECBA4F7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D526FC8-E74D-B67D-4CB6-8A6BA31E0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2084181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Microsoft Power BI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2151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7C8D1-3C78-E291-080D-983F31BD9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99CC0E-EA64-B3B0-0B94-4527FD01A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14AC83-87A0-B428-3E6A-ECB54BB7E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Microsoft Power BI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0785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/>
          <p:nvPr/>
        </p:nvSpPr>
        <p:spPr>
          <a:xfrm>
            <a:off x="-2" y="5065953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DE0D-D2EF-DFD4-3CBC-1A4D4EE2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solidFill>
                  <a:srgbClr val="232752"/>
                </a:solidFill>
                <a:latin typeface="Assistant" pitchFamily="2" charset="-79"/>
                <a:cs typeface="Assistant" pitchFamily="2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4" name="Google Shape;11;p14">
            <a:extLst>
              <a:ext uri="{FF2B5EF4-FFF2-40B4-BE49-F238E27FC236}">
                <a16:creationId xmlns:a16="http://schemas.microsoft.com/office/drawing/2014/main" id="{95C86EFB-C6C4-5BBF-C0C8-E83F32243937}"/>
              </a:ext>
            </a:extLst>
          </p:cNvPr>
          <p:cNvSpPr/>
          <p:nvPr userDrawn="1"/>
        </p:nvSpPr>
        <p:spPr>
          <a:xfrm>
            <a:off x="-2" y="5065953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428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36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2333F-86F0-C9B2-8D8B-1BA068B1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37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Google Shape;11;p14">
            <a:extLst>
              <a:ext uri="{FF2B5EF4-FFF2-40B4-BE49-F238E27FC236}">
                <a16:creationId xmlns:a16="http://schemas.microsoft.com/office/drawing/2014/main" id="{76FA295B-CCCB-B3B2-55CC-F42677E5391B}"/>
              </a:ext>
            </a:extLst>
          </p:cNvPr>
          <p:cNvSpPr/>
          <p:nvPr userDrawn="1"/>
        </p:nvSpPr>
        <p:spPr>
          <a:xfrm>
            <a:off x="-2" y="5065953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232752"/>
          </a:solidFill>
          <a:latin typeface="Assistant ExtraBold" pitchFamily="2" charset="-79"/>
          <a:ea typeface="Assistant ExtraBold" pitchFamily="2" charset="-79"/>
          <a:cs typeface="Assistant ExtraBold" pitchFamily="2" charset="-79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r" rtl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232752"/>
          </a:solidFill>
          <a:latin typeface="Assistant" pitchFamily="2" charset="-79"/>
          <a:ea typeface="Assistant" pitchFamily="2" charset="-79"/>
          <a:cs typeface="Assistant" pitchFamily="2" charset="-79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heltertime.mako.co.i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aw.githubusercontent.com/yuval-harpaz/alarms/master/data/alarms.csv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customXml" Target="../ink/ink4.xml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powerbi.com/view?r=eyJrIjoiYTJhZWQxZGYtOWY1Yy00N2YzLWFiMTctZDBhMjA3NjA1NDJiIiwidCI6ImUzNTFkNzNmLTE3MjQtNDM2ZC04M2Y3LTEzMjM4NjE0M2ExNSIsImMiOjl9&amp;fbclid=IwdGRjcAQXUttleHRuA2FlbQIxMQBzcnRjBmFwcF9pZAwzNTA2ODU1MzE3MjgAAR4pXXc6EzTImRn-r14b4mA-gqPNqTEvsuavnPLb4FL1GGPfbQFxg_T7g-1MXw_aem_s7w8C5hqPXnGAzXTIAXz-Q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10.xml"/><Relationship Id="rId3" Type="http://schemas.openxmlformats.org/officeDocument/2006/relationships/hyperlink" Target="https://app.powerbi.com/view?r=eyJrIjoiYTJhZWQxZGYtOWY1Yy00N2YzLWFiMTctZDBhMjA3NjA1NDJiIiwidCI6ImUzNTFkNzNmLTE3MjQtNDM2ZC04M2Y3LTEzMjM4NjE0M2ExNSIsImMiOjl9&amp;fbclid=IwdGRjcAQXUttleHRuA2FlbQIxMQBzcnRjBmFwcF9pZAwzNTA2ODU1MzE3MjgAAR4pXXc6EzTImRn-r14b4mA-gqPNqTEvsuavnPLb4FL1GGPfbQFxg_T7g-1MXw_aem_s7w8C5hqPXnGAzXTIAXz-Q" TargetMode="External"/><Relationship Id="rId7" Type="http://schemas.openxmlformats.org/officeDocument/2006/relationships/customXml" Target="../ink/ink8.xm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customXml" Target="../ink/ink7.xml"/><Relationship Id="rId10" Type="http://schemas.openxmlformats.org/officeDocument/2006/relationships/customXml" Target="../ink/ink9.xml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804C1266-CD60-4AAC-84EF-1526C6A46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41" y="861456"/>
            <a:ext cx="4490382" cy="3420588"/>
          </a:xfrm>
          <a:prstGeom prst="rect">
            <a:avLst/>
          </a:prstGeom>
        </p:spPr>
      </p:pic>
      <p:pic>
        <p:nvPicPr>
          <p:cNvPr id="27" name="Google Shape;27;p1" descr="Google Shape;55;p13"/>
          <p:cNvPicPr preferRelativeResize="0"/>
          <p:nvPr/>
        </p:nvPicPr>
        <p:blipFill rotWithShape="1">
          <a:blip r:embed="rId4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5132420" y="1276313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4572000" y="2109276"/>
            <a:ext cx="4108741" cy="127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lang="he-IL" sz="3600" b="0" i="0" u="none" strike="noStrike" cap="none" dirty="0">
                <a:solidFill>
                  <a:srgbClr val="232752"/>
                </a:solidFill>
                <a:latin typeface="Assistant ExtraBold"/>
                <a:ea typeface="Calibri"/>
                <a:cs typeface="Assistant ExtraBold"/>
                <a:sym typeface="Assistant ExtraBold"/>
              </a:rPr>
              <a:t>כמה זמן שהינו במרחב המוגן?</a:t>
            </a:r>
            <a:endParaRPr lang="he-IL" sz="1200" b="0" i="0" u="none" strike="noStrike" cap="none" dirty="0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1" descr="Google Shape;6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83B4F0-0F4A-AB6A-E7C7-058B4F7CC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05" y="483649"/>
            <a:ext cx="4579761" cy="3588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C33879-505A-C5B3-2408-80757AF7E80A}"/>
              </a:ext>
            </a:extLst>
          </p:cNvPr>
          <p:cNvSpPr txBox="1"/>
          <p:nvPr/>
        </p:nvSpPr>
        <p:spPr>
          <a:xfrm>
            <a:off x="192704" y="451820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?זמן ממ״ד במבצע שאגת הארי: כמה זמן הייתם במרחב מוגן מתחילת המלחמה</a:t>
            </a:r>
            <a:endParaRPr lang="LID4096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D6D643-F49C-473A-6A6B-C25177F50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506" y="217368"/>
            <a:ext cx="3355378" cy="440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4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15F98-CB87-838F-1B55-57FC851C4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>
            <a:extLst>
              <a:ext uri="{FF2B5EF4-FFF2-40B4-BE49-F238E27FC236}">
                <a16:creationId xmlns:a16="http://schemas.microsoft.com/office/drawing/2014/main" id="{8611D299-1818-93F6-D1BB-093ADD3C66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23" tIns="91423" rIns="91423" bIns="91423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32752"/>
                </a:solidFill>
                <a:effectLst/>
                <a:uFillTx/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indent="457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rtl="0">
              <a:defRPr/>
            </a:pPr>
            <a:fld id="{86CB4B4D-7CA3-9044-876B-883B54F8677D}" type="slidenum">
              <a:rPr lang="en-IL" smtClean="0"/>
              <a:pPr algn="l" rtl="0">
                <a:defRPr/>
              </a:pPr>
              <a:t>3</a:t>
            </a:fld>
            <a:endParaRPr/>
          </a:p>
        </p:txBody>
      </p:sp>
      <p:sp>
        <p:nvSpPr>
          <p:cNvPr id="168" name="Google Shape;53;p13">
            <a:extLst>
              <a:ext uri="{FF2B5EF4-FFF2-40B4-BE49-F238E27FC236}">
                <a16:creationId xmlns:a16="http://schemas.microsoft.com/office/drawing/2014/main" id="{7D788115-8C11-DF1E-0D5B-82EF25ADAD51}"/>
              </a:ext>
            </a:extLst>
          </p:cNvPr>
          <p:cNvSpPr txBox="1"/>
          <p:nvPr/>
        </p:nvSpPr>
        <p:spPr>
          <a:xfrm>
            <a:off x="97971" y="178970"/>
            <a:ext cx="8645979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algn="r" rtl="1">
              <a:defRPr/>
            </a:pPr>
            <a:r>
              <a:rPr lang="he-IL" dirty="0"/>
              <a:t>איך נתחיל?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DC23C6-1C55-5394-D27F-068C0964F2CB}"/>
              </a:ext>
            </a:extLst>
          </p:cNvPr>
          <p:cNvSpPr txBox="1"/>
          <p:nvPr/>
        </p:nvSpPr>
        <p:spPr>
          <a:xfrm>
            <a:off x="2726872" y="1232807"/>
            <a:ext cx="588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נשאב את הנתונים העדכניים מה </a:t>
            </a:r>
            <a:r>
              <a:rPr lang="en-US" sz="24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</a:t>
            </a:r>
            <a:endParaRPr lang="he-IL" sz="2400" dirty="0">
              <a:solidFill>
                <a:srgbClr val="23275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15C47E-F094-DB9E-E224-9658750B3900}"/>
              </a:ext>
            </a:extLst>
          </p:cNvPr>
          <p:cNvGrpSpPr/>
          <p:nvPr/>
        </p:nvGrpSpPr>
        <p:grpSpPr>
          <a:xfrm>
            <a:off x="1945855" y="2063804"/>
            <a:ext cx="5448772" cy="1242168"/>
            <a:chOff x="1945855" y="2063804"/>
            <a:chExt cx="5448772" cy="12421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2E1A5A-8E7A-F8E3-1407-F9C5109BC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5855" y="2063804"/>
              <a:ext cx="5448772" cy="124216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40F1352-DC69-49F7-7057-54D61AA61B7F}"/>
                    </a:ext>
                  </a:extLst>
                </p14:cNvPr>
                <p14:cNvContentPartPr/>
                <p14:nvPr/>
              </p14:nvContentPartPr>
              <p14:xfrm>
                <a:off x="5568740" y="2186764"/>
                <a:ext cx="407880" cy="16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40F1352-DC69-49F7-7057-54D61AA61B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78740" y="2007124"/>
                  <a:ext cx="5875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3F2D0A-FEEC-D40B-29BD-0DA0B0A91B25}"/>
                    </a:ext>
                  </a:extLst>
                </p14:cNvPr>
                <p14:cNvContentPartPr/>
                <p14:nvPr/>
              </p14:nvContentPartPr>
              <p14:xfrm>
                <a:off x="2465900" y="2744764"/>
                <a:ext cx="810000" cy="6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3F2D0A-FEEC-D40B-29BD-0DA0B0A91B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75900" y="2564764"/>
                  <a:ext cx="989640" cy="365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E7D331F-A850-DACD-C2A5-C7D1C1F7A64D}"/>
              </a:ext>
            </a:extLst>
          </p:cNvPr>
          <p:cNvSpPr txBox="1"/>
          <p:nvPr/>
        </p:nvSpPr>
        <p:spPr>
          <a:xfrm>
            <a:off x="97971" y="3783623"/>
            <a:ext cx="87734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נדביק את הלינק:</a:t>
            </a:r>
          </a:p>
          <a:p>
            <a:pPr algn="r" rtl="1"/>
            <a:r>
              <a:rPr lang="en-US" sz="1800" dirty="0">
                <a:hlinkClick r:id="rId8"/>
              </a:rPr>
              <a:t>https://raw.githubusercontent.com/yuval-harpaz/alarms/master/data/alarms.csv</a:t>
            </a:r>
            <a:endParaRPr lang="he-IL" sz="1800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218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C5BE25-EEEA-0734-6104-9E508E7F7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5" y="567533"/>
            <a:ext cx="4191902" cy="13443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6EDD63-C406-DDEF-FBAC-33E1DBADB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27" y="2106323"/>
            <a:ext cx="3991118" cy="16556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8C3275-844C-F3C3-88B5-3C90A8B1E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565" y="956831"/>
            <a:ext cx="3883024" cy="29246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EFDB7CF-642A-0389-593A-B49C2C1E116D}"/>
                  </a:ext>
                </a:extLst>
              </p14:cNvPr>
              <p14:cNvContentPartPr/>
              <p14:nvPr/>
            </p14:nvContentPartPr>
            <p14:xfrm>
              <a:off x="3252500" y="1625884"/>
              <a:ext cx="314640" cy="15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EFDB7CF-642A-0389-593A-B49C2C1E116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62860" y="1445884"/>
                <a:ext cx="49428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D57BC61-85D9-4652-76AE-E68D612F9587}"/>
                  </a:ext>
                </a:extLst>
              </p14:cNvPr>
              <p14:cNvContentPartPr/>
              <p14:nvPr/>
            </p14:nvContentPartPr>
            <p14:xfrm>
              <a:off x="3222980" y="3462604"/>
              <a:ext cx="358920" cy="23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D57BC61-85D9-4652-76AE-E68D612F95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32980" y="3282964"/>
                <a:ext cx="53856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1A40272-E9ED-00CF-7927-C89B342B40E6}"/>
                  </a:ext>
                </a:extLst>
              </p14:cNvPr>
              <p14:cNvContentPartPr/>
              <p14:nvPr/>
            </p14:nvContentPartPr>
            <p14:xfrm>
              <a:off x="232100" y="2408884"/>
              <a:ext cx="523800" cy="12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1A40272-E9ED-00CF-7927-C89B342B40E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2460" y="2228884"/>
                <a:ext cx="70344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28A1FA0-14DE-3491-D1D2-D723750DF089}"/>
                  </a:ext>
                </a:extLst>
              </p14:cNvPr>
              <p14:cNvContentPartPr/>
              <p14:nvPr/>
            </p14:nvContentPartPr>
            <p14:xfrm>
              <a:off x="7307540" y="3687244"/>
              <a:ext cx="450000" cy="30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28A1FA0-14DE-3491-D1D2-D723750DF0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17900" y="3507604"/>
                <a:ext cx="629640" cy="3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0801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5F73-DC74-4E71-6797-910A2936A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>
            <a:extLst>
              <a:ext uri="{FF2B5EF4-FFF2-40B4-BE49-F238E27FC236}">
                <a16:creationId xmlns:a16="http://schemas.microsoft.com/office/drawing/2014/main" id="{ABC1530B-578A-9D42-6D6A-87CFDED1AED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23" tIns="91423" rIns="91423" bIns="91423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32752"/>
                </a:solidFill>
                <a:effectLst/>
                <a:uFillTx/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indent="457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rtl="0">
              <a:defRPr/>
            </a:pPr>
            <a:fld id="{86CB4B4D-7CA3-9044-876B-883B54F8677D}" type="slidenum">
              <a:rPr lang="en-IL" smtClean="0"/>
              <a:pPr algn="l" rtl="0">
                <a:defRPr/>
              </a:pPr>
              <a:t>5</a:t>
            </a:fld>
            <a:endParaRPr/>
          </a:p>
        </p:txBody>
      </p:sp>
      <p:sp>
        <p:nvSpPr>
          <p:cNvPr id="168" name="Google Shape;53;p13">
            <a:extLst>
              <a:ext uri="{FF2B5EF4-FFF2-40B4-BE49-F238E27FC236}">
                <a16:creationId xmlns:a16="http://schemas.microsoft.com/office/drawing/2014/main" id="{0C430292-2013-E1C7-4D92-B10769083534}"/>
              </a:ext>
            </a:extLst>
          </p:cNvPr>
          <p:cNvSpPr txBox="1"/>
          <p:nvPr/>
        </p:nvSpPr>
        <p:spPr>
          <a:xfrm>
            <a:off x="97971" y="178970"/>
            <a:ext cx="8645979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algn="r" rtl="1">
              <a:defRPr/>
            </a:pPr>
            <a:r>
              <a:rPr lang="he-IL" dirty="0"/>
              <a:t>הכנת הקובץ לעבודה</a:t>
            </a:r>
            <a:r>
              <a:rPr lang="en-US" dirty="0"/>
              <a:t> - </a:t>
            </a:r>
            <a:r>
              <a:rPr lang="he-IL" dirty="0"/>
              <a:t> טיוב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18E0D-A17C-8984-90B5-8F1FFED2F281}"/>
              </a:ext>
            </a:extLst>
          </p:cNvPr>
          <p:cNvSpPr txBox="1"/>
          <p:nvPr/>
        </p:nvSpPr>
        <p:spPr>
          <a:xfrm>
            <a:off x="574334" y="1232807"/>
            <a:ext cx="80389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צרו עמודת תאריך (באמצעות שימוש בנוסחת </a:t>
            </a:r>
            <a:r>
              <a:rPr lang="en-US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</a:t>
            </a:r>
            <a:r>
              <a:rPr lang="he-IL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ונוסחאות יום, חודש, שנה</a:t>
            </a:r>
            <a:r>
              <a:rPr lang="en-US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ועמודת </a:t>
            </a:r>
            <a:r>
              <a:rPr lang="en-US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he-IL" sz="2000" dirty="0">
              <a:solidFill>
                <a:srgbClr val="23275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צרו עמודת שעה באמצעות פונקציה, על ידי שימוש בעמודת </a:t>
            </a:r>
            <a:r>
              <a:rPr lang="en-US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he-IL" sz="2000" dirty="0">
              <a:solidFill>
                <a:srgbClr val="23275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הוסיפו עמודת שם מבצע (על פי התאריכים הרלוונטיים)</a:t>
            </a:r>
            <a:r>
              <a:rPr lang="en-US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 rtl="1"/>
            <a:r>
              <a:rPr lang="he-IL" sz="16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(עם כלביא – 13-24/6/2025, שאגת הארי – 28/2/26 והלאה)</a:t>
            </a:r>
            <a:endParaRPr lang="en-US" sz="1600" dirty="0">
              <a:solidFill>
                <a:srgbClr val="23275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מחקו שורות שאינן קשורות למלחמה עם איראן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הוסיפו עמודת זמן שהיה בממד (הערכה – עם כלביא – 10 דקות. שאגת הארי 17 דקות)</a:t>
            </a:r>
            <a:r>
              <a:rPr lang="en-US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לצורך הפשטות לא נתייחס לאזעקות עוקבות, לכן הדירוג שלנו יהיה שונה משמעותית בחלק מהישובים</a:t>
            </a:r>
          </a:p>
          <a:p>
            <a:pPr algn="r" rtl="1"/>
            <a:r>
              <a:rPr lang="he-IL" sz="18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B8FEB9-570A-F8DF-DC12-F6C6BC841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059" y="4339685"/>
            <a:ext cx="5524979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2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67567-76D5-8732-630B-B2BD34085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>
            <a:extLst>
              <a:ext uri="{FF2B5EF4-FFF2-40B4-BE49-F238E27FC236}">
                <a16:creationId xmlns:a16="http://schemas.microsoft.com/office/drawing/2014/main" id="{04ECDB4B-4816-7239-F957-9E9E27C7D03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23" tIns="91423" rIns="91423" bIns="91423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32752"/>
                </a:solidFill>
                <a:effectLst/>
                <a:uFillTx/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indent="457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l" rtl="0">
              <a:defRPr/>
            </a:pPr>
            <a:fld id="{86CB4B4D-7CA3-9044-876B-883B54F8677D}" type="slidenum">
              <a:rPr lang="en-IL" smtClean="0"/>
              <a:pPr algn="l" rtl="0">
                <a:defRPr/>
              </a:pPr>
              <a:t>6</a:t>
            </a:fld>
            <a:endParaRPr/>
          </a:p>
        </p:txBody>
      </p:sp>
      <p:sp>
        <p:nvSpPr>
          <p:cNvPr id="168" name="Google Shape;53;p13">
            <a:extLst>
              <a:ext uri="{FF2B5EF4-FFF2-40B4-BE49-F238E27FC236}">
                <a16:creationId xmlns:a16="http://schemas.microsoft.com/office/drawing/2014/main" id="{0B1BA6F5-6428-087B-DC2A-9721B8C881A9}"/>
              </a:ext>
            </a:extLst>
          </p:cNvPr>
          <p:cNvSpPr txBox="1"/>
          <p:nvPr/>
        </p:nvSpPr>
        <p:spPr>
          <a:xfrm>
            <a:off x="97971" y="178970"/>
            <a:ext cx="8645979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algn="r" rtl="1">
              <a:defRPr/>
            </a:pPr>
            <a:r>
              <a:rPr lang="he-IL" dirty="0"/>
              <a:t>הכנת הקובץ לעבודה</a:t>
            </a:r>
            <a:r>
              <a:rPr lang="en-US" dirty="0"/>
              <a:t> - </a:t>
            </a:r>
            <a:r>
              <a:rPr lang="he-IL" dirty="0"/>
              <a:t> סיכום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05F241-4C9F-511C-84AC-8C3504FBCE9F}"/>
              </a:ext>
            </a:extLst>
          </p:cNvPr>
          <p:cNvSpPr txBox="1"/>
          <p:nvPr/>
        </p:nvSpPr>
        <p:spPr>
          <a:xfrm>
            <a:off x="574334" y="1232807"/>
            <a:ext cx="80389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הוסיפו </a:t>
            </a:r>
            <a:r>
              <a:rPr lang="he-IL" sz="2000" dirty="0" err="1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פיבוט</a:t>
            </a:r>
            <a:r>
              <a:rPr lang="he-IL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ובו שם העיר, כמות אזעקות, זמן בממד – עשו זאת לכל אחד מהמבצעים, סננו לאזעקות מאיראן בלבד.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לצד כל </a:t>
            </a:r>
            <a:r>
              <a:rPr lang="he-IL" sz="2000" dirty="0" err="1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פיבוט</a:t>
            </a:r>
            <a:r>
              <a:rPr lang="he-IL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 הוסיפו עמודות של דירוג הזמן בממד בכל אחד מהמבצעים (לימדו על הפונקציה </a:t>
            </a:r>
            <a:r>
              <a:rPr lang="en-US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RANK </a:t>
            </a:r>
            <a:r>
              <a:rPr lang="he-IL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והשתמשו בה)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צרו עמוד מסכם ובו בהתאם לבחירת העיר יופיעו הנתונים – כמות שעות בממד (יש לחשב), כמות אזעקות, ודירוג זמן בממד. בהשוואה בין המבצעים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עצבו </a:t>
            </a:r>
            <a:r>
              <a:rPr lang="he-IL" sz="2000" dirty="0" err="1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כרצונכם.ן</a:t>
            </a:r>
            <a:endParaRPr lang="he-IL" sz="2000" dirty="0">
              <a:solidFill>
                <a:srgbClr val="23275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000" dirty="0">
              <a:solidFill>
                <a:srgbClr val="23275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000" dirty="0">
                <a:solidFill>
                  <a:srgbClr val="23275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בונוס – הוסיפו תא ובו יופיע שם הישוב הממוקם במקום הראשון (באמצעות נוסחה)</a:t>
            </a:r>
          </a:p>
          <a:p>
            <a:pPr algn="r" rtl="1"/>
            <a:endParaRPr lang="he-IL" sz="18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744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1BDB6A-5A62-487C-CE36-E22CB2D76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76" y="1985465"/>
            <a:ext cx="3909050" cy="1430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69B387-1DCE-9918-4469-B97BE1D18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77" y="1624762"/>
            <a:ext cx="3433819" cy="28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4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2F7270-5D84-0054-516E-F792203CD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163" y="1337723"/>
            <a:ext cx="6574611" cy="3694225"/>
          </a:xfrm>
          <a:prstGeom prst="rect">
            <a:avLst/>
          </a:prstGeom>
        </p:spPr>
      </p:pic>
      <p:sp>
        <p:nvSpPr>
          <p:cNvPr id="5" name="Google Shape;53;p13">
            <a:extLst>
              <a:ext uri="{FF2B5EF4-FFF2-40B4-BE49-F238E27FC236}">
                <a16:creationId xmlns:a16="http://schemas.microsoft.com/office/drawing/2014/main" id="{F8EE9D06-10A2-BE40-A9D1-4089D9726A99}"/>
              </a:ext>
            </a:extLst>
          </p:cNvPr>
          <p:cNvSpPr txBox="1"/>
          <p:nvPr/>
        </p:nvSpPr>
        <p:spPr>
          <a:xfrm>
            <a:off x="97971" y="178970"/>
            <a:ext cx="8645979" cy="10633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algn="r" rtl="1">
              <a:defRPr/>
            </a:pPr>
            <a:r>
              <a:rPr lang="he-IL" dirty="0"/>
              <a:t>צרו באקסל גיליון סיכום דומה </a:t>
            </a:r>
            <a:r>
              <a:rPr lang="he-IL" sz="1600" dirty="0"/>
              <a:t>(ללא מפה</a:t>
            </a:r>
            <a:r>
              <a:rPr lang="en-US" sz="1600" dirty="0"/>
              <a:t>(</a:t>
            </a:r>
            <a:endParaRPr lang="he-IL" sz="1600" dirty="0"/>
          </a:p>
          <a:p>
            <a:pPr algn="r" rtl="1">
              <a:defRPr/>
            </a:pPr>
            <a:r>
              <a:rPr lang="he-IL" sz="1600" dirty="0"/>
              <a:t>הכינו </a:t>
            </a:r>
            <a:r>
              <a:rPr lang="he-IL" sz="1600" dirty="0" err="1"/>
              <a:t>פיבוטים</a:t>
            </a:r>
            <a:r>
              <a:rPr lang="he-IL" sz="1600" dirty="0"/>
              <a:t> בגיליון אחד, וגרפים בגיליון נוסף</a:t>
            </a:r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DA7F55-9B0E-C84E-65CC-FC6E9FE6879B}"/>
              </a:ext>
            </a:extLst>
          </p:cNvPr>
          <p:cNvSpPr txBox="1"/>
          <p:nvPr/>
        </p:nvSpPr>
        <p:spPr>
          <a:xfrm>
            <a:off x="97971" y="472417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Microsoft Power BI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4525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1ADBE-1C85-15C8-ACC2-F4205E538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3;p13">
            <a:extLst>
              <a:ext uri="{FF2B5EF4-FFF2-40B4-BE49-F238E27FC236}">
                <a16:creationId xmlns:a16="http://schemas.microsoft.com/office/drawing/2014/main" id="{7BF0529D-775D-0AD9-191A-E62EC1500308}"/>
              </a:ext>
            </a:extLst>
          </p:cNvPr>
          <p:cNvSpPr txBox="1"/>
          <p:nvPr/>
        </p:nvSpPr>
        <p:spPr>
          <a:xfrm>
            <a:off x="157932" y="210911"/>
            <a:ext cx="8645979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algn="r" rtl="1">
              <a:defRPr/>
            </a:pPr>
            <a:r>
              <a:rPr lang="he-IL" dirty="0"/>
              <a:t>הוספת מסננים: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0D267-E5BA-28A9-9911-815F84B51708}"/>
              </a:ext>
            </a:extLst>
          </p:cNvPr>
          <p:cNvSpPr txBox="1"/>
          <p:nvPr/>
        </p:nvSpPr>
        <p:spPr>
          <a:xfrm>
            <a:off x="97971" y="472417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Microsoft Power BI</a:t>
            </a:r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7E3439-616D-62C7-F361-4BF4052F5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5540"/>
            <a:ext cx="9144000" cy="9254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8C0BF93-AA91-8883-BE08-997D4B7A6E1E}"/>
                  </a:ext>
                </a:extLst>
              </p14:cNvPr>
              <p14:cNvContentPartPr/>
              <p14:nvPr/>
            </p14:nvContentPartPr>
            <p14:xfrm>
              <a:off x="5537729" y="938336"/>
              <a:ext cx="757800" cy="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8C0BF93-AA91-8883-BE08-997D4B7A6E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48089" y="578336"/>
                <a:ext cx="93744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8D969CA-0856-BA39-EE7F-AA9C08235651}"/>
                  </a:ext>
                </a:extLst>
              </p14:cNvPr>
              <p14:cNvContentPartPr/>
              <p14:nvPr/>
            </p14:nvContentPartPr>
            <p14:xfrm>
              <a:off x="2683289" y="1133096"/>
              <a:ext cx="454320" cy="300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8D969CA-0856-BA39-EE7F-AA9C082356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3649" y="953096"/>
                <a:ext cx="633960" cy="65988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061EE7E-8BBB-21B0-1D0A-893DF32653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3971" y="2107900"/>
            <a:ext cx="2405030" cy="28566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A7E4A7-C42D-4810-3957-6C575A24335F}"/>
                  </a:ext>
                </a:extLst>
              </p14:cNvPr>
              <p14:cNvContentPartPr/>
              <p14:nvPr/>
            </p14:nvContentPartPr>
            <p14:xfrm>
              <a:off x="3440420" y="4063804"/>
              <a:ext cx="862920" cy="28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A7E4A7-C42D-4810-3957-6C575A24335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0420" y="3883804"/>
                <a:ext cx="1042560" cy="38844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Google Shape;53;p13">
            <a:extLst>
              <a:ext uri="{FF2B5EF4-FFF2-40B4-BE49-F238E27FC236}">
                <a16:creationId xmlns:a16="http://schemas.microsoft.com/office/drawing/2014/main" id="{3D651AC0-6FAA-6513-FA40-5B601A3EAB93}"/>
              </a:ext>
            </a:extLst>
          </p:cNvPr>
          <p:cNvSpPr txBox="1"/>
          <p:nvPr/>
        </p:nvSpPr>
        <p:spPr>
          <a:xfrm>
            <a:off x="4789001" y="1813473"/>
            <a:ext cx="4249400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algn="r" rtl="1">
              <a:defRPr/>
            </a:pPr>
            <a:r>
              <a:rPr lang="he-IL" dirty="0"/>
              <a:t>חיבור המסנן לכל </a:t>
            </a:r>
            <a:r>
              <a:rPr lang="he-IL" dirty="0" err="1"/>
              <a:t>הפיבוטים</a:t>
            </a:r>
            <a:endParaRPr lang="he-IL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F051E4-0CA0-136E-66D2-C72080081D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9789" y="2956178"/>
            <a:ext cx="3375953" cy="17679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78A75AF-7477-FFB0-DC76-F56C7E506DD4}"/>
                  </a:ext>
                </a:extLst>
              </p14:cNvPr>
              <p14:cNvContentPartPr/>
              <p14:nvPr/>
            </p14:nvContentPartPr>
            <p14:xfrm>
              <a:off x="5373980" y="3709924"/>
              <a:ext cx="375120" cy="247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78A75AF-7477-FFB0-DC76-F56C7E506DD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83980" y="3529924"/>
                <a:ext cx="554760" cy="6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5792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2.0.5522"/>
  <p:tag name="SLIDO_PRESENTATION_ID" val="00000000-0000-0000-0000-000000000000"/>
</p:tagLst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8892</TotalTime>
  <Words>286</Words>
  <Application>Microsoft Office PowerPoint</Application>
  <PresentationFormat>‫הצגה על המסך (16:9)</PresentationFormat>
  <Paragraphs>32</Paragraphs>
  <Slides>9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5" baseType="lpstr">
      <vt:lpstr>Assistant SemiBold</vt:lpstr>
      <vt:lpstr>Arial</vt:lpstr>
      <vt:lpstr>Calibri</vt:lpstr>
      <vt:lpstr>Assistant ExtraBold</vt:lpstr>
      <vt:lpstr>Assistant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לימור רדר</cp:lastModifiedBy>
  <cp:revision>75</cp:revision>
  <dcterms:modified xsi:type="dcterms:W3CDTF">2026-03-15T13:16:20Z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1.12.0.5522</vt:lpwstr>
  </property>
</Properties>
</file>