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148dabf69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148dabf69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148dabf69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148dabf69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148dabf69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148dabf69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148dabf69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148dabf69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148dabf69c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148dabf69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docs.google.com/spreadsheets/d/1a3ib8Da540CUCqAx649fMPDOGTpji2PT3cPVZEzoD8c/edit?usp=shar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4926675" y="184100"/>
            <a:ext cx="3632100" cy="6494100"/>
          </a:xfrm>
          <a:prstGeom prst="rect">
            <a:avLst/>
          </a:prstGeom>
          <a:noFill/>
          <a:ln>
            <a:noFill/>
          </a:ln>
        </p:spPr>
        <p:txBody>
          <a:bodyPr anchorCtr="0" anchor="t" bIns="91425" lIns="91425" spcFirstLastPara="1" rIns="91425" wrap="square" tIns="91425">
            <a:spAutoFit/>
          </a:bodyPr>
          <a:lstStyle/>
          <a:p>
            <a:pPr indent="0" lvl="0" marL="0" rtl="1" algn="r">
              <a:lnSpc>
                <a:spcPct val="115000"/>
              </a:lnSpc>
              <a:spcBef>
                <a:spcPts val="1200"/>
              </a:spcBef>
              <a:spcAft>
                <a:spcPts val="0"/>
              </a:spcAft>
              <a:buNone/>
            </a:pPr>
            <a:r>
              <a:rPr b="1" lang="iw">
                <a:solidFill>
                  <a:schemeClr val="dk1"/>
                </a:solidFill>
              </a:rPr>
              <a:t>תיאור מקרה - עזיבת עובדים מוגברת בחברת TechVision</a:t>
            </a:r>
            <a:endParaRPr b="1">
              <a:solidFill>
                <a:schemeClr val="dk1"/>
              </a:solidFill>
            </a:endParaRPr>
          </a:p>
          <a:p>
            <a:pPr indent="0" lvl="0" marL="0" rtl="1" algn="r">
              <a:lnSpc>
                <a:spcPct val="115000"/>
              </a:lnSpc>
              <a:spcBef>
                <a:spcPts val="1200"/>
              </a:spcBef>
              <a:spcAft>
                <a:spcPts val="0"/>
              </a:spcAft>
              <a:buNone/>
            </a:pPr>
            <a:r>
              <a:rPr lang="iw">
                <a:solidFill>
                  <a:schemeClr val="dk1"/>
                </a:solidFill>
              </a:rPr>
              <a:t>חברת TechVision היא חברה טכנולוגית בינלאומית המעסיקה מעל 1,500 עובדים במגוון תחומים כגון פיתוח תוכנה, שיווק, מכירות ושירות לקוחות. במהלך השנה האחרונה, החברה חוותה עלייה משמעותית בשיעור עזיבת העובדים, בעיקר בקרב מחלקות מסוימות כגון מחלקת ההנדסה והשיווק.</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0"/>
              </a:spcAft>
              <a:buNone/>
            </a:pPr>
            <a:r>
              <a:rPr lang="iw">
                <a:solidFill>
                  <a:schemeClr val="dk1"/>
                </a:solidFill>
              </a:rPr>
              <a:t>עליכם</a:t>
            </a:r>
            <a:r>
              <a:rPr lang="iw">
                <a:solidFill>
                  <a:schemeClr val="dk1"/>
                </a:solidFill>
              </a:rPr>
              <a:t> לנתח את הנתונים המסופקים של חברת TechVision, המורכבים ממספר גיליונות המכילים נתונים על הכשרה, בריאות ורווחה, פרויקטים ופרטי תעסוקה נוספים ולגלות מדוע עוזבים העובדים.</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0"/>
              </a:spcAft>
              <a:buNone/>
            </a:pPr>
            <a:r>
              <a:t/>
            </a:r>
            <a:endParaRPr>
              <a:solidFill>
                <a:schemeClr val="dk1"/>
              </a:solidFill>
            </a:endParaRPr>
          </a:p>
          <a:p>
            <a:pPr indent="0" lvl="0" marL="0" rtl="1" algn="r">
              <a:lnSpc>
                <a:spcPct val="115000"/>
              </a:lnSpc>
              <a:spcBef>
                <a:spcPts val="1200"/>
              </a:spcBef>
              <a:spcAft>
                <a:spcPts val="1200"/>
              </a:spcAft>
              <a:buNone/>
            </a:pPr>
            <a:r>
              <a:rPr lang="iw">
                <a:solidFill>
                  <a:schemeClr val="dk1"/>
                </a:solidFill>
              </a:rPr>
              <a:t>בהצלחה!</a:t>
            </a:r>
            <a:endParaRPr>
              <a:solidFill>
                <a:schemeClr val="dk1"/>
              </a:solidFill>
            </a:endParaRPr>
          </a:p>
        </p:txBody>
      </p:sp>
      <p:pic>
        <p:nvPicPr>
          <p:cNvPr id="55" name="Google Shape;55;p13"/>
          <p:cNvPicPr preferRelativeResize="0"/>
          <p:nvPr/>
        </p:nvPicPr>
        <p:blipFill>
          <a:blip r:embed="rId3">
            <a:alphaModFix/>
          </a:blip>
          <a:stretch>
            <a:fillRect/>
          </a:stretch>
        </p:blipFill>
        <p:spPr>
          <a:xfrm>
            <a:off x="74925" y="62450"/>
            <a:ext cx="4800600" cy="4895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iw"/>
              <a:t>שלב 1: שאילת שאלות </a:t>
            </a:r>
            <a:endParaRPr/>
          </a:p>
          <a:p>
            <a:pPr indent="0" lvl="0" marL="0" rtl="1" algn="r">
              <a:spcBef>
                <a:spcPts val="0"/>
              </a:spcBef>
              <a:spcAft>
                <a:spcPts val="0"/>
              </a:spcAft>
              <a:buNone/>
            </a:pPr>
            <a:r>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1200"/>
              </a:spcAft>
              <a:buNone/>
            </a:pPr>
            <a:r>
              <a:rPr lang="iw"/>
              <a:t>כתבו מספר שאלות שכדאי לשאול את מנכלי החברה בדבר הבעיה:</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iw"/>
              <a:t>שלב 2: ניתוח הנתונים</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iw"/>
              <a:t>הסתכלו היטב על </a:t>
            </a:r>
            <a:r>
              <a:rPr lang="iw" u="sng">
                <a:solidFill>
                  <a:schemeClr val="hlink"/>
                </a:solidFill>
                <a:hlinkClick r:id="rId3"/>
              </a:rPr>
              <a:t>קובץ הנתונים</a:t>
            </a:r>
            <a:r>
              <a:rPr lang="iw"/>
              <a:t> שאלו שוב שאלות,</a:t>
            </a:r>
            <a:r>
              <a:rPr lang="iw"/>
              <a:t> והעלו השערות לפתרון הבעיה</a:t>
            </a:r>
            <a:endParaRPr/>
          </a:p>
          <a:p>
            <a:pPr indent="0" lvl="0" marL="0" rtl="1" algn="r">
              <a:spcBef>
                <a:spcPts val="1200"/>
              </a:spcBef>
              <a:spcAft>
                <a:spcPts val="0"/>
              </a:spcAft>
              <a:buNone/>
            </a:pPr>
            <a:r>
              <a:rPr lang="iw"/>
              <a:t>כתבו את השערותיכם כאן:</a:t>
            </a:r>
            <a:endParaRPr/>
          </a:p>
          <a:p>
            <a:pPr indent="0" lvl="0" marL="0" rtl="1" algn="r">
              <a:spcBef>
                <a:spcPts val="1200"/>
              </a:spcBef>
              <a:spcAft>
                <a:spcPts val="0"/>
              </a:spcAft>
              <a:buNone/>
            </a:pPr>
            <a:r>
              <a:t/>
            </a:r>
            <a:endParaRPr/>
          </a:p>
          <a:p>
            <a:pPr indent="0" lvl="0" marL="0" rtl="1" algn="r">
              <a:spcBef>
                <a:spcPts val="1200"/>
              </a:spcBef>
              <a:spcAft>
                <a:spcPts val="0"/>
              </a:spcAft>
              <a:buNone/>
            </a:pPr>
            <a:r>
              <a:t/>
            </a:r>
            <a:endParaRPr/>
          </a:p>
          <a:p>
            <a:pPr indent="0" lvl="0" marL="0" rtl="1" algn="r">
              <a:spcBef>
                <a:spcPts val="1200"/>
              </a:spcBef>
              <a:spcAft>
                <a:spcPts val="0"/>
              </a:spcAft>
              <a:buNone/>
            </a:pPr>
            <a:r>
              <a:t/>
            </a:r>
            <a:endParaRPr/>
          </a:p>
          <a:p>
            <a:pPr indent="0" lvl="0" marL="0" rtl="1" algn="r">
              <a:spcBef>
                <a:spcPts val="1200"/>
              </a:spcBef>
              <a:spcAft>
                <a:spcPts val="1200"/>
              </a:spcAft>
              <a:buNone/>
            </a:pPr>
            <a:r>
              <a:rPr lang="iw"/>
              <a:t>בדקו את הנתונים בעזרת הכלים שלמדתם</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iw"/>
              <a:t>שלב 3: שאילת שאלות בעזרת AI</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iw"/>
              <a:t>ספרו לבינה המלאכותית על הבעיה ונסו להיעזר בה בשאילת שאלות נוספות.</a:t>
            </a:r>
            <a:endParaRPr/>
          </a:p>
          <a:p>
            <a:pPr indent="0" lvl="0" marL="0" rtl="1" algn="r">
              <a:spcBef>
                <a:spcPts val="1200"/>
              </a:spcBef>
              <a:spcAft>
                <a:spcPts val="1200"/>
              </a:spcAft>
              <a:buNone/>
            </a:pPr>
            <a:r>
              <a:rPr lang="iw"/>
              <a:t>כתבו 3 שאלות מרכזיות שהוספתם בעזרת הבינה</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iw"/>
              <a:t>שלב 4: ניתוח נתונים בעזרת AI</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iw"/>
              <a:t>נסו לנתח את הנתונים בעזרת הבינה המלאכותית.</a:t>
            </a:r>
            <a:endParaRPr/>
          </a:p>
          <a:p>
            <a:pPr indent="0" lvl="0" marL="0" rtl="1" algn="r">
              <a:spcBef>
                <a:spcPts val="1200"/>
              </a:spcBef>
              <a:spcAft>
                <a:spcPts val="1200"/>
              </a:spcAft>
              <a:buNone/>
            </a:pPr>
            <a:r>
              <a:rPr lang="iw"/>
              <a:t>כתבו כאן את התובנות שלכם</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1" algn="r">
              <a:spcBef>
                <a:spcPts val="0"/>
              </a:spcBef>
              <a:spcAft>
                <a:spcPts val="0"/>
              </a:spcAft>
              <a:buNone/>
            </a:pPr>
            <a:r>
              <a:rPr lang="iw"/>
              <a:t>שלב 5 : מסקנה</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1" algn="r">
              <a:spcBef>
                <a:spcPts val="0"/>
              </a:spcBef>
              <a:spcAft>
                <a:spcPts val="1200"/>
              </a:spcAft>
              <a:buNone/>
            </a:pPr>
            <a:r>
              <a:rPr lang="iw"/>
              <a:t>מדוע לדעתכם עוזבים העובדים??</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