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7" roundtripDataSignature="AMtx7minDNMmCSUV+iue4khn/G53Zt6H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slide" Target="slides/slide41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customschemas.google.com/relationships/presentationmetadata" Target="meta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mop.ort.org.il/km/scripts/inner.asp?pc=763433617" TargetMode="Externa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Mysitemyway.com [CC-BY-1.0 (http://creativecommons.org/licenses/by/1.0)], via Wikimedia Commons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/>
              <a:t>משהו ששודר בתוכנית "צנור לילה" לפני שבוע....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/>
              <a:t>https://www.facebook.com/photo.php?v=10151700894614662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/>
              <a:t>אחת הדרכים היעילות ביותר למציאת מאמר ספציפי, היא ע"י חיפוש המחבר/ת. אם ידוע שם מחבר/ת המאמר, ניתן להוסיף את שם המשפחה למונחי החיפוש.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/>
              <a:t>כאשר מילה היא גם שם של מחבר/ת וגם שם עצם נפוץ, מומלץ להשתמש ב :author. זה משפיע רק על מונח החיפוש הבא אחריו, ואין להוסיף רווח בין :author לבין מונח החיפוש.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1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/>
              <a:t>Mysitemyway.com [CC-BY-1.0 (http://creativecommons.org/licenses/by/1.0)], via Wikimedia Commons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1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2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2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2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2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2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2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2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286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1" lang="en-US" sz="1400" u="sng">
                <a:solidFill>
                  <a:schemeClr val="dk1"/>
                </a:solidFill>
              </a:rPr>
              <a:t>הערכה ראשונית:</a:t>
            </a:r>
            <a:endParaRPr/>
          </a:p>
          <a:p>
            <a:pPr indent="-317500" lvl="0" marL="457200" marR="2286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400">
                <a:solidFill>
                  <a:schemeClr val="dk1"/>
                </a:solidFill>
              </a:rPr>
              <a:t>סמכות (Authority) - </a:t>
            </a:r>
            <a:r>
              <a:rPr lang="en-US" sz="1400"/>
              <a:t>- מהי סמכות האדם או הארגון שיצרו את פריט המידע?</a:t>
            </a:r>
            <a:endParaRPr/>
          </a:p>
          <a:p>
            <a:pPr indent="-298450" lvl="0" marL="457200" marR="2286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400">
                <a:solidFill>
                  <a:schemeClr val="dk1"/>
                </a:solidFill>
              </a:rPr>
              <a:t>עדכניות (Currency) - </a:t>
            </a:r>
            <a:r>
              <a:rPr lang="en-US" sz="1400"/>
              <a:t>- מה "גילו" של פריט המידע ועד כמה הוא עדכני?</a:t>
            </a:r>
            <a:endParaRPr/>
          </a:p>
          <a:p>
            <a:pPr indent="-317500" lvl="0" marL="457200" marR="2286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400">
                <a:solidFill>
                  <a:schemeClr val="dk1"/>
                </a:solidFill>
              </a:rPr>
              <a:t>ארגון (Organization) - </a:t>
            </a:r>
            <a:r>
              <a:rPr lang="en-US" sz="1400"/>
              <a:t>- האם המידע מוצג ומאורגן ברמה גבוהה?</a:t>
            </a:r>
            <a:r>
              <a:rPr lang="en-US" sz="1400">
                <a:solidFill>
                  <a:schemeClr val="dk1"/>
                </a:solidFill>
              </a:rPr>
              <a:t> </a:t>
            </a:r>
            <a:endParaRPr/>
          </a:p>
          <a:p>
            <a:pPr indent="-317500" lvl="0" marL="457200" marR="2286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400">
                <a:solidFill>
                  <a:schemeClr val="dk1"/>
                </a:solidFill>
              </a:rPr>
              <a:t>אמינות (Reliability) - </a:t>
            </a:r>
            <a:r>
              <a:rPr lang="en-US" sz="1400"/>
              <a:t>- האם המידע אמין ואפשר לסמוך עליו?</a:t>
            </a:r>
            <a:endParaRPr/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400" u="sng">
                <a:solidFill>
                  <a:srgbClr val="E7651A"/>
                </a:solidFill>
              </a:rPr>
              <a:t>הערכה לפי תוכן</a:t>
            </a:r>
            <a:endParaRPr/>
          </a:p>
          <a:p>
            <a:pPr indent="-317500" lvl="0" marL="457200" marR="2286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400"/>
              <a:t>Reliability - האם המידע אמין ואפשר לסמוך עליו?</a:t>
            </a:r>
            <a:endParaRPr/>
          </a:p>
          <a:p>
            <a:pPr indent="-317500" lvl="0" marL="457200" marR="2286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400"/>
              <a:t>Accuracy - עד כמה המידע מדויק</a:t>
            </a:r>
            <a:endParaRPr/>
          </a:p>
          <a:p>
            <a:pPr indent="-317500" lvl="0" marL="457200" marR="2286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400">
                <a:solidFill>
                  <a:schemeClr val="dk1"/>
                </a:solidFill>
              </a:rPr>
              <a:t>דיוק (Accuracy) - גם בהשוואה למקורות נוספים</a:t>
            </a:r>
            <a:endParaRPr/>
          </a:p>
          <a:p>
            <a:pPr indent="-317500" lvl="0" marL="457200" marR="2286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400"/>
              <a:t>Adequacy - עד כמה המידע מקיף את הנושא?</a:t>
            </a:r>
            <a:endParaRPr/>
          </a:p>
          <a:p>
            <a:pPr indent="-317500" lvl="0" marL="457200" marR="2286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400">
                <a:solidFill>
                  <a:schemeClr val="dk1"/>
                </a:solidFill>
              </a:rPr>
              <a:t>כיסוי והיקף (Adequacy)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/>
              <a:t>למידע ודוגמאות לשאלות רלוונטיות לכל נושא:  </a:t>
            </a:r>
            <a:r>
              <a:rPr lang="en-US" sz="1400" u="sng">
                <a:solidFill>
                  <a:schemeClr val="hlink"/>
                </a:solidFill>
                <a:hlinkClick r:id="rId2"/>
              </a:rPr>
              <a:t>http://mop.ort.org.il/km/scripts/inner.asp?pc=763433617</a:t>
            </a:r>
            <a:r>
              <a:rPr lang="en-US" sz="1400"/>
              <a:t> 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/>
              <a:t>בנוסף להתייחסויות הרגילות יש להתייחס לפריט מהרשת בנושאים של"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/>
              <a:t>•</a:t>
            </a:r>
            <a:r>
              <a:rPr b="1" lang="en-US" sz="1400"/>
              <a:t>היפרטקסטואליות</a:t>
            </a:r>
            <a:r>
              <a:rPr lang="en-US" sz="1400"/>
              <a:t> - קישורים מפריטי המידע לפיסות מידע אחרות – מידע באינטרנט הוא פעמים רבות בעל אופי של היפרטקסט.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/>
              <a:t>•מידע על פריטי ה•</a:t>
            </a:r>
            <a:r>
              <a:rPr b="1" lang="en-US" sz="1400"/>
              <a:t>נוחיות ונגישות לפריטי המידע</a:t>
            </a:r>
            <a:r>
              <a:rPr lang="en-US" sz="1400"/>
              <a:t> ולמידע נוסף החשוב להערכתו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/>
              <a:t>מידע – מועד העלאתו לאתר, פרטים לגבי יוצרי המידע וכיוב'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/>
              <a:t>•</a:t>
            </a:r>
            <a:r>
              <a:rPr b="1" lang="en-US" sz="1400"/>
              <a:t>מסיחי דעת</a:t>
            </a:r>
            <a:r>
              <a:rPr lang="en-US" sz="1400"/>
              <a:t> - (חלונות קופצים, מידע פרסומי...)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/>
              <a:t>•</a:t>
            </a:r>
            <a:r>
              <a:rPr b="1" lang="en-US" sz="1400"/>
              <a:t>"חיי המדף"</a:t>
            </a:r>
            <a:r>
              <a:rPr lang="en-US" sz="1400"/>
              <a:t> של הפריט כאשר הוא באתר (אתרים נפתחים ונסגרים והמידע נעלם או זז למקום אחר.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/>
              <a:t>•</a:t>
            </a:r>
            <a:r>
              <a:rPr b="1" lang="en-US" sz="1400"/>
              <a:t>מטרות ומגמות בעלי האתר</a:t>
            </a:r>
            <a:r>
              <a:rPr lang="en-US" sz="1400"/>
              <a:t> - של האתר בהתייחסות לפריט המידע?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/>
              <a:t>•</a:t>
            </a:r>
            <a:r>
              <a:rPr b="1" lang="en-US" sz="1400"/>
              <a:t>השפעת העיצוב ה"נראה לעין"</a:t>
            </a:r>
            <a:r>
              <a:rPr lang="en-US" sz="1400"/>
              <a:t>  - לדוגמה: העיצוב הגרפי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2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2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2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/>
              <a:t>Mysitemyway.com [CC-BY-1.0 (http://creativecommons.org/licenses/by/1.0)], via Wikimedia Commons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3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3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3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3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3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p3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p3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p3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p3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p3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p4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4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Mysitemyway.com [CC-BY-1.0 (http://creativecommons.org/licenses/by/1.0)], via Wikimedia Commons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4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עם כיתוב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5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2" name="Google Shape;72;p5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טקסט אנכי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5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אנכית וטקסט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5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4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431800" lvl="0" marL="457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1pPr>
            <a:lvl2pPr indent="-406400" lvl="1" marL="914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2pPr>
            <a:lvl3pPr indent="-381000" lvl="2" marL="1371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55600" lvl="3" marL="1828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indent="-342900" lvl="4" marL="22860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מקטע עליונה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4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ני תכנים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3" name="Google Shape;43;p4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4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וואה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4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4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4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4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וכן עם כיתוב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5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5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hyperlink" Target="https://www.google.com/search?q=%D7%9B%D7%9C%D7%A0%D7%99%D7%95%D7%AA&amp;um=1&amp;hl=iw&amp;authuser=0&amp;tbm=vid&amp;source=lnms&amp;sa=X&amp;ei=7DLVUeDZEIfPtQaR6oHgAw&amp;ved=0CAwQ_AUoBA&amp;biw=1024&amp;bih=653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hyperlink" Target="https://sites.google.com/site/beitberlsummer2013/home" TargetMode="External"/><Relationship Id="rId5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Relationship Id="rId4" Type="http://schemas.openxmlformats.org/officeDocument/2006/relationships/hyperlink" Target="http://scholar.google.co.il/scholar?q=friedman+regression&amp;hl=iw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Relationship Id="rId4" Type="http://schemas.openxmlformats.org/officeDocument/2006/relationships/hyperlink" Target="http://scholar.google.co.il/scholar?q=author:flowers&amp;hl=iw" TargetMode="External"/><Relationship Id="rId5" Type="http://schemas.openxmlformats.org/officeDocument/2006/relationships/image" Target="../media/image15.jpg"/><Relationship Id="rId6" Type="http://schemas.openxmlformats.org/officeDocument/2006/relationships/hyperlink" Target="http://scholar.google.co.il/scholar?q=flowers+-author:flowers&amp;hl=iw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Relationship Id="rId4" Type="http://schemas.openxmlformats.org/officeDocument/2006/relationships/image" Target="../media/image18.jpg"/><Relationship Id="rId5" Type="http://schemas.openxmlformats.org/officeDocument/2006/relationships/hyperlink" Target="http://scholar.google.com/schhp?hl=iw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scholar.google.com/scholar?as_q=&amp;as_epq=&amp;as_oq=&amp;as_eq=&amp;as_occt=any&amp;as_sauthors=bracha+alpert&amp;as_publication=&amp;as_ylo=2013&amp;as_yhi=2000&amp;btnG=&amp;hl=iw&amp;as_sdt=0,5" TargetMode="External"/><Relationship Id="rId4" Type="http://schemas.openxmlformats.org/officeDocument/2006/relationships/image" Target="../media/image31.jpg"/><Relationship Id="rId5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youtube.com/v/Qd9z48Bo8ZA" TargetMode="External"/><Relationship Id="rId4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jpg"/><Relationship Id="rId4" Type="http://schemas.openxmlformats.org/officeDocument/2006/relationships/image" Target="../media/image19.jpg"/><Relationship Id="rId5" Type="http://schemas.openxmlformats.org/officeDocument/2006/relationships/hyperlink" Target="http://www.google.co.il/cse/al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jpg"/><Relationship Id="rId4" Type="http://schemas.openxmlformats.org/officeDocument/2006/relationships/hyperlink" Target="http://www.google.co.il/cse/setup/admin?cx=014016042978421416750:sdemnq3rg1k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jpg"/><Relationship Id="rId4" Type="http://schemas.openxmlformats.org/officeDocument/2006/relationships/image" Target="../media/image3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jpg"/><Relationship Id="rId4" Type="http://schemas.openxmlformats.org/officeDocument/2006/relationships/image" Target="../media/image2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hyperlink" Target="http://books.google.com/advanced_book_search" TargetMode="Externa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://youtube.com/v/cKaWJ72x1rI" TargetMode="External"/><Relationship Id="rId4" Type="http://schemas.openxmlformats.org/officeDocument/2006/relationships/image" Target="../media/image32.jpg"/><Relationship Id="rId5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hyperlink" Target="https://www.google.com/search?q=%D7%94%D7%90%D7%97+%D7%94%D7%92%D7%93%D7%95%D7%9C&amp;hl=iw&amp;tbas=0&amp;source=lnt&amp;sa=X&amp;ei=AtbXUeHEEIKBtAaNk4HgBw&amp;ved=0CBoQpwUoAA&amp;biw=1280&amp;bih=705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hyperlink" Target="https://www.google.com/webhp?hl=iw&amp;tab=mw&amp;authuser=0#hl=iw&amp;authuser=0&amp;site=webhp&amp;source=hp&amp;q=%D7%9B%D7%9C%D7%A0%D7%99%D7%95%D7%AA&amp;oq=%D7%9B%D7%9C%D7%A0%D7%99%D7%95%D7%AA&amp;gs_l=hp.3..0l10.1397.2495.0.3184.6.5.0.1.1.0.138.568.1j4.5.0....0...1c.1.19.hp.mGjVo1mMAlE&amp;bav=on.2,or.r_cp.&amp;bvm=bv.48705608,d.Yms&amp;fp=a11ff63ba0c6a6c&amp;biw=1024&amp;bih=653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hyperlink" Target="https://www.google.com/search?hl=iw&amp;authuser=0&amp;q=%D7%9B%D7%9C%D7%A0%D7%99%D7%95%D7%AA&amp;biw=1024&amp;bih=653&amp;bav=on.2,or.r_cp.&amp;um=1&amp;ie=UTF-8&amp;tbm=isch&amp;source=og&amp;sa=N&amp;tab=wi&amp;ei=kTDVUdWyHszzsgbRl4HYAQ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hyperlink" Target="https://www.google.com/search?hl=iw&amp;site=imghp&amp;tbm=isch&amp;source=hp&amp;biw=1280&amp;bih=705&amp;q=%D7%94%D7%A4%D7%95%D7%A2%D7%9C+%D7%AA%D7%9C+%D7%90%D7%91%D7%99%D7%91&amp;oq=%D7%94%D7%A4%D7%95%D7%A2%D7%9C+%D7%AA%D7%9C+%D7%90%D7%91%D7%99%D7%91&amp;gs_l=img.1.0.0l10.7728.48676.0.50656.18.13.0.5.5.0.203.1911.1j11j1.13.0....0...1ac.1.19.img.SpuZD3q1riM" TargetMode="External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685800" y="2669823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>
                <a:solidFill>
                  <a:srgbClr val="000000"/>
                </a:solidFill>
              </a:rPr>
              <a:t>האפשרויות של החיפוש המתקדם משתנות בהתאם לחיפוש.</a:t>
            </a:r>
            <a:endParaRPr/>
          </a:p>
        </p:txBody>
      </p:sp>
      <p:sp>
        <p:nvSpPr>
          <p:cNvPr id="92" name="Google Shape;92;p1"/>
          <p:cNvSpPr txBox="1"/>
          <p:nvPr>
            <p:ph type="ctrTitle"/>
          </p:nvPr>
        </p:nvSpPr>
        <p:spPr>
          <a:xfrm>
            <a:off x="685800" y="1431801"/>
            <a:ext cx="7772400" cy="1167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0571B9"/>
              </a:buClr>
              <a:buSzPts val="4400"/>
              <a:buFont typeface="Calibri"/>
              <a:buNone/>
            </a:pPr>
            <a:r>
              <a:rPr lang="en-US">
                <a:solidFill>
                  <a:srgbClr val="0571B9"/>
                </a:solidFill>
              </a:rPr>
              <a:t>חיפוש מתקדם</a:t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0"/>
          <p:cNvGrpSpPr/>
          <p:nvPr/>
        </p:nvGrpSpPr>
        <p:grpSpPr>
          <a:xfrm>
            <a:off x="230549" y="1501500"/>
            <a:ext cx="8682900" cy="3854999"/>
            <a:chOff x="230599" y="1805750"/>
            <a:chExt cx="8682900" cy="3854999"/>
          </a:xfrm>
        </p:grpSpPr>
        <p:pic>
          <p:nvPicPr>
            <p:cNvPr id="173" name="Google Shape;173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0599" y="1805750"/>
              <a:ext cx="8682798" cy="37844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10"/>
            <p:cNvSpPr/>
            <p:nvPr/>
          </p:nvSpPr>
          <p:spPr>
            <a:xfrm>
              <a:off x="3729778" y="2511589"/>
              <a:ext cx="879900" cy="481200"/>
            </a:xfrm>
            <a:prstGeom prst="rect">
              <a:avLst/>
            </a:prstGeom>
            <a:noFill/>
            <a:ln cap="flat" cmpd="sng" w="1905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3143250" y="2594400"/>
              <a:ext cx="466199" cy="3156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5235743" y="2526628"/>
              <a:ext cx="879900" cy="481200"/>
            </a:xfrm>
            <a:prstGeom prst="rect">
              <a:avLst/>
            </a:prstGeom>
            <a:noFill/>
            <a:ln cap="flat" cmpd="sng" w="1905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5457600" y="2030400"/>
              <a:ext cx="383700" cy="4812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1086279" y="3048760"/>
              <a:ext cx="6606599" cy="315600"/>
            </a:xfrm>
            <a:prstGeom prst="rect">
              <a:avLst/>
            </a:prstGeom>
            <a:noFill/>
            <a:ln cap="flat" cmpd="sng" w="1905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230600" y="1805750"/>
              <a:ext cx="8682899" cy="3854999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10"/>
          <p:cNvSpPr txBox="1"/>
          <p:nvPr/>
        </p:nvSpPr>
        <p:spPr>
          <a:xfrm>
            <a:off x="0" y="76200"/>
            <a:ext cx="87957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Calibri"/>
              <a:buNone/>
            </a:pPr>
            <a:r>
              <a:rPr b="1" i="0" lang="en-US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חיפוש סרטונים</a:t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/>
          <p:nvPr>
            <p:ph idx="1" type="body"/>
          </p:nvPr>
        </p:nvSpPr>
        <p:spPr>
          <a:xfrm>
            <a:off x="669725" y="884395"/>
            <a:ext cx="7321500" cy="702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3200"/>
              <a:buNone/>
            </a:pPr>
            <a:r>
              <a:rPr lang="en-US">
                <a:solidFill>
                  <a:srgbClr val="104161"/>
                </a:solidFill>
              </a:rPr>
              <a:t>לפניכם פסל של אחד האלים הקדומים. היכן נמצא הפסל ומה הוא  מייצג?</a:t>
            </a:r>
            <a:endParaRPr/>
          </a:p>
        </p:txBody>
      </p:sp>
      <p:pic>
        <p:nvPicPr>
          <p:cNvPr id="186" name="Google Shape;18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9087" y="2247098"/>
            <a:ext cx="5065823" cy="328377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1"/>
          <p:cNvSpPr txBox="1"/>
          <p:nvPr/>
        </p:nvSpPr>
        <p:spPr>
          <a:xfrm>
            <a:off x="-67375" y="0"/>
            <a:ext cx="87957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0571B9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571B9"/>
                </a:solidFill>
                <a:latin typeface="Calibri"/>
                <a:ea typeface="Calibri"/>
                <a:cs typeface="Calibri"/>
                <a:sym typeface="Calibri"/>
              </a:rPr>
              <a:t>חידת חיפוש</a:t>
            </a:r>
            <a:endParaRPr/>
          </a:p>
        </p:txBody>
      </p:sp>
      <p:sp>
        <p:nvSpPr>
          <p:cNvPr id="188" name="Google Shape;188;p11"/>
          <p:cNvSpPr txBox="1"/>
          <p:nvPr/>
        </p:nvSpPr>
        <p:spPr>
          <a:xfrm>
            <a:off x="540324" y="5530875"/>
            <a:ext cx="8392199" cy="702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Calibri"/>
              <a:buNone/>
            </a:pPr>
            <a:r>
              <a:rPr b="0" i="0" lang="en-U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https://sites.google.com/site/beitberlsummer2013/home</a:t>
            </a:r>
            <a:endParaRPr/>
          </a:p>
        </p:txBody>
      </p:sp>
      <p:pic>
        <p:nvPicPr>
          <p:cNvPr id="189" name="Google Shape;18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8425" y="842725"/>
            <a:ext cx="1482600" cy="14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"/>
          <p:cNvSpPr txBox="1"/>
          <p:nvPr>
            <p:ph idx="1" type="body"/>
          </p:nvPr>
        </p:nvSpPr>
        <p:spPr>
          <a:xfrm>
            <a:off x="679174" y="1058900"/>
            <a:ext cx="7969500" cy="194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3200"/>
              <a:buNone/>
            </a:pPr>
            <a:r>
              <a:rPr lang="en-US">
                <a:solidFill>
                  <a:srgbClr val="104161"/>
                </a:solidFill>
              </a:rPr>
              <a:t>איך אנשי צינור לילה בדקו ומצאו שהתמונות שמעלה השף אינן שלו?</a:t>
            </a:r>
            <a:endParaRPr/>
          </a:p>
        </p:txBody>
      </p:sp>
      <p:pic>
        <p:nvPicPr>
          <p:cNvPr id="195" name="Google Shape;19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425" y="2473600"/>
            <a:ext cx="4664101" cy="35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2"/>
          <p:cNvSpPr txBox="1"/>
          <p:nvPr/>
        </p:nvSpPr>
        <p:spPr>
          <a:xfrm>
            <a:off x="0" y="250700"/>
            <a:ext cx="87957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0571B9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571B9"/>
                </a:solidFill>
                <a:latin typeface="Calibri"/>
                <a:ea typeface="Calibri"/>
                <a:cs typeface="Calibri"/>
                <a:sym typeface="Calibri"/>
              </a:rPr>
              <a:t>שאלה למחשבה</a:t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500" y="1497700"/>
            <a:ext cx="6988975" cy="318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"/>
          <p:cNvSpPr txBox="1"/>
          <p:nvPr>
            <p:ph idx="1" type="body"/>
          </p:nvPr>
        </p:nvSpPr>
        <p:spPr>
          <a:xfrm>
            <a:off x="457200" y="1049075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2400"/>
              <a:buNone/>
            </a:pPr>
            <a:r>
              <a:rPr lang="en-US" sz="2400">
                <a:solidFill>
                  <a:srgbClr val="104161"/>
                </a:solidFill>
              </a:rPr>
              <a:t>מספק דרך פשוטה לבצע חיפוש נרחב של </a:t>
            </a:r>
            <a:r>
              <a:rPr b="1" lang="en-US" sz="2400">
                <a:solidFill>
                  <a:srgbClr val="104161"/>
                </a:solidFill>
              </a:rPr>
              <a:t>ספרות אקדמית.</a:t>
            </a:r>
            <a:endParaRPr/>
          </a:p>
          <a:p>
            <a: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104161"/>
                </a:solidFill>
              </a:rPr>
              <a:t>ניתן לחפש על פני תחומים ומקורות רבים:</a:t>
            </a:r>
            <a:endParaRPr/>
          </a:p>
          <a:p>
            <a:pPr indent="-342900" lvl="0" marL="3429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2400"/>
              <a:buNone/>
            </a:pPr>
            <a:r>
              <a:rPr lang="en-US" sz="2400">
                <a:solidFill>
                  <a:srgbClr val="104161"/>
                </a:solidFill>
              </a:rPr>
              <a:t>מאמרים בסקירת עמיתים, תזות, ספרים, תקצירים ומאמרים מו"לים אקדמיים, בתי הוצ"לא מקצועיים, מאגרים לפני סקירה, מאוניברסיטאות ומארגונים אקדמיים אחרים.</a:t>
            </a:r>
            <a:endParaRPr/>
          </a:p>
          <a:p>
            <a:pPr indent="-342900" lvl="0" marL="3429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104161"/>
              </a:solidFill>
            </a:endParaRPr>
          </a:p>
          <a:p>
            <a: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104161"/>
                </a:solidFill>
              </a:rPr>
              <a:t>מסייע לזהות את המחקרים הרלוונטיים ביותר הקיימים בעולם המחקר האקדמי</a:t>
            </a:r>
            <a:endParaRPr/>
          </a:p>
          <a:p>
            <a:pPr indent="-342900" lvl="0" marL="3429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104161"/>
              </a:solidFill>
            </a:endParaRPr>
          </a:p>
          <a:p>
            <a:pPr indent="-342900" lvl="0" marL="3429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104161"/>
              </a:solidFill>
            </a:endParaRPr>
          </a:p>
        </p:txBody>
      </p:sp>
      <p:sp>
        <p:nvSpPr>
          <p:cNvPr id="207" name="Google Shape;207;p14"/>
          <p:cNvSpPr txBox="1"/>
          <p:nvPr/>
        </p:nvSpPr>
        <p:spPr>
          <a:xfrm>
            <a:off x="0" y="76200"/>
            <a:ext cx="87957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0571B9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571B9"/>
                </a:solidFill>
                <a:latin typeface="Calibri"/>
                <a:ea typeface="Calibri"/>
                <a:cs typeface="Calibri"/>
                <a:sym typeface="Calibri"/>
              </a:rPr>
              <a:t>Google Scholar</a:t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8350" y="884400"/>
            <a:ext cx="6185199" cy="314684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5"/>
          <p:cNvSpPr txBox="1"/>
          <p:nvPr/>
        </p:nvSpPr>
        <p:spPr>
          <a:xfrm>
            <a:off x="302250" y="4333450"/>
            <a:ext cx="8539499" cy="10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rgbClr val="104161"/>
                </a:solidFill>
                <a:latin typeface="Calibri"/>
                <a:ea typeface="Calibri"/>
                <a:cs typeface="Calibri"/>
                <a:sym typeface="Calibri"/>
              </a:rPr>
              <a:t>החיפוש [</a:t>
            </a:r>
            <a:r>
              <a:rPr b="0" i="0" lang="en-US" sz="2400" u="sng" cap="none" strike="noStrike">
                <a:solidFill>
                  <a:srgbClr val="10416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friedman regression</a:t>
            </a:r>
            <a:r>
              <a:rPr b="0" i="0" lang="en-US" sz="2400" u="none" cap="none" strike="noStrike">
                <a:solidFill>
                  <a:srgbClr val="104161"/>
                </a:solidFill>
                <a:latin typeface="Calibri"/>
                <a:ea typeface="Calibri"/>
                <a:cs typeface="Calibri"/>
                <a:sym typeface="Calibri"/>
              </a:rPr>
              <a:t>] יניב תוצאות מאמרים בנושא רגרסיה</a:t>
            </a:r>
            <a:endParaRPr/>
          </a:p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104161"/>
                </a:solidFill>
                <a:latin typeface="Calibri"/>
                <a:ea typeface="Calibri"/>
                <a:cs typeface="Calibri"/>
                <a:sym typeface="Calibri"/>
              </a:rPr>
              <a:t>(regression), שנכתבו ע"י מי ששם המשפחה הוא פרידמן (Friedman). </a:t>
            </a:r>
            <a:endParaRPr/>
          </a:p>
        </p:txBody>
      </p:sp>
      <p:sp>
        <p:nvSpPr>
          <p:cNvPr id="214" name="Google Shape;214;p15"/>
          <p:cNvSpPr txBox="1"/>
          <p:nvPr/>
        </p:nvSpPr>
        <p:spPr>
          <a:xfrm>
            <a:off x="0" y="76200"/>
            <a:ext cx="87957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0571B9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571B9"/>
                </a:solidFill>
                <a:latin typeface="Calibri"/>
                <a:ea typeface="Calibri"/>
                <a:cs typeface="Calibri"/>
                <a:sym typeface="Calibri"/>
              </a:rPr>
              <a:t>חיפוש מחבר</a:t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4049" y="1132300"/>
            <a:ext cx="4348449" cy="216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6"/>
          <p:cNvSpPr txBox="1"/>
          <p:nvPr/>
        </p:nvSpPr>
        <p:spPr>
          <a:xfrm>
            <a:off x="5384850" y="3460275"/>
            <a:ext cx="3456900" cy="18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104161"/>
                </a:solidFill>
                <a:latin typeface="Calibri"/>
                <a:ea typeface="Calibri"/>
                <a:cs typeface="Calibri"/>
                <a:sym typeface="Calibri"/>
              </a:rPr>
              <a:t>החיפוש [</a:t>
            </a:r>
            <a:r>
              <a:rPr b="0" i="0" lang="en-US" sz="2000" u="sng" cap="none" strike="noStrike">
                <a:solidFill>
                  <a:srgbClr val="10416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author:flowers</a:t>
            </a:r>
            <a:r>
              <a:rPr b="0" i="0" lang="en-US" sz="2000" u="none" cap="none" strike="noStrike">
                <a:solidFill>
                  <a:srgbClr val="104161"/>
                </a:solidFill>
                <a:latin typeface="Calibri"/>
                <a:ea typeface="Calibri"/>
                <a:cs typeface="Calibri"/>
                <a:sym typeface="Calibri"/>
              </a:rPr>
              <a:t>] יניב תוצאות מאמרים שנכתבו בידי מי ששם המשפחה הוא Flowers</a:t>
            </a:r>
            <a:endParaRPr/>
          </a:p>
        </p:txBody>
      </p:sp>
      <p:cxnSp>
        <p:nvCxnSpPr>
          <p:cNvPr id="221" name="Google Shape;221;p16"/>
          <p:cNvCxnSpPr/>
          <p:nvPr/>
        </p:nvCxnSpPr>
        <p:spPr>
          <a:xfrm>
            <a:off x="4572000" y="960437"/>
            <a:ext cx="0" cy="5009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22" name="Google Shape;22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1925" y="903700"/>
            <a:ext cx="4238024" cy="227502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6"/>
          <p:cNvSpPr txBox="1"/>
          <p:nvPr/>
        </p:nvSpPr>
        <p:spPr>
          <a:xfrm>
            <a:off x="333075" y="3460275"/>
            <a:ext cx="3716100" cy="18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104161"/>
                </a:solidFill>
                <a:latin typeface="Calibri"/>
                <a:ea typeface="Calibri"/>
                <a:cs typeface="Calibri"/>
                <a:sym typeface="Calibri"/>
              </a:rPr>
              <a:t>החיפוש[</a:t>
            </a:r>
            <a:r>
              <a:rPr b="0" i="0" lang="en-US" sz="2000" u="sng" cap="none" strike="noStrike">
                <a:solidFill>
                  <a:srgbClr val="10416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flowers -author:flowers</a:t>
            </a:r>
            <a:r>
              <a:rPr b="0" i="0" lang="en-US" sz="2000" u="none" cap="none" strike="noStrike">
                <a:solidFill>
                  <a:srgbClr val="104161"/>
                </a:solidFill>
                <a:latin typeface="Calibri"/>
                <a:ea typeface="Calibri"/>
                <a:cs typeface="Calibri"/>
                <a:sym typeface="Calibri"/>
              </a:rPr>
              <a:t>] יניב תוצאות מאמרים בנושא פרחים (flowers), ויתעלם ממאמרים שנכתבו בידי מי ששם המשפחה הוא Flowers </a:t>
            </a:r>
            <a:endParaRPr/>
          </a:p>
        </p:txBody>
      </p:sp>
      <p:sp>
        <p:nvSpPr>
          <p:cNvPr id="224" name="Google Shape;224;p16"/>
          <p:cNvSpPr txBox="1"/>
          <p:nvPr/>
        </p:nvSpPr>
        <p:spPr>
          <a:xfrm>
            <a:off x="0" y="76200"/>
            <a:ext cx="87957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0571B9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571B9"/>
                </a:solidFill>
                <a:latin typeface="Calibri"/>
                <a:ea typeface="Calibri"/>
                <a:cs typeface="Calibri"/>
                <a:sym typeface="Calibri"/>
              </a:rPr>
              <a:t>חיפוש מחבר</a:t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17"/>
          <p:cNvGrpSpPr/>
          <p:nvPr/>
        </p:nvGrpSpPr>
        <p:grpSpPr>
          <a:xfrm>
            <a:off x="1407979" y="1478821"/>
            <a:ext cx="6209282" cy="3069109"/>
            <a:chOff x="534651" y="1935564"/>
            <a:chExt cx="7090649" cy="3503949"/>
          </a:xfrm>
        </p:grpSpPr>
        <p:pic>
          <p:nvPicPr>
            <p:cNvPr id="230" name="Google Shape;230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4651" y="1935564"/>
              <a:ext cx="7090649" cy="3503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17"/>
            <p:cNvSpPr/>
            <p:nvPr/>
          </p:nvSpPr>
          <p:spPr>
            <a:xfrm>
              <a:off x="699654" y="4397313"/>
              <a:ext cx="2493900" cy="1042200"/>
            </a:xfrm>
            <a:prstGeom prst="rect">
              <a:avLst/>
            </a:prstGeom>
            <a:noFill/>
            <a:ln cap="flat" cmpd="sng" w="2857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2" name="Google Shape;23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9387" y="1014687"/>
            <a:ext cx="6865225" cy="482862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7"/>
          <p:cNvSpPr txBox="1"/>
          <p:nvPr/>
        </p:nvSpPr>
        <p:spPr>
          <a:xfrm>
            <a:off x="0" y="76200"/>
            <a:ext cx="87957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Calibri"/>
              <a:buNone/>
            </a:pPr>
            <a:r>
              <a:rPr b="1" i="0" lang="en-US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חיפוש מתקדם ב-Google Scholar</a:t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"/>
          <p:cNvSpPr txBox="1"/>
          <p:nvPr>
            <p:ph idx="1" type="body"/>
          </p:nvPr>
        </p:nvSpPr>
        <p:spPr>
          <a:xfrm>
            <a:off x="457200" y="801239"/>
            <a:ext cx="7321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2200"/>
              <a:buNone/>
            </a:pPr>
            <a:r>
              <a:rPr lang="en-US" sz="2200">
                <a:solidFill>
                  <a:srgbClr val="104161"/>
                </a:solidFill>
              </a:rPr>
              <a:t>מצאו בעזרת חיפוש מתקדם </a:t>
            </a:r>
            <a:r>
              <a:rPr lang="en-US" sz="2200" u="sng">
                <a:solidFill>
                  <a:srgbClr val="10416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מאמרים </a:t>
            </a:r>
            <a:r>
              <a:rPr lang="en-US" sz="2200">
                <a:solidFill>
                  <a:srgbClr val="104161"/>
                </a:solidFill>
              </a:rPr>
              <a:t>שפורסמו על ידי ברכה אלפרט משנת 2000 עד עכשו.</a:t>
            </a:r>
            <a:endParaRPr/>
          </a:p>
          <a:p>
            <a:pPr indent="-342900" lvl="0" marL="3429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solidFill>
                <a:srgbClr val="104161"/>
              </a:solidFill>
            </a:endParaRPr>
          </a:p>
          <a:p>
            <a:pPr indent="-342900" lvl="0" marL="3429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solidFill>
                <a:srgbClr val="104161"/>
              </a:solidFill>
            </a:endParaRPr>
          </a:p>
        </p:txBody>
      </p:sp>
      <p:grpSp>
        <p:nvGrpSpPr>
          <p:cNvPr id="239" name="Google Shape;239;p18"/>
          <p:cNvGrpSpPr/>
          <p:nvPr/>
        </p:nvGrpSpPr>
        <p:grpSpPr>
          <a:xfrm>
            <a:off x="1551588" y="1944250"/>
            <a:ext cx="6040812" cy="3989476"/>
            <a:chOff x="1551613" y="2332875"/>
            <a:chExt cx="6040812" cy="3989476"/>
          </a:xfrm>
        </p:grpSpPr>
        <p:pic>
          <p:nvPicPr>
            <p:cNvPr id="240" name="Google Shape;240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51613" y="2332876"/>
              <a:ext cx="6040774" cy="3989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18"/>
            <p:cNvSpPr/>
            <p:nvPr/>
          </p:nvSpPr>
          <p:spPr>
            <a:xfrm>
              <a:off x="1551625" y="2332875"/>
              <a:ext cx="6040800" cy="39894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4542953" y="2714600"/>
              <a:ext cx="2963099" cy="300599"/>
            </a:xfrm>
            <a:prstGeom prst="rect">
              <a:avLst/>
            </a:prstGeom>
            <a:noFill/>
            <a:ln cap="flat" cmpd="sng" w="1905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4542953" y="4416075"/>
              <a:ext cx="2963099" cy="300599"/>
            </a:xfrm>
            <a:prstGeom prst="rect">
              <a:avLst/>
            </a:prstGeom>
            <a:noFill/>
            <a:ln cap="flat" cmpd="sng" w="1905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4144414" y="5350521"/>
              <a:ext cx="3376799" cy="398399"/>
            </a:xfrm>
            <a:prstGeom prst="rect">
              <a:avLst/>
            </a:prstGeom>
            <a:noFill/>
            <a:ln cap="flat" cmpd="sng" w="1905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p18"/>
          <p:cNvSpPr txBox="1"/>
          <p:nvPr/>
        </p:nvSpPr>
        <p:spPr>
          <a:xfrm>
            <a:off x="0" y="76200"/>
            <a:ext cx="87957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0571B9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571B9"/>
                </a:solidFill>
                <a:latin typeface="Calibri"/>
                <a:ea typeface="Calibri"/>
                <a:cs typeface="Calibri"/>
                <a:sym typeface="Calibri"/>
              </a:rPr>
              <a:t>חידת חיפוש</a:t>
            </a:r>
            <a:endParaRPr/>
          </a:p>
        </p:txBody>
      </p:sp>
      <p:pic>
        <p:nvPicPr>
          <p:cNvPr id="246" name="Google Shape;24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36025" y="842725"/>
            <a:ext cx="1482600" cy="14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">
            <a:hlinkClick r:id="rId3"/>
          </p:cNvPr>
          <p:cNvSpPr/>
          <p:nvPr/>
        </p:nvSpPr>
        <p:spPr>
          <a:xfrm>
            <a:off x="1376737" y="1031950"/>
            <a:ext cx="6390524" cy="479409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9"/>
          <p:cNvSpPr txBox="1"/>
          <p:nvPr/>
        </p:nvSpPr>
        <p:spPr>
          <a:xfrm>
            <a:off x="0" y="76200"/>
            <a:ext cx="87957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0571B9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571B9"/>
                </a:solidFill>
                <a:latin typeface="Calibri"/>
                <a:ea typeface="Calibri"/>
                <a:cs typeface="Calibri"/>
                <a:sym typeface="Calibri"/>
              </a:rPr>
              <a:t>מנוע חיפוש מותאם אישית</a:t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1132475" y="1750750"/>
            <a:ext cx="8011500" cy="510719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475" y="1872325"/>
            <a:ext cx="8011526" cy="498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275" y="1040075"/>
            <a:ext cx="2010400" cy="198714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330250" y="1040050"/>
            <a:ext cx="2010299" cy="19872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330275" y="1463725"/>
            <a:ext cx="1456799" cy="5496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0" y="76200"/>
            <a:ext cx="87957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0571B9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571B9"/>
                </a:solidFill>
                <a:latin typeface="Calibri"/>
                <a:ea typeface="Calibri"/>
                <a:cs typeface="Calibri"/>
                <a:sym typeface="Calibri"/>
              </a:rPr>
              <a:t>חיפוש מילים מתקדם</a:t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"/>
          <p:cNvSpPr txBox="1"/>
          <p:nvPr/>
        </p:nvSpPr>
        <p:spPr>
          <a:xfrm>
            <a:off x="471299" y="5826500"/>
            <a:ext cx="8438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רשמו בשורת החיפוש בגוגל: מנוע חיפוש מותאם אישית</a:t>
            </a:r>
            <a:endParaRPr/>
          </a:p>
        </p:txBody>
      </p:sp>
      <p:grpSp>
        <p:nvGrpSpPr>
          <p:cNvPr id="258" name="Google Shape;258;p20"/>
          <p:cNvGrpSpPr/>
          <p:nvPr/>
        </p:nvGrpSpPr>
        <p:grpSpPr>
          <a:xfrm>
            <a:off x="471300" y="3247375"/>
            <a:ext cx="8438700" cy="2091299"/>
            <a:chOff x="479575" y="3647975"/>
            <a:chExt cx="8438700" cy="2091299"/>
          </a:xfrm>
        </p:grpSpPr>
        <p:pic>
          <p:nvPicPr>
            <p:cNvPr id="259" name="Google Shape;259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5775" y="3800289"/>
              <a:ext cx="8362499" cy="19389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20"/>
            <p:cNvSpPr/>
            <p:nvPr/>
          </p:nvSpPr>
          <p:spPr>
            <a:xfrm>
              <a:off x="607220" y="4631382"/>
              <a:ext cx="1697099" cy="397499"/>
            </a:xfrm>
            <a:prstGeom prst="rect">
              <a:avLst/>
            </a:prstGeom>
            <a:noFill/>
            <a:ln cap="flat" cmpd="sng" w="1905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2460702" y="4646307"/>
              <a:ext cx="604499" cy="397499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479575" y="3647975"/>
              <a:ext cx="8438700" cy="2091299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20"/>
          <p:cNvGrpSpPr/>
          <p:nvPr/>
        </p:nvGrpSpPr>
        <p:grpSpPr>
          <a:xfrm>
            <a:off x="993604" y="884406"/>
            <a:ext cx="7156803" cy="2254359"/>
            <a:chOff x="907975" y="884400"/>
            <a:chExt cx="7505825" cy="2364300"/>
          </a:xfrm>
        </p:grpSpPr>
        <p:sp>
          <p:nvSpPr>
            <p:cNvPr id="264" name="Google Shape;264;p20"/>
            <p:cNvSpPr/>
            <p:nvPr/>
          </p:nvSpPr>
          <p:spPr>
            <a:xfrm>
              <a:off x="907975" y="884400"/>
              <a:ext cx="7505699" cy="23643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5" name="Google Shape;265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8100" y="905537"/>
              <a:ext cx="7505700" cy="2266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p20"/>
            <p:cNvSpPr/>
            <p:nvPr/>
          </p:nvSpPr>
          <p:spPr>
            <a:xfrm>
              <a:off x="4934050" y="2204575"/>
              <a:ext cx="2442599" cy="397499"/>
            </a:xfrm>
            <a:prstGeom prst="rect">
              <a:avLst/>
            </a:prstGeom>
            <a:noFill/>
            <a:ln cap="flat" cmpd="sng" w="1905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4329550" y="2204575"/>
              <a:ext cx="604499" cy="39749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p20"/>
          <p:cNvSpPr txBox="1"/>
          <p:nvPr/>
        </p:nvSpPr>
        <p:spPr>
          <a:xfrm>
            <a:off x="0" y="76200"/>
            <a:ext cx="87957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Calibri"/>
              <a:buNone/>
            </a:pPr>
            <a:r>
              <a:rPr b="1" i="0" lang="en-US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יצירת מנוע חיפוש אישי</a:t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21"/>
          <p:cNvGrpSpPr/>
          <p:nvPr/>
        </p:nvGrpSpPr>
        <p:grpSpPr>
          <a:xfrm>
            <a:off x="912627" y="884400"/>
            <a:ext cx="7710381" cy="5947887"/>
            <a:chOff x="947737" y="1034647"/>
            <a:chExt cx="7248643" cy="5593799"/>
          </a:xfrm>
        </p:grpSpPr>
        <p:pic>
          <p:nvPicPr>
            <p:cNvPr id="274" name="Google Shape;274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47737" y="1078825"/>
              <a:ext cx="7248525" cy="5505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21"/>
            <p:cNvSpPr/>
            <p:nvPr/>
          </p:nvSpPr>
          <p:spPr>
            <a:xfrm>
              <a:off x="947781" y="1034647"/>
              <a:ext cx="7248599" cy="5593799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1"/>
            <p:cNvSpPr/>
            <p:nvPr/>
          </p:nvSpPr>
          <p:spPr>
            <a:xfrm>
              <a:off x="2251200" y="1654850"/>
              <a:ext cx="2638799" cy="447300"/>
            </a:xfrm>
            <a:prstGeom prst="wedgeRoundRectCallout">
              <a:avLst>
                <a:gd fmla="val 46168" name="adj1"/>
                <a:gd fmla="val 83328" name="adj2"/>
                <a:gd fmla="val 0" name="adj3"/>
              </a:avLst>
            </a:prstGeom>
            <a:solidFill>
              <a:srgbClr val="FFFFFF"/>
            </a:solidFill>
            <a:ln cap="flat" cmpd="sng" w="1905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הגדרת אתרים בהם יתבצע החיפוש</a:t>
              </a:r>
              <a:endParaRPr/>
            </a:p>
          </p:txBody>
        </p:sp>
        <p:sp>
          <p:nvSpPr>
            <p:cNvPr id="277" name="Google Shape;277;p21"/>
            <p:cNvSpPr/>
            <p:nvPr/>
          </p:nvSpPr>
          <p:spPr>
            <a:xfrm>
              <a:off x="2251200" y="4759175"/>
              <a:ext cx="2403599" cy="447300"/>
            </a:xfrm>
            <a:prstGeom prst="wedgeRoundRectCallout">
              <a:avLst>
                <a:gd fmla="val 46168" name="adj1"/>
                <a:gd fmla="val 83328" name="adj2"/>
                <a:gd fmla="val 0" name="adj3"/>
              </a:avLst>
            </a:prstGeom>
            <a:solidFill>
              <a:srgbClr val="FFFFFF"/>
            </a:solidFill>
            <a:ln cap="flat" cmpd="sng" w="1905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הגדרת שם מנוע החיפוש שלך</a:t>
              </a:r>
              <a:endParaRPr/>
            </a:p>
          </p:txBody>
        </p:sp>
        <p:sp>
          <p:nvSpPr>
            <p:cNvPr id="278" name="Google Shape;278;p21"/>
            <p:cNvSpPr/>
            <p:nvPr/>
          </p:nvSpPr>
          <p:spPr>
            <a:xfrm>
              <a:off x="5516216" y="6127475"/>
              <a:ext cx="819899" cy="447300"/>
            </a:xfrm>
            <a:prstGeom prst="rect">
              <a:avLst/>
            </a:prstGeom>
            <a:noFill/>
            <a:ln cap="flat" cmpd="sng" w="2857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1"/>
            <p:cNvSpPr/>
            <p:nvPr/>
          </p:nvSpPr>
          <p:spPr>
            <a:xfrm>
              <a:off x="4979450" y="6204725"/>
              <a:ext cx="476999" cy="29279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21"/>
          <p:cNvSpPr txBox="1"/>
          <p:nvPr/>
        </p:nvSpPr>
        <p:spPr>
          <a:xfrm>
            <a:off x="0" y="76200"/>
            <a:ext cx="87957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0571B9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571B9"/>
                </a:solidFill>
                <a:latin typeface="Calibri"/>
                <a:ea typeface="Calibri"/>
                <a:cs typeface="Calibri"/>
                <a:sym typeface="Calibri"/>
              </a:rPr>
              <a:t>הגדרות בסיסיות</a:t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22"/>
          <p:cNvGrpSpPr/>
          <p:nvPr/>
        </p:nvGrpSpPr>
        <p:grpSpPr>
          <a:xfrm>
            <a:off x="251775" y="1025639"/>
            <a:ext cx="8640432" cy="5627525"/>
            <a:chOff x="282816" y="993150"/>
            <a:chExt cx="8565909" cy="5581755"/>
          </a:xfrm>
        </p:grpSpPr>
        <p:pic>
          <p:nvPicPr>
            <p:cNvPr id="286" name="Google Shape;286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95275" y="993150"/>
              <a:ext cx="8553450" cy="5581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Google Shape;287;p22"/>
            <p:cNvSpPr/>
            <p:nvPr/>
          </p:nvSpPr>
          <p:spPr>
            <a:xfrm>
              <a:off x="282816" y="1063905"/>
              <a:ext cx="8553600" cy="55110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2"/>
            <p:cNvSpPr/>
            <p:nvPr/>
          </p:nvSpPr>
          <p:spPr>
            <a:xfrm>
              <a:off x="3561550" y="1908300"/>
              <a:ext cx="2193300" cy="447300"/>
            </a:xfrm>
            <a:prstGeom prst="wedgeRoundRectCallout">
              <a:avLst>
                <a:gd fmla="val 46168" name="adj1"/>
                <a:gd fmla="val 83328" name="adj2"/>
                <a:gd fmla="val 0" name="adj3"/>
              </a:avLst>
            </a:prstGeom>
            <a:solidFill>
              <a:srgbClr val="FFFFFF"/>
            </a:solidFill>
            <a:ln cap="flat" cmpd="sng" w="1905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הגדרת מילות מפתח לחיפוש</a:t>
              </a:r>
              <a:endParaRPr/>
            </a:p>
          </p:txBody>
        </p:sp>
        <p:sp>
          <p:nvSpPr>
            <p:cNvPr id="289" name="Google Shape;289;p22"/>
            <p:cNvSpPr/>
            <p:nvPr/>
          </p:nvSpPr>
          <p:spPr>
            <a:xfrm>
              <a:off x="1961675" y="4402075"/>
              <a:ext cx="3907800" cy="590100"/>
            </a:xfrm>
            <a:prstGeom prst="wedgeRoundRectCallout">
              <a:avLst>
                <a:gd fmla="val -48401" name="adj1"/>
                <a:gd fmla="val 82045" name="adj2"/>
                <a:gd fmla="val 0" name="adj3"/>
              </a:avLst>
            </a:prstGeom>
            <a:solidFill>
              <a:srgbClr val="FFFFFF"/>
            </a:solidFill>
            <a:ln cap="flat" cmpd="sng" w="1905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אפשרות חיפוש באתרים אחרים, תוך כדי מתן דגש על האתרים שהוגדרו במנוע החיפוש</a:t>
              </a:r>
              <a:endParaRPr/>
            </a:p>
          </p:txBody>
        </p:sp>
      </p:grpSp>
      <p:sp>
        <p:nvSpPr>
          <p:cNvPr id="290" name="Google Shape;290;p22"/>
          <p:cNvSpPr txBox="1"/>
          <p:nvPr/>
        </p:nvSpPr>
        <p:spPr>
          <a:xfrm>
            <a:off x="0" y="76200"/>
            <a:ext cx="87957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0571B9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571B9"/>
                </a:solidFill>
                <a:latin typeface="Calibri"/>
                <a:ea typeface="Calibri"/>
                <a:cs typeface="Calibri"/>
                <a:sym typeface="Calibri"/>
              </a:rPr>
              <a:t>הגדרות יסודות</a:t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3"/>
          <p:cNvSpPr txBox="1"/>
          <p:nvPr/>
        </p:nvSpPr>
        <p:spPr>
          <a:xfrm>
            <a:off x="295299" y="5973625"/>
            <a:ext cx="855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אפשר למשתמשים אחרים לערוך את מנוע החיפוש</a:t>
            </a:r>
            <a:endParaRPr/>
          </a:p>
        </p:txBody>
      </p:sp>
      <p:grpSp>
        <p:nvGrpSpPr>
          <p:cNvPr id="296" name="Google Shape;296;p23"/>
          <p:cNvGrpSpPr/>
          <p:nvPr/>
        </p:nvGrpSpPr>
        <p:grpSpPr>
          <a:xfrm>
            <a:off x="295280" y="1341844"/>
            <a:ext cx="8553643" cy="3696035"/>
            <a:chOff x="868100" y="1729500"/>
            <a:chExt cx="7329600" cy="3167124"/>
          </a:xfrm>
        </p:grpSpPr>
        <p:pic>
          <p:nvPicPr>
            <p:cNvPr id="297" name="Google Shape;297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14412" y="2043112"/>
              <a:ext cx="7115175" cy="2771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8" name="Google Shape;298;p23"/>
            <p:cNvSpPr/>
            <p:nvPr/>
          </p:nvSpPr>
          <p:spPr>
            <a:xfrm>
              <a:off x="868100" y="1961425"/>
              <a:ext cx="7329600" cy="2935199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3731125" y="2265850"/>
              <a:ext cx="936600" cy="332399"/>
            </a:xfrm>
            <a:prstGeom prst="rect">
              <a:avLst/>
            </a:prstGeom>
            <a:noFill/>
            <a:ln cap="flat" cmpd="sng" w="2857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5545150" y="3232588"/>
              <a:ext cx="846000" cy="332399"/>
            </a:xfrm>
            <a:prstGeom prst="rect">
              <a:avLst/>
            </a:prstGeom>
            <a:noFill/>
            <a:ln cap="flat" cmpd="sng" w="2857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4909350" y="3262812"/>
              <a:ext cx="573900" cy="33239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3995575" y="1729500"/>
              <a:ext cx="369900" cy="5364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3" name="Google Shape;303;p23"/>
          <p:cNvSpPr txBox="1"/>
          <p:nvPr/>
        </p:nvSpPr>
        <p:spPr>
          <a:xfrm>
            <a:off x="0" y="76200"/>
            <a:ext cx="87957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Calibri"/>
              <a:buNone/>
            </a:pPr>
            <a:r>
              <a:rPr b="1" i="0" lang="en-US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שיתוף מנוע החיפוש</a:t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4"/>
          <p:cNvSpPr txBox="1"/>
          <p:nvPr>
            <p:ph idx="1" type="body"/>
          </p:nvPr>
        </p:nvSpPr>
        <p:spPr>
          <a:xfrm>
            <a:off x="457200" y="1063725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2400"/>
              <a:buNone/>
            </a:pPr>
            <a:r>
              <a:rPr lang="en-US" sz="2400">
                <a:solidFill>
                  <a:srgbClr val="104161"/>
                </a:solidFill>
              </a:rPr>
              <a:t>צרו מטלה לימודית בצורת חקרשת עבור הסטודנטים שלכם:</a:t>
            </a:r>
            <a:endParaRPr/>
          </a:p>
          <a:p>
            <a: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104161"/>
                </a:solidFill>
              </a:rPr>
              <a:t>שימרו על </a:t>
            </a:r>
            <a:r>
              <a:rPr lang="en-US" sz="2400" u="sng">
                <a:solidFill>
                  <a:srgbClr val="104161"/>
                </a:solidFill>
                <a:hlinkClick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מבנה חקרשת</a:t>
            </a:r>
            <a:endParaRPr/>
          </a:p>
          <a:p>
            <a: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104161"/>
                </a:solidFill>
              </a:rPr>
              <a:t>דאגו שהמידע הנדרש לפתרון ניתן יהיה למצוא במנוע החיפוש האישי שבניתם.</a:t>
            </a:r>
            <a:endParaRPr/>
          </a:p>
          <a:p>
            <a: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104161"/>
                </a:solidFill>
              </a:rPr>
              <a:t>את המטלות העלו כקובצי WORD לאתר (יום 1 בתחתית העמוד)</a:t>
            </a:r>
            <a:endParaRPr/>
          </a:p>
        </p:txBody>
      </p:sp>
      <p:pic>
        <p:nvPicPr>
          <p:cNvPr id="309" name="Google Shape;30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93300"/>
            <a:ext cx="719799" cy="46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4"/>
          <p:cNvSpPr txBox="1"/>
          <p:nvPr/>
        </p:nvSpPr>
        <p:spPr>
          <a:xfrm>
            <a:off x="0" y="76200"/>
            <a:ext cx="87957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0571B9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571B9"/>
                </a:solidFill>
                <a:latin typeface="Calibri"/>
                <a:ea typeface="Calibri"/>
                <a:cs typeface="Calibri"/>
                <a:sym typeface="Calibri"/>
              </a:rPr>
              <a:t>מטלה</a:t>
            </a:r>
            <a:endParaRPr/>
          </a:p>
        </p:txBody>
      </p:sp>
      <p:pic>
        <p:nvPicPr>
          <p:cNvPr id="311" name="Google Shape;31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97999">
            <a:off x="781866" y="4251127"/>
            <a:ext cx="1623316" cy="1615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5"/>
          <p:cNvSpPr txBox="1"/>
          <p:nvPr>
            <p:ph idx="1" type="body"/>
          </p:nvPr>
        </p:nvSpPr>
        <p:spPr>
          <a:xfrm>
            <a:off x="457200" y="1211925"/>
            <a:ext cx="8229600" cy="45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104161"/>
                </a:solidFill>
              </a:rPr>
              <a:t>כיצד נבחרו מקורות המידע בהם השתמשתם, וכיצד נמצאו?</a:t>
            </a:r>
            <a:endParaRPr/>
          </a:p>
          <a:p>
            <a:pPr indent="-381000" lvl="0" marL="45720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104161"/>
                </a:solidFill>
              </a:rPr>
              <a:t>האם בחינת האמינות של מידע ברשת שונה מזו של פריטי מידע מודפסים, ובמה?</a:t>
            </a:r>
            <a:endParaRPr/>
          </a:p>
          <a:p>
            <a:pPr indent="-381000" lvl="0" marL="45720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104161"/>
                </a:solidFill>
              </a:rPr>
              <a:t>מה מידת האמינות המקובלת מבחינתכם?</a:t>
            </a:r>
            <a:endParaRPr/>
          </a:p>
        </p:txBody>
      </p:sp>
      <p:sp>
        <p:nvSpPr>
          <p:cNvPr id="317" name="Google Shape;317;p25"/>
          <p:cNvSpPr txBox="1"/>
          <p:nvPr/>
        </p:nvSpPr>
        <p:spPr>
          <a:xfrm>
            <a:off x="0" y="76200"/>
            <a:ext cx="87957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0571B9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571B9"/>
                </a:solidFill>
                <a:latin typeface="Calibri"/>
                <a:ea typeface="Calibri"/>
                <a:cs typeface="Calibri"/>
                <a:sym typeface="Calibri"/>
              </a:rPr>
              <a:t>הערכת עמיתים ודיון</a:t>
            </a:r>
            <a:endParaRPr/>
          </a:p>
        </p:txBody>
      </p:sp>
      <p:pic>
        <p:nvPicPr>
          <p:cNvPr id="318" name="Google Shape;31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199" y="3594925"/>
            <a:ext cx="1907000" cy="191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6"/>
          <p:cNvSpPr txBox="1"/>
          <p:nvPr>
            <p:ph idx="1" type="body"/>
          </p:nvPr>
        </p:nvSpPr>
        <p:spPr>
          <a:xfrm>
            <a:off x="457200" y="94515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2286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2000"/>
              <a:buNone/>
            </a:pPr>
            <a:r>
              <a:rPr b="1" lang="en-US" sz="2000">
                <a:solidFill>
                  <a:srgbClr val="104161"/>
                </a:solidFill>
              </a:rPr>
              <a:t>סמכות </a:t>
            </a:r>
            <a:r>
              <a:rPr lang="en-US" sz="2000">
                <a:solidFill>
                  <a:srgbClr val="104161"/>
                </a:solidFill>
              </a:rPr>
              <a:t>(Authority)			</a:t>
            </a:r>
            <a:r>
              <a:rPr b="1" lang="en-US" sz="2000">
                <a:solidFill>
                  <a:srgbClr val="104161"/>
                </a:solidFill>
              </a:rPr>
              <a:t>אמינות </a:t>
            </a:r>
            <a:r>
              <a:rPr lang="en-US" sz="2000">
                <a:solidFill>
                  <a:srgbClr val="104161"/>
                </a:solidFill>
              </a:rPr>
              <a:t>(Reliability)</a:t>
            </a:r>
            <a:endParaRPr/>
          </a:p>
          <a:p>
            <a:pPr indent="-342900" lvl="0" marL="342900" marR="2286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2000"/>
              <a:buNone/>
            </a:pPr>
            <a:r>
              <a:rPr b="1" lang="en-US" sz="2000">
                <a:solidFill>
                  <a:srgbClr val="104161"/>
                </a:solidFill>
              </a:rPr>
              <a:t>עדכניות </a:t>
            </a:r>
            <a:r>
              <a:rPr lang="en-US" sz="2000">
                <a:solidFill>
                  <a:srgbClr val="104161"/>
                </a:solidFill>
              </a:rPr>
              <a:t>(Currency)			</a:t>
            </a:r>
            <a:r>
              <a:rPr b="1" lang="en-US" sz="2000">
                <a:solidFill>
                  <a:srgbClr val="104161"/>
                </a:solidFill>
              </a:rPr>
              <a:t>דיוק </a:t>
            </a:r>
            <a:r>
              <a:rPr lang="en-US" sz="2000">
                <a:solidFill>
                  <a:srgbClr val="104161"/>
                </a:solidFill>
              </a:rPr>
              <a:t>(Accuracy)</a:t>
            </a:r>
            <a:endParaRPr/>
          </a:p>
          <a:p>
            <a:pPr indent="-342900" lvl="0" marL="342900" marR="2286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2000"/>
              <a:buNone/>
            </a:pPr>
            <a:r>
              <a:rPr b="1" lang="en-US" sz="2000">
                <a:solidFill>
                  <a:srgbClr val="104161"/>
                </a:solidFill>
              </a:rPr>
              <a:t>ארגון </a:t>
            </a:r>
            <a:r>
              <a:rPr lang="en-US" sz="2000">
                <a:solidFill>
                  <a:srgbClr val="104161"/>
                </a:solidFill>
              </a:rPr>
              <a:t>(Organization) 		</a:t>
            </a:r>
            <a:r>
              <a:rPr b="1" lang="en-US" sz="2000">
                <a:solidFill>
                  <a:srgbClr val="104161"/>
                </a:solidFill>
              </a:rPr>
              <a:t>כיסוי והיקף</a:t>
            </a:r>
            <a:r>
              <a:rPr lang="en-US" sz="2000">
                <a:solidFill>
                  <a:srgbClr val="104161"/>
                </a:solidFill>
              </a:rPr>
              <a:t> (Adequacy)</a:t>
            </a:r>
            <a:endParaRPr/>
          </a:p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rgbClr val="104161"/>
              </a:solidFill>
            </a:endParaRPr>
          </a:p>
          <a:p>
            <a:pPr indent="-342900" lvl="0" marL="3429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2000"/>
              <a:buNone/>
            </a:pPr>
            <a:r>
              <a:rPr b="1" lang="en-US" sz="2000" u="sng">
                <a:solidFill>
                  <a:srgbClr val="104161"/>
                </a:solidFill>
              </a:rPr>
              <a:t>בנוסף יש להתייחס גם: </a:t>
            </a:r>
            <a:endParaRPr/>
          </a:p>
          <a:p>
            <a:pPr indent="-3556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2000"/>
              <a:buFont typeface="Arial"/>
              <a:buChar char="●"/>
            </a:pPr>
            <a:r>
              <a:rPr b="1" lang="en-US" sz="2000">
                <a:solidFill>
                  <a:srgbClr val="104161"/>
                </a:solidFill>
              </a:rPr>
              <a:t>היפרטקסטואליות</a:t>
            </a:r>
            <a:r>
              <a:rPr lang="en-US" sz="2000">
                <a:solidFill>
                  <a:srgbClr val="104161"/>
                </a:solidFill>
              </a:rPr>
              <a:t> - </a:t>
            </a:r>
            <a:endParaRPr/>
          </a:p>
          <a:p>
            <a:pPr indent="-3556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2000"/>
              <a:buFont typeface="Arial"/>
              <a:buChar char="●"/>
            </a:pPr>
            <a:r>
              <a:rPr b="1" lang="en-US" sz="2000">
                <a:solidFill>
                  <a:srgbClr val="104161"/>
                </a:solidFill>
              </a:rPr>
              <a:t>נוחיות ונגישות לפריטי המידע</a:t>
            </a:r>
            <a:r>
              <a:rPr lang="en-US" sz="2000">
                <a:solidFill>
                  <a:srgbClr val="104161"/>
                </a:solidFill>
              </a:rPr>
              <a:t> ולמידע נוסף החשוב להערכתו</a:t>
            </a:r>
            <a:endParaRPr/>
          </a:p>
          <a:p>
            <a:pPr indent="-3556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104161"/>
                </a:solidFill>
              </a:rPr>
              <a:t>מידע על פריטי המידע – מועד העלאתו לאתר, פרטים לגבי יוצרי המידע וכיוצב'</a:t>
            </a:r>
            <a:endParaRPr/>
          </a:p>
          <a:p>
            <a:pPr indent="-3556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2000"/>
              <a:buFont typeface="Arial"/>
              <a:buChar char="●"/>
            </a:pPr>
            <a:r>
              <a:rPr b="1" lang="en-US" sz="2000">
                <a:solidFill>
                  <a:srgbClr val="104161"/>
                </a:solidFill>
              </a:rPr>
              <a:t>מסיחי דעת</a:t>
            </a:r>
            <a:r>
              <a:rPr lang="en-US" sz="2000">
                <a:solidFill>
                  <a:srgbClr val="104161"/>
                </a:solidFill>
              </a:rPr>
              <a:t> - (חלונות קופצים, מידע פרסומי...)</a:t>
            </a:r>
            <a:endParaRPr/>
          </a:p>
          <a:p>
            <a:pPr indent="-3556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2000"/>
              <a:buFont typeface="Arial"/>
              <a:buChar char="●"/>
            </a:pPr>
            <a:r>
              <a:rPr b="1" lang="en-US" sz="2000">
                <a:solidFill>
                  <a:srgbClr val="104161"/>
                </a:solidFill>
              </a:rPr>
              <a:t>"חיי המדף"</a:t>
            </a:r>
            <a:r>
              <a:rPr lang="en-US" sz="2000">
                <a:solidFill>
                  <a:srgbClr val="104161"/>
                </a:solidFill>
              </a:rPr>
              <a:t> של הפריט באתר.</a:t>
            </a:r>
            <a:endParaRPr/>
          </a:p>
          <a:p>
            <a:pPr indent="-3556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2000"/>
              <a:buFont typeface="Arial"/>
              <a:buChar char="●"/>
            </a:pPr>
            <a:r>
              <a:rPr b="1" lang="en-US" sz="2000">
                <a:solidFill>
                  <a:srgbClr val="104161"/>
                </a:solidFill>
              </a:rPr>
              <a:t>מטרות ומגמות בעלי האתר</a:t>
            </a:r>
            <a:r>
              <a:rPr lang="en-US" sz="2000">
                <a:solidFill>
                  <a:srgbClr val="104161"/>
                </a:solidFill>
              </a:rPr>
              <a:t> - של האתר בהתייחסות לפריט המידע?</a:t>
            </a:r>
            <a:endParaRPr/>
          </a:p>
          <a:p>
            <a:pPr indent="-3556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2000"/>
              <a:buFont typeface="Arial"/>
              <a:buChar char="●"/>
            </a:pPr>
            <a:r>
              <a:rPr b="1" lang="en-US" sz="2000">
                <a:solidFill>
                  <a:srgbClr val="104161"/>
                </a:solidFill>
              </a:rPr>
              <a:t>השפעת העיצוב ה"נראה לעין"</a:t>
            </a:r>
            <a:r>
              <a:rPr lang="en-US" sz="2000">
                <a:solidFill>
                  <a:srgbClr val="104161"/>
                </a:solidFill>
              </a:rPr>
              <a:t>  - לדוגמה: העיצוב הגרפי</a:t>
            </a:r>
            <a:endParaRPr/>
          </a:p>
        </p:txBody>
      </p:sp>
      <p:sp>
        <p:nvSpPr>
          <p:cNvPr id="324" name="Google Shape;324;p26"/>
          <p:cNvSpPr txBox="1"/>
          <p:nvPr/>
        </p:nvSpPr>
        <p:spPr>
          <a:xfrm>
            <a:off x="0" y="76200"/>
            <a:ext cx="87957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0571B9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571B9"/>
                </a:solidFill>
                <a:latin typeface="Calibri"/>
                <a:ea typeface="Calibri"/>
                <a:cs typeface="Calibri"/>
                <a:sym typeface="Calibri"/>
              </a:rPr>
              <a:t>קריטריונים לבחינת אמינות המידע</a:t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7"/>
          <p:cNvSpPr txBox="1"/>
          <p:nvPr>
            <p:ph idx="1" type="body"/>
          </p:nvPr>
        </p:nvSpPr>
        <p:spPr>
          <a:xfrm>
            <a:off x="566100" y="5029108"/>
            <a:ext cx="8229600" cy="9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1" algn="ctr">
              <a:spcBef>
                <a:spcPts val="0"/>
              </a:spcBef>
              <a:spcAft>
                <a:spcPts val="0"/>
              </a:spcAft>
              <a:buClr>
                <a:srgbClr val="0571B9"/>
              </a:buClr>
              <a:buSzPts val="3200"/>
              <a:buNone/>
            </a:pPr>
            <a:r>
              <a:rPr lang="en-US">
                <a:solidFill>
                  <a:srgbClr val="0571B9"/>
                </a:solidFill>
              </a:rPr>
              <a:t>האם כלי החיפוש של גוגל שינו את דרכי ההוראה?</a:t>
            </a:r>
            <a:endParaRPr/>
          </a:p>
        </p:txBody>
      </p:sp>
      <p:pic>
        <p:nvPicPr>
          <p:cNvPr id="330" name="Google Shape;33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1412" y="2943486"/>
            <a:ext cx="2156674" cy="189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0206" y="1334450"/>
            <a:ext cx="5507893" cy="142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7"/>
          <p:cNvSpPr txBox="1"/>
          <p:nvPr/>
        </p:nvSpPr>
        <p:spPr>
          <a:xfrm>
            <a:off x="0" y="76200"/>
            <a:ext cx="87957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0571B9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571B9"/>
                </a:solidFill>
                <a:latin typeface="Calibri"/>
                <a:ea typeface="Calibri"/>
                <a:cs typeface="Calibri"/>
                <a:sym typeface="Calibri"/>
              </a:rPr>
              <a:t>משהו לקחת הביתה</a:t>
            </a:r>
            <a:endParaRPr/>
          </a:p>
        </p:txBody>
      </p:sp>
      <p:sp>
        <p:nvSpPr>
          <p:cNvPr id="333" name="Google Shape;333;p27"/>
          <p:cNvSpPr txBox="1"/>
          <p:nvPr/>
        </p:nvSpPr>
        <p:spPr>
          <a:xfrm>
            <a:off x="6465150" y="1816025"/>
            <a:ext cx="1860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104161"/>
                </a:solidFill>
                <a:latin typeface="Calibri"/>
                <a:ea typeface="Calibri"/>
                <a:cs typeface="Calibri"/>
                <a:sym typeface="Calibri"/>
              </a:rPr>
              <a:t>מה בין</a:t>
            </a:r>
            <a:endParaRPr/>
          </a:p>
        </p:txBody>
      </p:sp>
      <p:sp>
        <p:nvSpPr>
          <p:cNvPr id="334" name="Google Shape;334;p27"/>
          <p:cNvSpPr txBox="1"/>
          <p:nvPr/>
        </p:nvSpPr>
        <p:spPr>
          <a:xfrm>
            <a:off x="6465150" y="3852050"/>
            <a:ext cx="1860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104161"/>
                </a:solidFill>
                <a:latin typeface="Calibri"/>
                <a:ea typeface="Calibri"/>
                <a:cs typeface="Calibri"/>
                <a:sym typeface="Calibri"/>
              </a:rPr>
              <a:t>לבין</a:t>
            </a:r>
            <a:endParaRPr/>
          </a:p>
        </p:txBody>
      </p:sp>
      <p:sp>
        <p:nvSpPr>
          <p:cNvPr id="335" name="Google Shape;335;p27"/>
          <p:cNvSpPr txBox="1"/>
          <p:nvPr/>
        </p:nvSpPr>
        <p:spPr>
          <a:xfrm>
            <a:off x="3614350" y="3337675"/>
            <a:ext cx="722999" cy="11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7200"/>
              <a:buFont typeface="Calibri"/>
              <a:buNone/>
            </a:pPr>
            <a:r>
              <a:rPr b="0" i="0" lang="en-US" sz="7200" u="none" cap="none" strike="noStrike">
                <a:solidFill>
                  <a:srgbClr val="10416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/>
          <p:nvPr>
            <p:ph type="ctrTitle"/>
          </p:nvPr>
        </p:nvSpPr>
        <p:spPr>
          <a:xfrm>
            <a:off x="827050" y="16089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4400"/>
              <a:buFont typeface="Calibri"/>
              <a:buNone/>
            </a:pPr>
            <a:r>
              <a:rPr lang="en-US">
                <a:solidFill>
                  <a:srgbClr val="104161"/>
                </a:solidFill>
              </a:rPr>
              <a:t>תודה!!</a:t>
            </a:r>
            <a:endParaRPr/>
          </a:p>
        </p:txBody>
      </p:sp>
      <p:pic>
        <p:nvPicPr>
          <p:cNvPr id="341" name="Google Shape;34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93300"/>
            <a:ext cx="719799" cy="46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0571B9"/>
              </a:buClr>
              <a:buSzPts val="3600"/>
              <a:buNone/>
            </a:pPr>
            <a:r>
              <a:rPr lang="en-US">
                <a:solidFill>
                  <a:srgbClr val="0571B9"/>
                </a:solidFill>
              </a:rPr>
              <a:t>חקרשת</a:t>
            </a:r>
            <a:r>
              <a:rPr lang="en-US"/>
              <a:t>   </a:t>
            </a:r>
            <a:endParaRPr/>
          </a:p>
        </p:txBody>
      </p:sp>
      <p:sp>
        <p:nvSpPr>
          <p:cNvPr id="347" name="Google Shape;347;p29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000000"/>
                </a:solidFill>
              </a:rPr>
              <a:t>פעילות חקר מכוונת, בה האינפורמציה המשמשת את התלמיד מגיעה (כולה או חלקה) מרשת האינטרנט. כשהמודל מכוון לניצול יעיל של זמן הלמידה תוך שימוש מושכל במדיום.</a:t>
            </a:r>
            <a:endParaRPr/>
          </a:p>
          <a:p>
            <a:pPr indent="-342900" lvl="0" marL="342900" rtl="1" algn="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000000"/>
                </a:solidFill>
              </a:rPr>
              <a:t>מודל ה- WebQuest מתמקד בשימוש במידע יותר מאשר בחיפושו והוא מכוון לעידוד חשיבה עצמאית, פיתוח רמות חשיבה גבוהות (יישום, אנליזה, סינתזה והערכה) כמו גם לטיפוח יצירתיות ותמיכה בלמידה שיתופית.</a:t>
            </a:r>
            <a:endParaRPr/>
          </a:p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133600" y="3161800"/>
            <a:ext cx="8809500" cy="1499399"/>
          </a:xfrm>
          <a:prstGeom prst="roundRect">
            <a:avLst>
              <a:gd fmla="val 16667" name="adj"/>
            </a:avLst>
          </a:prstGeom>
          <a:solidFill>
            <a:srgbClr val="0571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744075" y="1147175"/>
            <a:ext cx="6949499" cy="2018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104161"/>
                </a:solidFill>
                <a:latin typeface="Calibri"/>
                <a:ea typeface="Calibri"/>
                <a:cs typeface="Calibri"/>
                <a:sym typeface="Calibri"/>
              </a:rPr>
              <a:t>בכנס צ'ייס למחקרי טכנולוגיות למידה 2013 סטודנטים ממכון טכנולוגי חולון (HIT) פרסמו מאמר אודות סיכומי שיעור שיתופיים באמצעות טכנולוגיה מתקדמת. חפשו את המאמר שפרסמו הסטודנטים.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200850" y="3248325"/>
            <a:ext cx="8742299" cy="133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זוכרים את החידה?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כעת חפשו את מסמך בעזרת חיפוש מתקדם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0" y="76200"/>
            <a:ext cx="87957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0571B9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571B9"/>
                </a:solidFill>
                <a:latin typeface="Calibri"/>
                <a:ea typeface="Calibri"/>
                <a:cs typeface="Calibri"/>
                <a:sym typeface="Calibri"/>
              </a:rPr>
              <a:t>חידת חיפוש</a:t>
            </a:r>
            <a:endParaRPr/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9825" y="1071325"/>
            <a:ext cx="1482600" cy="14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0"/>
          <p:cNvSpPr txBox="1"/>
          <p:nvPr>
            <p:ph type="title"/>
          </p:nvPr>
        </p:nvSpPr>
        <p:spPr>
          <a:xfrm>
            <a:off x="457200" y="274646"/>
            <a:ext cx="8229600" cy="8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None/>
            </a:pPr>
            <a:r>
              <a:rPr lang="en-US" u="sng">
                <a:solidFill>
                  <a:schemeClr val="hlink"/>
                </a:solidFill>
                <a:hlinkClick/>
              </a:rPr>
              <a:t>מבנה חקרשת</a:t>
            </a:r>
            <a:endParaRPr/>
          </a:p>
        </p:txBody>
      </p:sp>
      <p:sp>
        <p:nvSpPr>
          <p:cNvPr id="353" name="Google Shape;353;p30"/>
          <p:cNvSpPr txBox="1"/>
          <p:nvPr>
            <p:ph idx="1" type="body"/>
          </p:nvPr>
        </p:nvSpPr>
        <p:spPr>
          <a:xfrm>
            <a:off x="260850" y="1285325"/>
            <a:ext cx="8622299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1" lang="en-US" sz="2800"/>
              <a:t>מבוא </a:t>
            </a:r>
            <a:r>
              <a:rPr lang="en-US" sz="2800"/>
              <a:t>או הסיטואציה</a:t>
            </a:r>
            <a:endParaRPr/>
          </a:p>
          <a:p>
            <a:pPr indent="-406400" lvl="0" marL="4572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1" lang="en-US" sz="2800">
                <a:solidFill>
                  <a:srgbClr val="000000"/>
                </a:solidFill>
              </a:rPr>
              <a:t>המטלה </a:t>
            </a:r>
            <a:r>
              <a:rPr lang="en-US" sz="2800">
                <a:solidFill>
                  <a:srgbClr val="000000"/>
                </a:solidFill>
              </a:rPr>
              <a:t>- תיאור התוצאה הסופית אליה יגיע התלמיד בסוף התהליך.</a:t>
            </a:r>
            <a:endParaRPr/>
          </a:p>
          <a:p>
            <a:pPr indent="-406400" lvl="0" marL="4572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1" lang="en-US" sz="2800">
                <a:solidFill>
                  <a:srgbClr val="000000"/>
                </a:solidFill>
              </a:rPr>
              <a:t>התהליך </a:t>
            </a:r>
            <a:r>
              <a:rPr lang="en-US" sz="2800">
                <a:solidFill>
                  <a:srgbClr val="000000"/>
                </a:solidFill>
              </a:rPr>
              <a:t>- הצגת שלבי התהליך שעל הלומד לבצע עד לסיומה הסופי של המשימה.</a:t>
            </a:r>
            <a:endParaRPr/>
          </a:p>
          <a:p>
            <a:pPr indent="-406400" lvl="0" marL="4572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1" lang="en-US" sz="2800">
                <a:solidFill>
                  <a:srgbClr val="000000"/>
                </a:solidFill>
              </a:rPr>
              <a:t>המשאבים </a:t>
            </a:r>
            <a:r>
              <a:rPr lang="en-US" sz="2800">
                <a:solidFill>
                  <a:srgbClr val="000000"/>
                </a:solidFill>
              </a:rPr>
              <a:t>- שישמשו ככלי עזר בידי הלומד עד להשלמת המשימה.</a:t>
            </a:r>
            <a:endParaRPr/>
          </a:p>
          <a:p>
            <a:pPr indent="-406400" lvl="0" marL="4572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1" lang="en-US" sz="2800">
                <a:solidFill>
                  <a:srgbClr val="000000"/>
                </a:solidFill>
              </a:rPr>
              <a:t>הערכה </a:t>
            </a:r>
            <a:r>
              <a:rPr lang="en-US" sz="2800">
                <a:solidFill>
                  <a:srgbClr val="000000"/>
                </a:solidFill>
              </a:rPr>
              <a:t>- הסבר של הדרכים למדידת איכות התוצאות.</a:t>
            </a:r>
            <a:endParaRPr/>
          </a:p>
          <a:p>
            <a:pPr indent="-406400" lvl="0" marL="4572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1" lang="en-US" sz="2800">
                <a:solidFill>
                  <a:srgbClr val="000000"/>
                </a:solidFill>
              </a:rPr>
              <a:t>הסיכום </a:t>
            </a:r>
            <a:r>
              <a:rPr lang="en-US" sz="2800">
                <a:solidFill>
                  <a:srgbClr val="000000"/>
                </a:solidFill>
              </a:rPr>
              <a:t>- סיכום ההתנסות, לעידוד רפלקציה אודות התהליך ולהכללת החומר הנלמד</a:t>
            </a:r>
            <a:endParaRPr/>
          </a:p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590550"/>
            <a:ext cx="6858000" cy="56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0083A9"/>
              </a:buClr>
              <a:buSzPts val="3600"/>
              <a:buNone/>
            </a:pPr>
            <a:r>
              <a:rPr lang="en-US">
                <a:solidFill>
                  <a:srgbClr val="0083A9"/>
                </a:solidFill>
              </a:rPr>
              <a:t>עידוד  חשיבה  ביקורתית</a:t>
            </a:r>
            <a:endParaRPr/>
          </a:p>
        </p:txBody>
      </p:sp>
      <p:sp>
        <p:nvSpPr>
          <p:cNvPr id="364" name="Google Shape;364;p32"/>
          <p:cNvSpPr txBox="1"/>
          <p:nvPr>
            <p:ph idx="1" type="body"/>
          </p:nvPr>
        </p:nvSpPr>
        <p:spPr>
          <a:xfrm>
            <a:off x="-215450" y="1600200"/>
            <a:ext cx="89022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400" u="sng">
                <a:solidFill>
                  <a:srgbClr val="000000"/>
                </a:solidFill>
              </a:rPr>
              <a:t>ברמת נטיות</a:t>
            </a:r>
            <a:endParaRPr/>
          </a:p>
          <a:p>
            <a:pPr indent="-342900" lvl="0" marL="342900" rtl="1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0000"/>
                </a:solidFill>
              </a:rPr>
              <a:t>כדי לעודד נטיות של חשיבה ביקורתית יש ליצור אווירה חינוכית שעיקרה:</a:t>
            </a:r>
            <a:endParaRPr/>
          </a:p>
          <a:p>
            <a:pPr indent="-298450" lvl="0" marL="457200" marR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2400">
                <a:solidFill>
                  <a:srgbClr val="000000"/>
                </a:solidFill>
              </a:rPr>
              <a:t>היעדר סמכותיות אינטלקאוטילית - שבה אין גורם הקובע מה נכון/לא נכון, אמיתי/לא אמיתי.</a:t>
            </a:r>
            <a:endParaRPr/>
          </a:p>
          <a:p>
            <a:pPr indent="-298450" lvl="0" marL="457200" marR="45720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2400">
                <a:solidFill>
                  <a:srgbClr val="000000"/>
                </a:solidFill>
              </a:rPr>
              <a:t>פתיחות למגוון דעות ורעיונות</a:t>
            </a:r>
            <a:endParaRPr/>
          </a:p>
          <a:p>
            <a:pPr indent="-298450" lvl="0" marL="457200" marR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2400">
                <a:solidFill>
                  <a:srgbClr val="000000"/>
                </a:solidFill>
              </a:rPr>
              <a:t>התייחסות רצינית לנקודות מבט אחרות</a:t>
            </a:r>
            <a:endParaRPr/>
          </a:p>
          <a:p>
            <a:pPr indent="-419100" lvl="0" marL="457200" marR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2400">
                <a:solidFill>
                  <a:srgbClr val="000000"/>
                </a:solidFill>
              </a:rPr>
              <a:t>השעיית השיפוט כאשר הראיות והנימוקים אינם מספיקים</a:t>
            </a:r>
            <a:endParaRPr/>
          </a:p>
          <a:p>
            <a:pPr indent="-419100" lvl="0" marL="457200" marR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2400">
                <a:solidFill>
                  <a:srgbClr val="000000"/>
                </a:solidFill>
              </a:rPr>
              <a:t>קביעת עמדה או שינוי עמדה כאשר יש עדויות (ראיות) תומכות לכך.</a:t>
            </a:r>
            <a:endParaRPr/>
          </a:p>
          <a:p>
            <a:pPr indent="-419100" lvl="0" marL="457200" marR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2400">
                <a:solidFill>
                  <a:srgbClr val="000000"/>
                </a:solidFill>
              </a:rPr>
              <a:t>יצירת מצבים בהם היחיד נדרש להוכיח את דבריו. כלומר, נדרש לאשש-לנמק דבריו בנימוקים תקפים.</a:t>
            </a:r>
            <a:endParaRPr/>
          </a:p>
        </p:txBody>
      </p:sp>
      <p:sp>
        <p:nvSpPr>
          <p:cNvPr id="365" name="Google Shape;365;p32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3"/>
          <p:cNvSpPr txBox="1"/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0083A9"/>
              </a:buClr>
              <a:buSzPts val="2400"/>
              <a:buNone/>
            </a:pPr>
            <a:r>
              <a:rPr lang="en-US" sz="2400">
                <a:solidFill>
                  <a:srgbClr val="0083A9"/>
                </a:solidFill>
              </a:rPr>
              <a:t>עידוד  חשיבה  ביקורתית - ברמת המיומנויות</a:t>
            </a:r>
            <a:endParaRPr/>
          </a:p>
        </p:txBody>
      </p:sp>
      <p:sp>
        <p:nvSpPr>
          <p:cNvPr id="371" name="Google Shape;371;p33"/>
          <p:cNvSpPr txBox="1"/>
          <p:nvPr>
            <p:ph idx="1" type="body"/>
          </p:nvPr>
        </p:nvSpPr>
        <p:spPr>
          <a:xfrm>
            <a:off x="-193125" y="1676400"/>
            <a:ext cx="88800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000000"/>
                </a:solidFill>
              </a:rPr>
              <a:t>שאילת שאלות:</a:t>
            </a:r>
            <a:br>
              <a:rPr b="1" lang="en-US" sz="2400">
                <a:solidFill>
                  <a:srgbClr val="000000"/>
                </a:solidFill>
              </a:rPr>
            </a:br>
            <a:endParaRPr b="1" sz="2400">
              <a:solidFill>
                <a:srgbClr val="000000"/>
              </a:solidFill>
            </a:endParaRPr>
          </a:p>
          <a:p>
            <a:pPr indent="-298450" lvl="2" marL="1371600" marR="457200" rtl="1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80"/>
              <a:buFont typeface="Noto Sans Symbols"/>
              <a:buChar char="▪"/>
            </a:pPr>
            <a:r>
              <a:rPr lang="en-US">
                <a:solidFill>
                  <a:srgbClr val="000000"/>
                </a:solidFill>
              </a:rPr>
              <a:t>ניסוח שאלה  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                                                           </a:t>
            </a:r>
            <a:endParaRPr/>
          </a:p>
          <a:p>
            <a:pPr indent="-298450" lvl="2" marL="1371600" marR="45720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880"/>
              <a:buFont typeface="Noto Sans Symbols"/>
              <a:buChar char="▪"/>
            </a:pPr>
            <a:r>
              <a:rPr lang="en-US">
                <a:solidFill>
                  <a:srgbClr val="000000"/>
                </a:solidFill>
              </a:rPr>
              <a:t>רפלקציה באמצעות טיוב מחרוזת החיפוש</a:t>
            </a:r>
            <a:endParaRPr/>
          </a:p>
          <a:p>
            <a:pPr indent="457200" lvl="0" marL="342900" rtl="1" algn="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>
              <a:solidFill>
                <a:srgbClr val="000000"/>
              </a:solidFill>
            </a:endParaRPr>
          </a:p>
          <a:p>
            <a:pPr indent="-342900" lvl="0" marL="3429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0083A9"/>
              </a:buClr>
              <a:buSzPts val="2400"/>
              <a:buNone/>
            </a:pPr>
            <a:r>
              <a:rPr lang="en-US" sz="2400">
                <a:solidFill>
                  <a:srgbClr val="0083A9"/>
                </a:solidFill>
              </a:rPr>
              <a:t>עידוד  חשיבה  ביקורתית - ברמת המיומנויות</a:t>
            </a:r>
            <a:endParaRPr/>
          </a:p>
        </p:txBody>
      </p:sp>
      <p:sp>
        <p:nvSpPr>
          <p:cNvPr id="377" name="Google Shape;377;p34"/>
          <p:cNvSpPr txBox="1"/>
          <p:nvPr>
            <p:ph idx="1" type="body"/>
          </p:nvPr>
        </p:nvSpPr>
        <p:spPr>
          <a:xfrm>
            <a:off x="127575" y="1600200"/>
            <a:ext cx="85593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400" u="sng">
                <a:solidFill>
                  <a:srgbClr val="000000"/>
                </a:solidFill>
              </a:rPr>
              <a:t>הצדקת הידע והערכתו:</a:t>
            </a:r>
            <a:endParaRPr/>
          </a:p>
          <a:p>
            <a:pPr indent="-298450" lvl="0" marL="457200" marR="457200" rtl="1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2400">
                <a:solidFill>
                  <a:srgbClr val="000000"/>
                </a:solidFill>
              </a:rPr>
              <a:t>פיענוח של המידע המוצג בדרכים שונות.</a:t>
            </a:r>
            <a:endParaRPr/>
          </a:p>
          <a:p>
            <a:pPr indent="-381000" lvl="1" marL="914400" marR="68580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Courier New"/>
              <a:buChar char="o"/>
            </a:pPr>
            <a:r>
              <a:rPr b="1" lang="en-US">
                <a:solidFill>
                  <a:srgbClr val="000000"/>
                </a:solidFill>
              </a:rPr>
              <a:t>הבחנה </a:t>
            </a:r>
            <a:r>
              <a:rPr lang="en-US">
                <a:solidFill>
                  <a:srgbClr val="000000"/>
                </a:solidFill>
              </a:rPr>
              <a:t>בין עובדות לדעות:</a:t>
            </a:r>
            <a:endParaRPr/>
          </a:p>
          <a:p>
            <a:pPr indent="-381000" lvl="1" marL="914400" marR="68580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Courier New"/>
              <a:buChar char="o"/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b="1" lang="en-US">
                <a:solidFill>
                  <a:srgbClr val="000000"/>
                </a:solidFill>
              </a:rPr>
              <a:t>זיהוי רעיונות מרכזיים</a:t>
            </a:r>
            <a:r>
              <a:rPr lang="en-US">
                <a:solidFill>
                  <a:srgbClr val="000000"/>
                </a:solidFill>
              </a:rPr>
              <a:t>.יכולת לזהות עיקר מטפל.</a:t>
            </a:r>
            <a:endParaRPr/>
          </a:p>
          <a:p>
            <a:pPr indent="-381000" lvl="1" marL="914400" marR="137160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Courier New"/>
              <a:buChar char="o"/>
            </a:pPr>
            <a:r>
              <a:rPr b="1" lang="en-US">
                <a:solidFill>
                  <a:srgbClr val="000000"/>
                </a:solidFill>
              </a:rPr>
              <a:t>ניתוח </a:t>
            </a:r>
            <a:r>
              <a:rPr lang="en-US">
                <a:solidFill>
                  <a:srgbClr val="000000"/>
                </a:solidFill>
              </a:rPr>
              <a:t>הרעיון / המצב / הנתונים הנוגעים לנושא והחלטה באיזו מידה להשקיע בו.</a:t>
            </a:r>
            <a:endParaRPr/>
          </a:p>
          <a:p>
            <a:pPr indent="-381000" lvl="1" marL="914400" marR="137160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Courier New"/>
              <a:buChar char="o"/>
            </a:pPr>
            <a:r>
              <a:rPr b="1" lang="en-US">
                <a:solidFill>
                  <a:srgbClr val="000000"/>
                </a:solidFill>
              </a:rPr>
              <a:t>השוואה </a:t>
            </a:r>
            <a:r>
              <a:rPr lang="en-US">
                <a:solidFill>
                  <a:srgbClr val="000000"/>
                </a:solidFill>
              </a:rPr>
              <a:t>בין החלופות - הבחנה בין עיקר לטפל (ממה יש להתעלם וממה אין להתעלם)</a:t>
            </a:r>
            <a:endParaRPr/>
          </a:p>
          <a:p>
            <a:pPr indent="-381000" lvl="1" marL="914400" marR="137160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Courier New"/>
              <a:buChar char="o"/>
            </a:pPr>
            <a:r>
              <a:rPr b="1" lang="en-US">
                <a:solidFill>
                  <a:srgbClr val="000000"/>
                </a:solidFill>
              </a:rPr>
              <a:t> בחינת הההקשר </a:t>
            </a:r>
            <a:r>
              <a:rPr lang="en-US">
                <a:solidFill>
                  <a:srgbClr val="000000"/>
                </a:solidFill>
              </a:rPr>
              <a:t>שלבו מוצג המידע. ללא ההקשר הביקורתית מאבדת מאיכותה.</a:t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0083A9"/>
              </a:buClr>
              <a:buSzPts val="2400"/>
              <a:buNone/>
            </a:pPr>
            <a:r>
              <a:rPr lang="en-US" sz="2400">
                <a:solidFill>
                  <a:srgbClr val="0083A9"/>
                </a:solidFill>
              </a:rPr>
              <a:t>עידוד  חשיבה  ביקורתית - ברמת המיומנויות</a:t>
            </a:r>
            <a:endParaRPr/>
          </a:p>
        </p:txBody>
      </p:sp>
      <p:sp>
        <p:nvSpPr>
          <p:cNvPr id="383" name="Google Shape;383;p35"/>
          <p:cNvSpPr txBox="1"/>
          <p:nvPr>
            <p:ph idx="1" type="body"/>
          </p:nvPr>
        </p:nvSpPr>
        <p:spPr>
          <a:xfrm>
            <a:off x="127575" y="1600200"/>
            <a:ext cx="85593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342900" marR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400" u="sng">
                <a:solidFill>
                  <a:srgbClr val="000000"/>
                </a:solidFill>
              </a:rPr>
              <a:t>הערכה של המידע:</a:t>
            </a:r>
            <a:endParaRPr/>
          </a:p>
          <a:p>
            <a:pPr indent="-419100" lvl="0" marL="457200" marR="68580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2400">
                <a:solidFill>
                  <a:srgbClr val="000000"/>
                </a:solidFill>
              </a:rPr>
              <a:t>הערכת אמינות המידע: זיהוי תוקף, רלוונטיות והערכת מהימנות המידע.</a:t>
            </a:r>
            <a:endParaRPr/>
          </a:p>
          <a:p>
            <a:pPr indent="-419100" lvl="0" marL="457200" marR="6858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2400">
                <a:solidFill>
                  <a:srgbClr val="000000"/>
                </a:solidFill>
              </a:rPr>
              <a:t>זיהוי מידע שנועד להשפיע על הקורא מבחינה רגשית, כמו מניפולציות רגשיות כאמצעי לשכנוע.</a:t>
            </a:r>
            <a:endParaRPr/>
          </a:p>
          <a:p>
            <a:pPr indent="-419100" lvl="0" marL="457200" marR="6858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2400">
                <a:solidFill>
                  <a:srgbClr val="000000"/>
                </a:solidFill>
              </a:rPr>
              <a:t>זיהוי סטריאוטיפים והימנעות משימוש בהם: </a:t>
            </a:r>
            <a:endParaRPr/>
          </a:p>
          <a:p>
            <a:pPr indent="-419100" lvl="0" marL="457200" marR="6858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2400">
                <a:solidFill>
                  <a:srgbClr val="000000"/>
                </a:solidFill>
              </a:rPr>
              <a:t>השוואה בין מקורות מידע שונים, כמו: בדיקת התאמה בין נתונים המתוארים בטבלאות, גרפים ותיאורים מילוליים.	</a:t>
            </a:r>
            <a:endParaRPr/>
          </a:p>
          <a:p>
            <a:pPr indent="-419100" lvl="0" marL="457200" marR="9144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2400">
                <a:solidFill>
                  <a:srgbClr val="000000"/>
                </a:solidFill>
              </a:rPr>
              <a:t>מציאת נקודות מבט מגוונות</a:t>
            </a:r>
            <a:endParaRPr/>
          </a:p>
          <a:p>
            <a:pPr indent="-228600" lvl="0" marL="342900" marR="45720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1" algn="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/>
              <a:t>עידוד לחשיבה ביקורתית - </a:t>
            </a:r>
            <a:r>
              <a:rPr lang="en-US" sz="3000">
                <a:solidFill>
                  <a:srgbClr val="000000"/>
                </a:solidFill>
              </a:rPr>
              <a:t>אינטגרציה של המידע:</a:t>
            </a:r>
            <a:endParaRPr/>
          </a:p>
        </p:txBody>
      </p:sp>
      <p:sp>
        <p:nvSpPr>
          <p:cNvPr id="389" name="Google Shape;389;p36"/>
          <p:cNvSpPr txBox="1"/>
          <p:nvPr>
            <p:ph idx="1" type="body"/>
          </p:nvPr>
        </p:nvSpPr>
        <p:spPr>
          <a:xfrm>
            <a:off x="-849600" y="1616275"/>
            <a:ext cx="95364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400" u="sng">
                <a:solidFill>
                  <a:srgbClr val="000000"/>
                </a:solidFill>
              </a:rPr>
              <a:t>ניתוח ופענוח של מידע</a:t>
            </a:r>
            <a:r>
              <a:rPr b="1" lang="en-US" sz="2400">
                <a:solidFill>
                  <a:srgbClr val="000000"/>
                </a:solidFill>
              </a:rPr>
              <a:t>  </a:t>
            </a:r>
            <a:endParaRPr/>
          </a:p>
          <a:p>
            <a:pPr indent="-419100" lvl="0" marL="457200" marR="914400" rtl="1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1" lang="en-US" sz="2400">
                <a:solidFill>
                  <a:srgbClr val="000000"/>
                </a:solidFill>
              </a:rPr>
              <a:t>שקילה והערכה ביקורתית</a:t>
            </a:r>
            <a:r>
              <a:rPr lang="en-US" sz="2400">
                <a:solidFill>
                  <a:srgbClr val="000000"/>
                </a:solidFill>
              </a:rPr>
              <a:t> של מידע ממגוון מקורות או נקודות מבט שונו, תוך חידוד המודעות להבדלים בין מקורות מידע (כגון סוג, נקודת מבט, אמינות ועוד) ולהשפעת אופי המקור על המידע המוצג בו.</a:t>
            </a:r>
            <a:endParaRPr/>
          </a:p>
          <a:p>
            <a:pPr indent="-419100" lvl="0" marL="457200" marR="91440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1" lang="en-US" sz="2400">
                <a:solidFill>
                  <a:srgbClr val="000000"/>
                </a:solidFill>
              </a:rPr>
              <a:t>יצירת קשרים </a:t>
            </a:r>
            <a:r>
              <a:rPr lang="en-US" sz="2400">
                <a:solidFill>
                  <a:srgbClr val="000000"/>
                </a:solidFill>
              </a:rPr>
              <a:t>משמעותיים בין פרטי מידע שונים.</a:t>
            </a:r>
            <a:endParaRPr/>
          </a:p>
          <a:p>
            <a:pPr indent="-419100" lvl="0" marL="457200" marR="137160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1" lang="en-US" sz="2400">
                <a:solidFill>
                  <a:srgbClr val="000000"/>
                </a:solidFill>
              </a:rPr>
              <a:t>מציאת קווי דמיון ושוני</a:t>
            </a:r>
            <a:r>
              <a:rPr lang="en-US" sz="2400">
                <a:solidFill>
                  <a:srgbClr val="000000"/>
                </a:solidFill>
              </a:rPr>
              <a:t>, חוזקות וחולשות ועוד</a:t>
            </a:r>
            <a:endParaRPr/>
          </a:p>
          <a:p>
            <a:pPr indent="-419100" lvl="0" marL="457200" marR="91440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1" lang="en-US" sz="2400">
                <a:solidFill>
                  <a:srgbClr val="000000"/>
                </a:solidFill>
              </a:rPr>
              <a:t>הסקת מסקנות</a:t>
            </a:r>
            <a:r>
              <a:rPr lang="en-US" sz="2400">
                <a:solidFill>
                  <a:srgbClr val="000000"/>
                </a:solidFill>
              </a:rPr>
              <a:t> מבוססות ומנומקות מהמידע שעובד.</a:t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/>
              <a:t>עידוד לחשיבה ביקורתית - </a:t>
            </a:r>
            <a:r>
              <a:rPr lang="en-US" sz="3000">
                <a:solidFill>
                  <a:srgbClr val="000000"/>
                </a:solidFill>
              </a:rPr>
              <a:t>אינטגרציה של המידע:</a:t>
            </a:r>
            <a:endParaRPr/>
          </a:p>
        </p:txBody>
      </p:sp>
      <p:sp>
        <p:nvSpPr>
          <p:cNvPr id="395" name="Google Shape;395;p37"/>
          <p:cNvSpPr txBox="1"/>
          <p:nvPr>
            <p:ph idx="1" type="body"/>
          </p:nvPr>
        </p:nvSpPr>
        <p:spPr>
          <a:xfrm>
            <a:off x="-849600" y="1503850"/>
            <a:ext cx="95364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b="1" lang="en-US" sz="2400" u="sng">
                <a:solidFill>
                  <a:srgbClr val="000000"/>
                </a:solidFill>
              </a:rPr>
              <a:t>ניתוח ופענוח של מידע</a:t>
            </a:r>
            <a:r>
              <a:rPr b="1" lang="en-US" sz="2400">
                <a:solidFill>
                  <a:srgbClr val="000000"/>
                </a:solidFill>
              </a:rPr>
              <a:t>  - המשך </a:t>
            </a:r>
            <a:endParaRPr/>
          </a:p>
          <a:p>
            <a:pPr indent="-419100" lvl="0" marL="457200" marR="914400" rtl="1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1" lang="en-US" sz="2400">
                <a:solidFill>
                  <a:srgbClr val="000000"/>
                </a:solidFill>
              </a:rPr>
              <a:t>יצירת הכללות</a:t>
            </a:r>
            <a:r>
              <a:rPr lang="en-US" sz="2400">
                <a:solidFill>
                  <a:srgbClr val="000000"/>
                </a:solidFill>
              </a:rPr>
              <a:t> המבוססות על חיבור בין פרטי מידע שונים.</a:t>
            </a:r>
            <a:br>
              <a:rPr lang="en-US" sz="2400">
                <a:solidFill>
                  <a:srgbClr val="000000"/>
                </a:solidFill>
              </a:rPr>
            </a:br>
            <a:endParaRPr sz="2400">
              <a:solidFill>
                <a:srgbClr val="000000"/>
              </a:solidFill>
            </a:endParaRPr>
          </a:p>
          <a:p>
            <a:pPr indent="-419100" lvl="0" marL="457200" marR="91440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1" lang="en-US" sz="2400">
                <a:solidFill>
                  <a:srgbClr val="000000"/>
                </a:solidFill>
              </a:rPr>
              <a:t>חיבור בין רעיונות </a:t>
            </a:r>
            <a:r>
              <a:rPr lang="en-US" sz="2400">
                <a:solidFill>
                  <a:srgbClr val="000000"/>
                </a:solidFill>
              </a:rPr>
              <a:t>מרכזיים ופרטי מידע כדי ליצור ידע חדש. כמו </a:t>
            </a:r>
            <a:r>
              <a:rPr b="1" lang="en-US" sz="2400">
                <a:solidFill>
                  <a:srgbClr val="000000"/>
                </a:solidFill>
              </a:rPr>
              <a:t>חישוב;</a:t>
            </a:r>
            <a:r>
              <a:rPr lang="en-US" sz="2400">
                <a:solidFill>
                  <a:srgbClr val="000000"/>
                </a:solidFill>
              </a:rPr>
              <a:t> עיבוד סטטיסטי; מיזוג מידע ממקורות שונים או סווג לקטגוריות ומיין על פי קבוצות תוכן ו/או עניין.</a:t>
            </a:r>
            <a:br>
              <a:rPr lang="en-US" sz="2400">
                <a:solidFill>
                  <a:srgbClr val="000000"/>
                </a:solidFill>
              </a:rPr>
            </a:br>
            <a:endParaRPr sz="2400">
              <a:solidFill>
                <a:srgbClr val="000000"/>
              </a:solidFill>
            </a:endParaRPr>
          </a:p>
          <a:p>
            <a:pPr indent="-419100" lvl="0" marL="457200" marR="91440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2400">
                <a:solidFill>
                  <a:srgbClr val="000000"/>
                </a:solidFill>
              </a:rPr>
              <a:t>הערכת חלופות ובחירת פתרונות מתאימים לבעיה.</a:t>
            </a:r>
            <a:endParaRPr/>
          </a:p>
          <a:p>
            <a:pPr indent="-342900" lvl="0" marL="342900" marR="91440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342900" lvl="0" marL="342900" marR="91440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342900" lvl="0" marL="342900" marR="91440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סיום מוצלח של התהליך הוא קבלת החלטה אפקטיבית !</a:t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/>
              <a:t>עידוד לחשיבה ביקורתית - הצגת הידע</a:t>
            </a:r>
            <a:endParaRPr/>
          </a:p>
        </p:txBody>
      </p:sp>
      <p:sp>
        <p:nvSpPr>
          <p:cNvPr id="401" name="Google Shape;401;p38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000000"/>
                </a:solidFill>
              </a:rPr>
              <a:t>הצגת ידע</a:t>
            </a:r>
            <a:endParaRPr/>
          </a:p>
          <a:p>
            <a:pPr indent="-298450" lvl="0" marL="457200" marR="990600" rtl="1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2400">
                <a:solidFill>
                  <a:srgbClr val="000000"/>
                </a:solidFill>
              </a:rPr>
              <a:t>בחירת התכנים, הדרך והכלים להצגה או להפצה, בהתאם למטרה, לקהל היעד ולנסיבות;</a:t>
            </a:r>
            <a:endParaRPr/>
          </a:p>
          <a:p>
            <a:pPr indent="-342900" lvl="0" marL="342900" marR="99060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298450" lvl="0" marL="457200" marR="990600" rtl="1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en-US" sz="2400">
                <a:solidFill>
                  <a:srgbClr val="000000"/>
                </a:solidFill>
              </a:rPr>
              <a:t>הצגת ידע תוך שימוש מותאם ב</a:t>
            </a:r>
            <a:r>
              <a:rPr lang="en-US" sz="2400">
                <a:solidFill>
                  <a:srgbClr val="000000"/>
                </a:solidFill>
              </a:rPr>
              <a:t>עזרים כמו מצגת , פוסטר, סרטון, מודל, ועוד.</a:t>
            </a:r>
            <a:endParaRPr/>
          </a:p>
          <a:p>
            <a:pPr indent="-342900" lvl="0" marL="3429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125" y="152400"/>
            <a:ext cx="7612550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54775"/>
            <a:ext cx="9143999" cy="580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0" y="246575"/>
            <a:ext cx="87957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Calibri"/>
              <a:buNone/>
            </a:pPr>
            <a:r>
              <a:rPr b="1" i="0" lang="en-US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חיפוש ספרים מתקדם</a:t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/>
              <a:t>חשיבה ביקורתית וחשיבה יצירתית</a:t>
            </a:r>
            <a:endParaRPr/>
          </a:p>
        </p:txBody>
      </p:sp>
      <p:sp>
        <p:nvSpPr>
          <p:cNvPr id="412" name="Google Shape;412;p40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r>
              <a:rPr lang="en-US" sz="2400">
                <a:solidFill>
                  <a:srgbClr val="505050"/>
                </a:solidFill>
              </a:rPr>
              <a:t>לפי אניס, בהגדרה של חשיבה ביקורתית נכללות גם פעולות יצירתיות כגון:</a:t>
            </a:r>
            <a:endParaRPr/>
          </a:p>
          <a:p>
            <a:pPr indent="-4191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1" lang="en-US" sz="2400">
                <a:solidFill>
                  <a:srgbClr val="505050"/>
                </a:solidFill>
              </a:rPr>
              <a:t>ניסוח רעיונות</a:t>
            </a:r>
            <a:endParaRPr/>
          </a:p>
          <a:p>
            <a:pPr indent="-4191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1" lang="en-US" sz="2400">
                <a:solidFill>
                  <a:srgbClr val="505050"/>
                </a:solidFill>
              </a:rPr>
              <a:t>דרכים חלופיות לראות בעיה</a:t>
            </a:r>
            <a:endParaRPr/>
          </a:p>
          <a:p>
            <a:pPr indent="-4191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1" lang="en-US" sz="2400">
                <a:solidFill>
                  <a:srgbClr val="505050"/>
                </a:solidFill>
              </a:rPr>
              <a:t>שאילת שאלות</a:t>
            </a:r>
            <a:endParaRPr/>
          </a:p>
          <a:p>
            <a:pPr indent="-4191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1" lang="en-US" sz="2400">
                <a:solidFill>
                  <a:srgbClr val="505050"/>
                </a:solidFill>
              </a:rPr>
              <a:t>הצעת פתרונות אפשריים ותכניות מחקר</a:t>
            </a:r>
            <a:r>
              <a:rPr lang="en-US" sz="2400">
                <a:solidFill>
                  <a:srgbClr val="505050"/>
                </a:solidFill>
              </a:rPr>
              <a:t>.</a:t>
            </a:r>
            <a:endParaRPr/>
          </a:p>
          <a:p>
            <a:pPr indent="-342900" lvl="0" marL="3429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505050"/>
              </a:solidFill>
            </a:endParaRPr>
          </a:p>
          <a:p>
            <a:pPr indent="-342900" lvl="0" marL="3429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0083A9"/>
                </a:solidFill>
              </a:rPr>
              <a:t>ההבדל בין חשיבה ביקורתית לבין חשיבה יצירתית:</a:t>
            </a:r>
            <a:endParaRPr/>
          </a:p>
          <a:p>
            <a:pPr indent="-342900" lvl="0" marL="3429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r>
              <a:rPr lang="en-US" sz="2400">
                <a:solidFill>
                  <a:srgbClr val="505050"/>
                </a:solidFill>
              </a:rPr>
              <a:t>יש הרואים בחשיבה ביקורתית </a:t>
            </a:r>
            <a:r>
              <a:rPr b="1" lang="en-US" sz="2400">
                <a:solidFill>
                  <a:srgbClr val="505050"/>
                </a:solidFill>
              </a:rPr>
              <a:t>חשיבה מעריכה </a:t>
            </a:r>
            <a:r>
              <a:rPr lang="en-US" sz="2400">
                <a:solidFill>
                  <a:srgbClr val="505050"/>
                </a:solidFill>
              </a:rPr>
              <a:t>ואילו בחשיבה יצירתית חשיבה מחוללת, יוצרת. </a:t>
            </a:r>
            <a:endParaRPr/>
          </a:p>
          <a:p>
            <a:pPr indent="-342900" lvl="0" marL="3429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505050"/>
              </a:solidFill>
            </a:endParaRPr>
          </a:p>
          <a:p>
            <a:pPr indent="-342900" lvl="0" marL="3429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505050"/>
              </a:solidFill>
            </a:endParaRPr>
          </a:p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1">
            <a:hlinkClick r:id="rId3"/>
          </p:cNvPr>
          <p:cNvSpPr/>
          <p:nvPr/>
        </p:nvSpPr>
        <p:spPr>
          <a:xfrm>
            <a:off x="397675" y="1776111"/>
            <a:ext cx="5178524" cy="388388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1"/>
          <p:cNvSpPr txBox="1"/>
          <p:nvPr/>
        </p:nvSpPr>
        <p:spPr>
          <a:xfrm>
            <a:off x="5888875" y="2487600"/>
            <a:ext cx="3075900" cy="2460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104161"/>
                </a:solidFill>
                <a:latin typeface="Calibri"/>
                <a:ea typeface="Calibri"/>
                <a:cs typeface="Calibri"/>
                <a:sym typeface="Calibri"/>
              </a:rPr>
              <a:t>צפו בסרטון ומצאו ברשת 3 טיעונים </a:t>
            </a:r>
            <a:r>
              <a:rPr b="1" i="0" lang="en-US" sz="2400" u="none" cap="none" strike="noStrike">
                <a:solidFill>
                  <a:srgbClr val="104161"/>
                </a:solidFill>
                <a:latin typeface="Calibri"/>
                <a:ea typeface="Calibri"/>
                <a:cs typeface="Calibri"/>
                <a:sym typeface="Calibri"/>
              </a:rPr>
              <a:t>הנוגדים </a:t>
            </a:r>
            <a:r>
              <a:rPr b="0" i="0" lang="en-US" sz="2400" u="none" cap="none" strike="noStrike">
                <a:solidFill>
                  <a:srgbClr val="104161"/>
                </a:solidFill>
                <a:latin typeface="Calibri"/>
                <a:ea typeface="Calibri"/>
                <a:cs typeface="Calibri"/>
                <a:sym typeface="Calibri"/>
              </a:rPr>
              <a:t>את גישתו של  Nicholas G. Carr</a:t>
            </a:r>
            <a:endParaRPr/>
          </a:p>
        </p:txBody>
      </p:sp>
      <p:sp>
        <p:nvSpPr>
          <p:cNvPr id="419" name="Google Shape;419;p41"/>
          <p:cNvSpPr txBox="1"/>
          <p:nvPr/>
        </p:nvSpPr>
        <p:spPr>
          <a:xfrm>
            <a:off x="0" y="76200"/>
            <a:ext cx="91440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0571B9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0571B9"/>
                </a:solidFill>
                <a:latin typeface="Calibri"/>
                <a:ea typeface="Calibri"/>
                <a:cs typeface="Calibri"/>
                <a:sym typeface="Calibri"/>
              </a:rPr>
              <a:t>        תרגול</a:t>
            </a:r>
            <a:endParaRPr/>
          </a:p>
        </p:txBody>
      </p:sp>
      <p:pic>
        <p:nvPicPr>
          <p:cNvPr id="420" name="Google Shape;420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66073" y="120732"/>
            <a:ext cx="698699" cy="71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>
            <p:ph idx="1" type="body"/>
          </p:nvPr>
        </p:nvSpPr>
        <p:spPr>
          <a:xfrm>
            <a:off x="547687" y="884400"/>
            <a:ext cx="82296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2400"/>
              <a:buNone/>
            </a:pPr>
            <a:r>
              <a:rPr b="1" lang="en-US" sz="2400">
                <a:solidFill>
                  <a:srgbClr val="104161"/>
                </a:solidFill>
              </a:rPr>
              <a:t>דוגמה לחשיבות סינון המידע: חפשו האח הגדול</a:t>
            </a:r>
            <a:endParaRPr/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175" y="1670825"/>
            <a:ext cx="8048625" cy="42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/>
          <p:nvPr/>
        </p:nvSpPr>
        <p:spPr>
          <a:xfrm>
            <a:off x="0" y="252850"/>
            <a:ext cx="87957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Calibri"/>
              <a:buNone/>
            </a:pPr>
            <a:r>
              <a:rPr b="1" i="0" lang="en-US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סינון תוצאות החיפוש</a:t>
            </a:r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638074" y="1666475"/>
            <a:ext cx="8048699" cy="4237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/>
          <p:nvPr/>
        </p:nvSpPr>
        <p:spPr>
          <a:xfrm>
            <a:off x="0" y="76200"/>
            <a:ext cx="87957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0571B9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571B9"/>
                </a:solidFill>
                <a:latin typeface="Calibri"/>
                <a:ea typeface="Calibri"/>
                <a:cs typeface="Calibri"/>
                <a:sym typeface="Calibri"/>
              </a:rPr>
              <a:t>סינון תוצאות החיפוש</a:t>
            </a:r>
            <a:endParaRPr/>
          </a:p>
        </p:txBody>
      </p:sp>
      <p:sp>
        <p:nvSpPr>
          <p:cNvPr id="131" name="Google Shape;131;p6"/>
          <p:cNvSpPr txBox="1"/>
          <p:nvPr>
            <p:ph idx="1" type="body"/>
          </p:nvPr>
        </p:nvSpPr>
        <p:spPr>
          <a:xfrm>
            <a:off x="283037" y="5842325"/>
            <a:ext cx="82296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sz="2400">
                <a:solidFill>
                  <a:srgbClr val="FFFFFF"/>
                </a:solidFill>
              </a:rPr>
              <a:t>דוגמה לתוצאות החיפוש בשנים 2003-2004</a:t>
            </a:r>
            <a:endParaRPr/>
          </a:p>
        </p:txBody>
      </p:sp>
      <p:grpSp>
        <p:nvGrpSpPr>
          <p:cNvPr id="132" name="Google Shape;132;p6"/>
          <p:cNvGrpSpPr/>
          <p:nvPr/>
        </p:nvGrpSpPr>
        <p:grpSpPr>
          <a:xfrm>
            <a:off x="1206096" y="884398"/>
            <a:ext cx="6731820" cy="4562291"/>
            <a:chOff x="638075" y="1611925"/>
            <a:chExt cx="7822239" cy="5300675"/>
          </a:xfrm>
        </p:grpSpPr>
        <p:pic>
          <p:nvPicPr>
            <p:cNvPr id="133" name="Google Shape;133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3687" y="1611925"/>
              <a:ext cx="7776627" cy="5246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6"/>
            <p:cNvSpPr/>
            <p:nvPr/>
          </p:nvSpPr>
          <p:spPr>
            <a:xfrm>
              <a:off x="638075" y="1666500"/>
              <a:ext cx="7822199" cy="52461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7"/>
          <p:cNvGrpSpPr/>
          <p:nvPr/>
        </p:nvGrpSpPr>
        <p:grpSpPr>
          <a:xfrm>
            <a:off x="800100" y="1136637"/>
            <a:ext cx="7543800" cy="4584725"/>
            <a:chOff x="800100" y="1310100"/>
            <a:chExt cx="7543800" cy="4584725"/>
          </a:xfrm>
        </p:grpSpPr>
        <p:pic>
          <p:nvPicPr>
            <p:cNvPr id="140" name="Google Shape;140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6775" y="1360925"/>
              <a:ext cx="7410450" cy="4533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7"/>
            <p:cNvSpPr/>
            <p:nvPr/>
          </p:nvSpPr>
          <p:spPr>
            <a:xfrm>
              <a:off x="800100" y="1310100"/>
              <a:ext cx="7543800" cy="4533899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7"/>
          <p:cNvSpPr txBox="1"/>
          <p:nvPr/>
        </p:nvSpPr>
        <p:spPr>
          <a:xfrm>
            <a:off x="0" y="328450"/>
            <a:ext cx="87957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Calibri"/>
              <a:buNone/>
            </a:pPr>
            <a:r>
              <a:rPr b="1" i="0" lang="en-US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סינון תוצאות החיפוש</a:t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8"/>
          <p:cNvGrpSpPr/>
          <p:nvPr/>
        </p:nvGrpSpPr>
        <p:grpSpPr>
          <a:xfrm>
            <a:off x="736002" y="1125616"/>
            <a:ext cx="7671993" cy="4606760"/>
            <a:chOff x="843750" y="1505950"/>
            <a:chExt cx="7456500" cy="4477799"/>
          </a:xfrm>
        </p:grpSpPr>
        <p:pic>
          <p:nvPicPr>
            <p:cNvPr id="148" name="Google Shape;148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81062" y="1544575"/>
              <a:ext cx="7381875" cy="4400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p8"/>
            <p:cNvSpPr/>
            <p:nvPr/>
          </p:nvSpPr>
          <p:spPr>
            <a:xfrm>
              <a:off x="7249025" y="2541600"/>
              <a:ext cx="466199" cy="315600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3790629" y="2096005"/>
              <a:ext cx="932399" cy="449400"/>
            </a:xfrm>
            <a:prstGeom prst="rect">
              <a:avLst/>
            </a:prstGeom>
            <a:noFill/>
            <a:ln cap="flat" cmpd="sng" w="1905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3203400" y="2143200"/>
              <a:ext cx="466199" cy="3156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3750" y="1505950"/>
              <a:ext cx="7456500" cy="4477799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" name="Google Shape;153;p8"/>
          <p:cNvSpPr txBox="1"/>
          <p:nvPr/>
        </p:nvSpPr>
        <p:spPr>
          <a:xfrm>
            <a:off x="0" y="225275"/>
            <a:ext cx="87957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Calibri"/>
              <a:buNone/>
            </a:pPr>
            <a:r>
              <a:rPr b="1" i="0" lang="en-US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חיפוש תמונות לפי גודל, צבע ועוד..</a:t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/>
          <p:nvPr>
            <p:ph idx="1" type="body"/>
          </p:nvPr>
        </p:nvSpPr>
        <p:spPr>
          <a:xfrm>
            <a:off x="547425" y="842475"/>
            <a:ext cx="7311000" cy="10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4161"/>
              </a:buClr>
              <a:buSzPts val="2400"/>
              <a:buNone/>
            </a:pPr>
            <a:r>
              <a:rPr lang="en-US" sz="2400">
                <a:solidFill>
                  <a:srgbClr val="104161"/>
                </a:solidFill>
              </a:rPr>
              <a:t>כיצד ניתן למצוא תמונה של שחקני הפועל תל אביב על המגרש בזמן משחק?</a:t>
            </a:r>
            <a:endParaRPr/>
          </a:p>
          <a:p>
            <a:pPr indent="-342900" lvl="0" marL="3429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solidFill>
                <a:srgbClr val="104161"/>
              </a:solidFill>
            </a:endParaRPr>
          </a:p>
        </p:txBody>
      </p:sp>
      <p:grpSp>
        <p:nvGrpSpPr>
          <p:cNvPr id="159" name="Google Shape;159;p9"/>
          <p:cNvGrpSpPr/>
          <p:nvPr/>
        </p:nvGrpSpPr>
        <p:grpSpPr>
          <a:xfrm>
            <a:off x="457200" y="2144100"/>
            <a:ext cx="8229600" cy="3626795"/>
            <a:chOff x="547425" y="2411300"/>
            <a:chExt cx="8229600" cy="3626795"/>
          </a:xfrm>
        </p:grpSpPr>
        <p:pic>
          <p:nvPicPr>
            <p:cNvPr id="160" name="Google Shape;160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47426" y="2439601"/>
              <a:ext cx="8229599" cy="35984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9"/>
            <p:cNvSpPr/>
            <p:nvPr/>
          </p:nvSpPr>
          <p:spPr>
            <a:xfrm>
              <a:off x="3866150" y="3113175"/>
              <a:ext cx="879900" cy="481200"/>
            </a:xfrm>
            <a:prstGeom prst="rect">
              <a:avLst/>
            </a:prstGeom>
            <a:noFill/>
            <a:ln cap="flat" cmpd="sng" w="1905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6311075" y="3594375"/>
              <a:ext cx="744299" cy="338400"/>
            </a:xfrm>
            <a:prstGeom prst="rect">
              <a:avLst/>
            </a:prstGeom>
            <a:noFill/>
            <a:ln cap="flat" cmpd="sng" w="1905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3203400" y="3195975"/>
              <a:ext cx="466199" cy="3156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6510275" y="3030375"/>
              <a:ext cx="345899" cy="4812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547425" y="2411300"/>
              <a:ext cx="8229600" cy="3598499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9"/>
          <p:cNvSpPr txBox="1"/>
          <p:nvPr/>
        </p:nvSpPr>
        <p:spPr>
          <a:xfrm>
            <a:off x="0" y="76200"/>
            <a:ext cx="87957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Calibri"/>
              <a:buNone/>
            </a:pPr>
            <a:r>
              <a:rPr b="1" i="0" lang="en-US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חידת חיפוש</a:t>
            </a:r>
            <a:endParaRPr/>
          </a:p>
        </p:txBody>
      </p:sp>
      <p:pic>
        <p:nvPicPr>
          <p:cNvPr id="167" name="Google Shape;16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36025" y="614125"/>
            <a:ext cx="1482600" cy="14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2015-06-21T08:34:45Z</dcterms:created>
  <dc:creator>user1</dc:creator>
</cp:coreProperties>
</file>