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Varela Round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bFLQ6tKjJM7hn+2I9Kd5LjILF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C0B704-D861-4732-A365-AD9605BAA2AD}">
  <a:tblStyle styleId="{86C0B704-D861-4732-A365-AD9605BAA2A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6E8"/>
          </a:solidFill>
        </a:fill>
      </a:tcStyle>
    </a:wholeTbl>
    <a:band1H>
      <a:tcTxStyle b="off" i="off"/>
      <a:tcStyle>
        <a:fill>
          <a:solidFill>
            <a:srgbClr val="DBEEC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BEEC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72D70E91-6514-4FA3-812F-0A4DFBE31CE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6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6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VarelaRound-regular.fntdata"/><Relationship Id="rId25" Type="http://schemas.openxmlformats.org/officeDocument/2006/relationships/slide" Target="slides/slide19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1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2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2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נ</a:t>
            </a:r>
            <a:endParaRPr/>
          </a:p>
        </p:txBody>
      </p:sp>
      <p:sp>
        <p:nvSpPr>
          <p:cNvPr id="200" name="Google Shape;200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3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3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3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32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3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32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2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3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3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4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4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4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4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4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4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4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4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4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33" name="Google Shape;33;p24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2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6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6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7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7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9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9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3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3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1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1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1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gif"/><Relationship Id="rId5" Type="http://schemas.openxmlformats.org/officeDocument/2006/relationships/image" Target="../media/image1.png"/><Relationship Id="rId6" Type="http://schemas.openxmlformats.org/officeDocument/2006/relationships/hyperlink" Target="https://www.youtube.com/watch?v=CiEL7KWThd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>
            <p:ph type="ctrTitle"/>
          </p:nvPr>
        </p:nvSpPr>
        <p:spPr>
          <a:xfrm>
            <a:off x="-1" y="123392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9 - מדדי מיקום מרכזי א' - שכיח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type="title"/>
          </p:nvPr>
        </p:nvSpPr>
        <p:spPr>
          <a:xfrm>
            <a:off x="1580273" y="705596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דוגמה 3: חישוב שכיח </a:t>
            </a:r>
            <a:r>
              <a:rPr b="0" lang="iw-IL" sz="4000">
                <a:latin typeface="Varela Round"/>
                <a:ea typeface="Varela Round"/>
                <a:cs typeface="Varela Round"/>
                <a:sym typeface="Varela Round"/>
              </a:rPr>
              <a:t>מהיסטוגרמה</a:t>
            </a:r>
            <a:endParaRPr b="0" sz="4000"/>
          </a:p>
        </p:txBody>
      </p:sp>
      <p:sp>
        <p:nvSpPr>
          <p:cNvPr id="235" name="Google Shape;235;p11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562117" y="2562830"/>
            <a:ext cx="15536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מחלקה 15-19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7" name="Google Shape;237;p11"/>
          <p:cNvGraphicFramePr/>
          <p:nvPr/>
        </p:nvGraphicFramePr>
        <p:xfrm>
          <a:off x="6301284" y="1989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1933800"/>
                <a:gridCol w="1375975"/>
              </a:tblGrid>
              <a:tr h="6169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 טווח </a:t>
                      </a:r>
                      <a:endParaRPr sz="1400" u="none" cap="none" strike="noStrike"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גילאי העוקבים</a:t>
                      </a:r>
                      <a:endParaRPr sz="1400" u="none" cap="none" strike="noStrike"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מספר עוקבים</a:t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79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5-9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20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79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10-14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100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79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15-19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200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79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20-24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80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79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w-IL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25-35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w-IL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38" name="Google Shape;238;p11"/>
          <p:cNvSpPr txBox="1"/>
          <p:nvPr/>
        </p:nvSpPr>
        <p:spPr>
          <a:xfrm>
            <a:off x="1163783" y="1490184"/>
            <a:ext cx="4798722" cy="115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מהי המחלקה (קטגוריה) בעלת השכיחות הגדולה ביותר?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llow, Follower, Social, Social Media" id="239" name="Google Shape;2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003" y="3843184"/>
            <a:ext cx="3191829" cy="2481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/>
          <p:nvPr/>
        </p:nvSpPr>
        <p:spPr>
          <a:xfrm>
            <a:off x="706025" y="6186450"/>
            <a:ext cx="215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ijmaki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8541306" y="2422745"/>
            <a:ext cx="234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6526369" y="2422641"/>
            <a:ext cx="6567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f(x)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9940893" y="3038321"/>
            <a:ext cx="1281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ערכים בסדר עולה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11"/>
          <p:cNvCxnSpPr/>
          <p:nvPr/>
        </p:nvCxnSpPr>
        <p:spPr>
          <a:xfrm>
            <a:off x="9918429" y="2886602"/>
            <a:ext cx="0" cy="108479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45" name="Google Shape;245;p11"/>
          <p:cNvSpPr/>
          <p:nvPr/>
        </p:nvSpPr>
        <p:spPr>
          <a:xfrm>
            <a:off x="600484" y="2220499"/>
            <a:ext cx="1250100" cy="12996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6" name="Google Shape;246;p11"/>
          <p:cNvGraphicFramePr/>
          <p:nvPr/>
        </p:nvGraphicFramePr>
        <p:xfrm>
          <a:off x="6301284" y="15891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1410825"/>
                <a:gridCol w="1881100"/>
              </a:tblGrid>
              <a:tr h="12379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התפלגות טווח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גילאי העוקבים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צפיפות המחלקה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534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5-9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2A72"/>
                        </a:buClr>
                        <a:buSzPts val="1600"/>
                        <a:buFont typeface="Varela Round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543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10-14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2A72"/>
                        </a:buClr>
                        <a:buSzPts val="1600"/>
                        <a:buFont typeface="Varela Round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9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15-19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2A72"/>
                        </a:buClr>
                        <a:buSzPts val="1600"/>
                        <a:buFont typeface="Varela Round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5914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20-24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18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25-35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cxnSp>
        <p:nvCxnSpPr>
          <p:cNvPr id="247" name="Google Shape;247;p11"/>
          <p:cNvCxnSpPr/>
          <p:nvPr/>
        </p:nvCxnSpPr>
        <p:spPr>
          <a:xfrm>
            <a:off x="5514975" y="4756530"/>
            <a:ext cx="122094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48" name="Google Shape;248;p11"/>
          <p:cNvSpPr txBox="1"/>
          <p:nvPr/>
        </p:nvSpPr>
        <p:spPr>
          <a:xfrm>
            <a:off x="3462745" y="4078001"/>
            <a:ext cx="196229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אם הרווח של המחלקות אינן שוות בגודלן, אז המחלקה בעל הצפיפות הגדולה ביותר היא המחלקה השכיחה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2122485" y="3039272"/>
            <a:ext cx="36862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אם הרווח של המחלקות שוות בגודלן, המחלקה בעלת השכיחות הגדולה ביותר היא המחלקה השכיחה.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10109050" y="28600"/>
            <a:ext cx="219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פירוט על אופן חישוב היסטוגרמה ניתן למצוא בסרטון 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3391359" y="6063341"/>
            <a:ext cx="2190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פתרון: מחלקה 20-24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6444" y="2296695"/>
            <a:ext cx="11239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/>
          <p:nvPr>
            <p:ph type="title"/>
          </p:nvPr>
        </p:nvSpPr>
        <p:spPr>
          <a:xfrm>
            <a:off x="1580273" y="705596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דוגמה 3: חישוב שכיח </a:t>
            </a:r>
            <a:r>
              <a:rPr b="0" lang="iw-IL" sz="4000">
                <a:latin typeface="Varela Round"/>
                <a:ea typeface="Varela Round"/>
                <a:cs typeface="Varela Round"/>
                <a:sym typeface="Varela Round"/>
              </a:rPr>
              <a:t>מהיסטוגרמה</a:t>
            </a:r>
            <a:endParaRPr b="0" sz="4000"/>
          </a:p>
        </p:txBody>
      </p:sp>
      <p:sp>
        <p:nvSpPr>
          <p:cNvPr id="259" name="Google Shape;259;p12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2246451" y="1490184"/>
            <a:ext cx="3716053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מהו השכיח?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llow, Follower, Social, Social Media" id="261" name="Google Shape;2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17" y="3815837"/>
            <a:ext cx="3191829" cy="248176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/>
          <p:nvPr/>
        </p:nvSpPr>
        <p:spPr>
          <a:xfrm>
            <a:off x="706025" y="6186450"/>
            <a:ext cx="215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ijmaki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3" name="Google Shape;263;p12"/>
          <p:cNvGraphicFramePr/>
          <p:nvPr/>
        </p:nvGraphicFramePr>
        <p:xfrm>
          <a:off x="6653616" y="16812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1410825"/>
                <a:gridCol w="1881100"/>
              </a:tblGrid>
              <a:tr h="12379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התפלגות טווח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גילאי העוקבים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i="0" sz="14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צפיפות המחלקה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534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5-9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2A72"/>
                        </a:buClr>
                        <a:buSzPts val="1600"/>
                        <a:buFont typeface="Varela Round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543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10-14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2A72"/>
                        </a:buClr>
                        <a:buSzPts val="1600"/>
                        <a:buFont typeface="Varela Round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9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15-19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2A72"/>
                        </a:buClr>
                        <a:buSzPts val="1600"/>
                        <a:buFont typeface="Varela Round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5914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iw-IL" sz="1600" u="none" cap="none" strike="noStrike">
                          <a:solidFill>
                            <a:srgbClr val="192A72"/>
                          </a:solidFill>
                          <a:highlight>
                            <a:srgbClr val="00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highlight>
                          <a:srgbClr val="00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18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25-35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iw-IL" sz="1600" u="none" cap="none" strike="noStrike">
                          <a:solidFill>
                            <a:srgbClr val="192A7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600" u="none" cap="none" strike="noStrike">
                        <a:solidFill>
                          <a:srgbClr val="192A7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cxnSp>
        <p:nvCxnSpPr>
          <p:cNvPr id="264" name="Google Shape;264;p12"/>
          <p:cNvCxnSpPr/>
          <p:nvPr/>
        </p:nvCxnSpPr>
        <p:spPr>
          <a:xfrm>
            <a:off x="5556087" y="4927446"/>
            <a:ext cx="122094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65" name="Google Shape;265;p12"/>
          <p:cNvSpPr txBox="1"/>
          <p:nvPr/>
        </p:nvSpPr>
        <p:spPr>
          <a:xfrm>
            <a:off x="10145931" y="28599"/>
            <a:ext cx="2153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פירוט על אופן חישוב היסטוגרמה ניתן למצוא בסרטון 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3954061" y="4618684"/>
            <a:ext cx="18317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המחלקה בעלת הצפיפות הגבוהה ביותר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1206572" y="2593049"/>
            <a:ext cx="495332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לאחר שמצאנו את המחלקה בעלת הצפיפות הגבוהה ביותר, נבדוק מהו אמצע הטווח MR של מחלקה זו.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iw-IL" sz="800" u="sng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iw-IL" sz="1600" u="sng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iw-IL" sz="1100" u="sng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ערך זה הוא השכיח.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3110342" y="3996062"/>
            <a:ext cx="8322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rgbClr val="92D05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iw-IL" sz="1800" u="sng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iw-IL" sz="1800" u="sng" cap="none" strike="noStrike">
                <a:solidFill>
                  <a:srgbClr val="92D05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24</a:t>
            </a:r>
            <a:endParaRPr b="0" i="0" sz="1800" u="sng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3335909" y="429552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3889883" y="4110854"/>
            <a:ext cx="6399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22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4402804" y="5860703"/>
            <a:ext cx="16257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פתרון: M</a:t>
            </a:r>
            <a:r>
              <a:rPr b="0" i="0" lang="iw-IL" sz="12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= 22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4726075" y="3377875"/>
            <a:ext cx="75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MR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1244" y="2328645"/>
            <a:ext cx="11239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/>
          <p:nvPr>
            <p:ph type="title"/>
          </p:nvPr>
        </p:nvSpPr>
        <p:spPr>
          <a:xfrm>
            <a:off x="2126381" y="42023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דוגמה 1 : 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0" name="Google Shape;280;p13"/>
          <p:cNvGraphicFramePr/>
          <p:nvPr/>
        </p:nvGraphicFramePr>
        <p:xfrm>
          <a:off x="4982262" y="1984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906300"/>
                <a:gridCol w="986575"/>
                <a:gridCol w="9339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81" name="Google Shape;281;p13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82" name="Google Shape;2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fusion, Left, Right, Straight, Confused, Choice" id="283" name="Google Shape;2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449" y="2157272"/>
            <a:ext cx="3236836" cy="28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 txBox="1"/>
          <p:nvPr>
            <p:ph type="title"/>
          </p:nvPr>
        </p:nvSpPr>
        <p:spPr>
          <a:xfrm>
            <a:off x="1606906" y="65326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שכיח – קבוצה א'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2" name="Google Shape;292;p14"/>
          <p:cNvGraphicFramePr/>
          <p:nvPr/>
        </p:nvGraphicFramePr>
        <p:xfrm>
          <a:off x="3867981" y="19540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1271750"/>
                <a:gridCol w="123847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ציוני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93" name="Google Shape;293;p14"/>
          <p:cNvSpPr/>
          <p:nvPr/>
        </p:nvSpPr>
        <p:spPr>
          <a:xfrm>
            <a:off x="4405598" y="1535156"/>
            <a:ext cx="1435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טבלת שכיחות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8653363" y="2890097"/>
            <a:ext cx="1537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לא קיים=Mode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n, Men, Hand, Person, People, Male, Portrait, Human" id="295" name="Google Shape;2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44544"/>
            <a:ext cx="3841855" cy="2561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 txBox="1"/>
          <p:nvPr/>
        </p:nvSpPr>
        <p:spPr>
          <a:xfrm>
            <a:off x="8292073" y="1590543"/>
            <a:ext cx="3716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מהו המשתנה  בעל השכיחות הגדולה ביותר   בקבוצה א'?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4396805" y="2422643"/>
            <a:ext cx="2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5311194" y="2422641"/>
            <a:ext cx="6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(f(x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-291699" y="4120050"/>
            <a:ext cx="244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F1 Digitals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0" name="Google Shape;300;p14"/>
          <p:cNvGraphicFramePr/>
          <p:nvPr/>
        </p:nvGraphicFramePr>
        <p:xfrm>
          <a:off x="7446156" y="20602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9063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01" name="Google Shape;301;p14"/>
          <p:cNvSpPr/>
          <p:nvPr/>
        </p:nvSpPr>
        <p:spPr>
          <a:xfrm>
            <a:off x="7264363" y="1584763"/>
            <a:ext cx="1269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ציונים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14"/>
          <p:cNvCxnSpPr/>
          <p:nvPr/>
        </p:nvCxnSpPr>
        <p:spPr>
          <a:xfrm rot="10800000">
            <a:off x="6516210" y="4201579"/>
            <a:ext cx="74815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03" name="Google Shape;303;p14"/>
          <p:cNvSpPr txBox="1"/>
          <p:nvPr/>
        </p:nvSpPr>
        <p:spPr>
          <a:xfrm>
            <a:off x="6271385" y="3421898"/>
            <a:ext cx="128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ערכים בסדר עולה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>
            <p:ph type="title"/>
          </p:nvPr>
        </p:nvSpPr>
        <p:spPr>
          <a:xfrm>
            <a:off x="1482619" y="741907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שכיח – קבוצה ב'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1" name="Google Shape;311;p15"/>
          <p:cNvGraphicFramePr/>
          <p:nvPr/>
        </p:nvGraphicFramePr>
        <p:xfrm>
          <a:off x="3876613" y="19540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1271750"/>
                <a:gridCol w="123847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ציוני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12" name="Google Shape;312;p15"/>
          <p:cNvSpPr/>
          <p:nvPr/>
        </p:nvSpPr>
        <p:spPr>
          <a:xfrm>
            <a:off x="4386370" y="1556687"/>
            <a:ext cx="1435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שכיחות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n, Men, Hand, Person, People, Male, Portrait, Human" id="313" name="Google Shape;3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44544"/>
            <a:ext cx="3841855" cy="256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5"/>
          <p:cNvSpPr/>
          <p:nvPr/>
        </p:nvSpPr>
        <p:spPr>
          <a:xfrm>
            <a:off x="8334904" y="2956494"/>
            <a:ext cx="12073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Mode=100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8349208" y="1780469"/>
            <a:ext cx="3716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מהו המשתנה  בעל השכיחות הגדולה ביותר   בקבוצה ב'?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5662607" y="2420890"/>
            <a:ext cx="234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4058015" y="2434010"/>
            <a:ext cx="6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(f(x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-359949" y="4120050"/>
            <a:ext cx="2510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F1 Digitals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p15"/>
          <p:cNvGraphicFramePr/>
          <p:nvPr/>
        </p:nvGraphicFramePr>
        <p:xfrm>
          <a:off x="7363563" y="18656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986575"/>
              </a:tblGrid>
              <a:tr h="706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cxnSp>
        <p:nvCxnSpPr>
          <p:cNvPr id="320" name="Google Shape;320;p15"/>
          <p:cNvCxnSpPr/>
          <p:nvPr/>
        </p:nvCxnSpPr>
        <p:spPr>
          <a:xfrm rot="10800000">
            <a:off x="6516210" y="4201579"/>
            <a:ext cx="74815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21" name="Google Shape;321;p15"/>
          <p:cNvSpPr/>
          <p:nvPr/>
        </p:nvSpPr>
        <p:spPr>
          <a:xfrm>
            <a:off x="7174110" y="1565987"/>
            <a:ext cx="1269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ציונים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5"/>
          <p:cNvSpPr txBox="1"/>
          <p:nvPr/>
        </p:nvSpPr>
        <p:spPr>
          <a:xfrm>
            <a:off x="6331208" y="3202048"/>
            <a:ext cx="109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ערכים בסדר עולה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 txBox="1"/>
          <p:nvPr>
            <p:ph type="title"/>
          </p:nvPr>
        </p:nvSpPr>
        <p:spPr>
          <a:xfrm>
            <a:off x="1615053" y="6315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שכיח – קבוצה ג'</a:t>
            </a:r>
            <a:endParaRPr/>
          </a:p>
        </p:txBody>
      </p:sp>
      <p:sp>
        <p:nvSpPr>
          <p:cNvPr id="329" name="Google Shape;329;p16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0" name="Google Shape;330;p16"/>
          <p:cNvGraphicFramePr/>
          <p:nvPr/>
        </p:nvGraphicFramePr>
        <p:xfrm>
          <a:off x="3908114" y="1984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1271750"/>
                <a:gridCol w="123847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ציוני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31" name="Google Shape;331;p16"/>
          <p:cNvSpPr/>
          <p:nvPr/>
        </p:nvSpPr>
        <p:spPr>
          <a:xfrm>
            <a:off x="7331636" y="1474341"/>
            <a:ext cx="133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n, Men, Hand, Person, People, Male, Portrait, Human" id="332" name="Google Shape;3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44544"/>
            <a:ext cx="3841855" cy="256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6"/>
          <p:cNvSpPr/>
          <p:nvPr/>
        </p:nvSpPr>
        <p:spPr>
          <a:xfrm>
            <a:off x="8708983" y="2674470"/>
            <a:ext cx="14991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Mode=100,80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 txBox="1"/>
          <p:nvPr/>
        </p:nvSpPr>
        <p:spPr>
          <a:xfrm>
            <a:off x="7995193" y="1616213"/>
            <a:ext cx="3716053" cy="1524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ייתכן מצב שבו יהיו יותר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משכיח אחד?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-481098" y="4092175"/>
            <a:ext cx="2583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F1 Digitals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6" name="Google Shape;336;p16"/>
          <p:cNvGraphicFramePr/>
          <p:nvPr/>
        </p:nvGraphicFramePr>
        <p:xfrm>
          <a:off x="7552996" y="18488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933900"/>
              </a:tblGrid>
              <a:tr h="734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cxnSp>
        <p:nvCxnSpPr>
          <p:cNvPr id="337" name="Google Shape;337;p16"/>
          <p:cNvCxnSpPr/>
          <p:nvPr/>
        </p:nvCxnSpPr>
        <p:spPr>
          <a:xfrm rot="10800000">
            <a:off x="6592420" y="4168509"/>
            <a:ext cx="74815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38" name="Google Shape;338;p16"/>
          <p:cNvSpPr/>
          <p:nvPr/>
        </p:nvSpPr>
        <p:spPr>
          <a:xfrm>
            <a:off x="4548450" y="1590968"/>
            <a:ext cx="1435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שכיחות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4443407" y="2467875"/>
            <a:ext cx="2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6"/>
          <p:cNvSpPr txBox="1"/>
          <p:nvPr/>
        </p:nvSpPr>
        <p:spPr>
          <a:xfrm>
            <a:off x="5353415" y="2357810"/>
            <a:ext cx="6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(f(x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 txBox="1"/>
          <p:nvPr/>
        </p:nvSpPr>
        <p:spPr>
          <a:xfrm>
            <a:off x="6344871" y="3445978"/>
            <a:ext cx="128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ערכים בסדר עולה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"/>
          <p:cNvSpPr txBox="1"/>
          <p:nvPr>
            <p:ph type="title"/>
          </p:nvPr>
        </p:nvSpPr>
        <p:spPr>
          <a:xfrm>
            <a:off x="1482619" y="45041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שכיח Mode</a:t>
            </a:r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6096651" y="1480037"/>
            <a:ext cx="6505802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מהי שכיחות של ערך מסויים?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6590873" y="3977014"/>
            <a:ext cx="5517357" cy="144368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המופיע מספר רב ביותר של פעמים בקבוצת ערכים.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בעל השכיחות הגבוהה ביותר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4225708" y="3267226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מהו שכיח (mode)?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7001164" y="2165703"/>
            <a:ext cx="4957819" cy="637354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מספר הפעמים אשר מופיע ערך מסויים.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553" y="1976186"/>
            <a:ext cx="3833355" cy="243728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7"/>
          <p:cNvSpPr/>
          <p:nvPr/>
        </p:nvSpPr>
        <p:spPr>
          <a:xfrm rot="-2789617">
            <a:off x="3648576" y="3914801"/>
            <a:ext cx="10999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 מתאים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424872" y="4931708"/>
            <a:ext cx="5080001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שכיח הינו מדד מיקום המתאים למשתנים מסוג כמותי בדיד ואיכותי.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אך איננו מתאים למשתנים מסוג כמותי רציף שניתן לקבל טווח רחב מאוד של נתונים כמו: טמפרטורה.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9"/>
          <p:cNvSpPr txBox="1"/>
          <p:nvPr>
            <p:ph idx="1" type="body"/>
          </p:nvPr>
        </p:nvSpPr>
        <p:spPr>
          <a:xfrm>
            <a:off x="2331118" y="3508224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חשיבותם של מדדי מיקום מרכזי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מדדי מיקום מרכזי.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שכיח?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מציאת שכיח מתוך גרפים.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שכיח מטבלת שכיחויות.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שכיח מתוך היסטוגרמה 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מקרים מיוחדים לחישובי שכיח.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, Happy, Jumping, School, Writing, Author, Learn" id="362" name="Google Shape;3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619" y="1630691"/>
            <a:ext cx="2710998" cy="4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9"/>
          <p:cNvSpPr/>
          <p:nvPr/>
        </p:nvSpPr>
        <p:spPr>
          <a:xfrm>
            <a:off x="975624" y="5973850"/>
            <a:ext cx="3015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OpenClipart-Vectors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0"/>
          <p:cNvSpPr txBox="1"/>
          <p:nvPr/>
        </p:nvSpPr>
        <p:spPr>
          <a:xfrm>
            <a:off x="5898295" y="2060264"/>
            <a:ext cx="3939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התפלגות ציוני קבוצה א'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1" name="Google Shape;371;p20"/>
          <p:cNvGraphicFramePr/>
          <p:nvPr/>
        </p:nvGraphicFramePr>
        <p:xfrm>
          <a:off x="7166227" y="2452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{72D70E91-6514-4FA3-812F-0A4DFBE31CEF}</a:tableStyleId>
              </a:tblPr>
              <a:tblGrid>
                <a:gridCol w="753850"/>
                <a:gridCol w="707675"/>
                <a:gridCol w="659875"/>
                <a:gridCol w="11247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התלמידים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</a:tbl>
          </a:graphicData>
        </a:graphic>
      </p:graphicFrame>
      <p:sp>
        <p:nvSpPr>
          <p:cNvPr id="372" name="Google Shape;372;p20"/>
          <p:cNvSpPr/>
          <p:nvPr/>
        </p:nvSpPr>
        <p:spPr>
          <a:xfrm>
            <a:off x="5689428" y="1045795"/>
            <a:ext cx="48654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התפלגות ציוני שתי קבוצות במבחן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0"/>
          <p:cNvSpPr/>
          <p:nvPr/>
        </p:nvSpPr>
        <p:spPr>
          <a:xfrm>
            <a:off x="723324" y="4089377"/>
            <a:ext cx="983153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חשבו את השכיח עבור כל קבוצת לימוד.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מדוע חשוב בכלל לחשב את השכיח במקרה זה? חשבו על שני שימושים.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4" name="Google Shape;374;p20"/>
          <p:cNvGraphicFramePr/>
          <p:nvPr/>
        </p:nvGraphicFramePr>
        <p:xfrm>
          <a:off x="2652176" y="24387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{72D70E91-6514-4FA3-812F-0A4DFBE31CEF}</a:tableStyleId>
              </a:tblPr>
              <a:tblGrid>
                <a:gridCol w="753850"/>
                <a:gridCol w="707675"/>
                <a:gridCol w="659875"/>
                <a:gridCol w="11247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התלמידים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</a:tbl>
          </a:graphicData>
        </a:graphic>
      </p:graphicFrame>
      <p:sp>
        <p:nvSpPr>
          <p:cNvPr id="375" name="Google Shape;375;p20"/>
          <p:cNvSpPr txBox="1"/>
          <p:nvPr/>
        </p:nvSpPr>
        <p:spPr>
          <a:xfrm>
            <a:off x="1451263" y="2048504"/>
            <a:ext cx="3939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התפלגות ציוני קבוצה ב'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1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1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650100" y="4076260"/>
            <a:ext cx="85374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חשיבותם של מדדי מיקום מרכזי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מדדי מיקום מרכזי.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שכיח?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מציאת שכיח מתוך גרפים.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שכיח מטבלת שכיחויות.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שכיח מתוך היסטוגרמה 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מקרים מיוחדים לחישובי שכיח.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, Happy, Jumping, School, Writing, Author, Learn"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619" y="1630691"/>
            <a:ext cx="2710998" cy="4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811274" y="5973850"/>
            <a:ext cx="318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OpenClipart-Vectors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4862557" y="3662359"/>
            <a:ext cx="4119073" cy="70655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חישוב מדדי מיקום מרכזי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2126381" y="42023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דוגמה 1 : 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9" name="Google Shape;149;p5"/>
          <p:cNvGraphicFramePr/>
          <p:nvPr/>
        </p:nvGraphicFramePr>
        <p:xfrm>
          <a:off x="4982262" y="1984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906300"/>
                <a:gridCol w="986575"/>
                <a:gridCol w="9339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50" name="Google Shape;150;p5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fusion, Left, Right, Straight, Confused, Choice"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449" y="2157272"/>
            <a:ext cx="3236836" cy="28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4899980" y="1658887"/>
            <a:ext cx="29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1890992" y="50814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סוגי מדדים מיקום מרכזי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riting, Write, Person, Paperwork, Paper, Notebook"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982" y="3171328"/>
            <a:ext cx="4761390" cy="3174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6"/>
          <p:cNvGrpSpPr/>
          <p:nvPr/>
        </p:nvGrpSpPr>
        <p:grpSpPr>
          <a:xfrm>
            <a:off x="6181298" y="1654090"/>
            <a:ext cx="5148112" cy="4211037"/>
            <a:chOff x="2440" y="2843"/>
            <a:chExt cx="5148112" cy="4211037"/>
          </a:xfrm>
        </p:grpSpPr>
        <p:sp>
          <p:nvSpPr>
            <p:cNvPr id="162" name="Google Shape;162;p6"/>
            <p:cNvSpPr/>
            <p:nvPr/>
          </p:nvSpPr>
          <p:spPr>
            <a:xfrm>
              <a:off x="2440" y="2843"/>
              <a:ext cx="5148112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41759" y="42162"/>
              <a:ext cx="5069474" cy="1263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300" lIns="194300" spcFirstLastPara="1" rIns="194300" wrap="square" tIns="194300">
              <a:noAutofit/>
            </a:bodyPr>
            <a:lstStyle/>
            <a:p>
              <a:pPr indent="0" lvl="0" marL="45720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rPr b="0" i="0" lang="iw-IL" sz="51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ממוצע  חשבוני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927723" y="1437145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3963538" y="1472960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ממוצע משוקלל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602176" y="1437145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2637991" y="1472960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חציון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2440" y="1437145"/>
              <a:ext cx="2497018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41759" y="1476464"/>
              <a:ext cx="2418380" cy="1263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שכיח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276629" y="2871447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1312444" y="2907262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אמצע טווח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2440" y="2871447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38255" y="2907262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ועוד...</a:t>
              </a:r>
              <a:endParaRPr b="0" i="0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1482619" y="13474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Utsaah"/>
              <a:buNone/>
            </a:pPr>
            <a:r>
              <a:rPr b="0" lang="iw-IL" sz="4000">
                <a:latin typeface="Utsaah"/>
                <a:ea typeface="Utsaah"/>
                <a:cs typeface="Utsaah"/>
                <a:sym typeface="Utsaah"/>
              </a:rPr>
              <a:t>שכיח Mode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866314" y="16126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3450575" y="1393200"/>
            <a:ext cx="5898300" cy="16926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המופיע מספר רב ביותר של פעמים בקבוצת ערכים.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בעל השכיחות הגבוהה ביותר.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סימון: M</a:t>
            </a:r>
            <a:r>
              <a:rPr b="0" i="0" lang="iw-I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091890" y="717662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Utsaah"/>
              <a:buNone/>
            </a:pPr>
            <a:r>
              <a:rPr b="1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מהו שכיח (mode)?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2843099" y="3073182"/>
            <a:ext cx="6505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Utsaah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כיצד מחשבים את השכיח?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3062799" y="3625342"/>
            <a:ext cx="6305870" cy="2047594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בונים טבלת שכיחויות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בעמודה אחת רושמים את המשתנה הבלתי תלוי X בסדר עולה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ובעמודה השנייה את מספר הפעמים שכל ערך מופיע בנתונים (f(x.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X בעל השכיחות (f(x הגבוה ביותר – הוא השכיח.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53757" y="5761257"/>
            <a:ext cx="24577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פירוט לגבי שכיחות יחסית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ניתן למצוא בהרצאה 5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2183587" y="25527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השכיח בכל גרף?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783213" y="4131208"/>
            <a:ext cx="8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2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iw-IL" sz="18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=15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10927922" y="4060001"/>
            <a:ext cx="8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2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iw-IL" sz="18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=20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6867349" y="6233396"/>
            <a:ext cx="12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רווקים = M</a:t>
            </a:r>
            <a:r>
              <a:rPr b="0" i="0" lang="iw-IL" sz="12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iw-IL" sz="1800" u="none" cap="none" strike="noStrike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588" y="1269172"/>
            <a:ext cx="527685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6038" y="1155409"/>
            <a:ext cx="4818909" cy="301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4513" y="4259572"/>
            <a:ext cx="3116503" cy="249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>
            <p:ph type="title"/>
          </p:nvPr>
        </p:nvSpPr>
        <p:spPr>
          <a:xfrm>
            <a:off x="1827969" y="65169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דוגמה 2: מדד מיקום מרכזי – שכיח Mode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9"/>
          <p:cNvGraphicFramePr/>
          <p:nvPr/>
        </p:nvGraphicFramePr>
        <p:xfrm>
          <a:off x="8997848" y="15013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1117925"/>
                <a:gridCol w="11176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שאלון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05" name="Google Shape;205;p9"/>
          <p:cNvGraphicFramePr/>
          <p:nvPr/>
        </p:nvGraphicFramePr>
        <p:xfrm>
          <a:off x="6649085" y="19762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754325"/>
                <a:gridCol w="754325"/>
              </a:tblGrid>
              <a:tr h="1254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922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922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6" name="Google Shape;206;p9"/>
          <p:cNvSpPr txBox="1"/>
          <p:nvPr/>
        </p:nvSpPr>
        <p:spPr>
          <a:xfrm>
            <a:off x="1922805" y="1334524"/>
            <a:ext cx="4502264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מהו המשתנה  בעל השכיחות הגדולה ביותר?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6944357" y="2840996"/>
            <a:ext cx="2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7403407" y="2536190"/>
            <a:ext cx="6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(f(x</a:t>
            </a:r>
            <a:endParaRPr b="0" i="0" sz="1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1587535" y="2299783"/>
            <a:ext cx="11627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"כן"=m</a:t>
            </a:r>
            <a:r>
              <a:rPr b="0" i="0" lang="iw-IL" sz="12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6665003" y="1601900"/>
            <a:ext cx="1550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שכיחויות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zza, Food, Italy"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06319"/>
            <a:ext cx="5477522" cy="365168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/>
          <p:nvPr/>
        </p:nvSpPr>
        <p:spPr>
          <a:xfrm>
            <a:off x="-206075" y="2942175"/>
            <a:ext cx="2342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petrovhey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>
            <p:ph type="title"/>
          </p:nvPr>
        </p:nvSpPr>
        <p:spPr>
          <a:xfrm>
            <a:off x="1827969" y="65169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דוגמה 2: מדד מיקום מרכזי – שכיח Mode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0" name="Google Shape;220;p10"/>
          <p:cNvGraphicFramePr/>
          <p:nvPr/>
        </p:nvGraphicFramePr>
        <p:xfrm>
          <a:off x="8997848" y="15013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1117925"/>
                <a:gridCol w="11176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שאלון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21" name="Google Shape;221;p10"/>
          <p:cNvGraphicFramePr/>
          <p:nvPr/>
        </p:nvGraphicFramePr>
        <p:xfrm>
          <a:off x="6649085" y="19762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{86C0B704-D861-4732-A365-AD9605BAA2AD}</a:tableStyleId>
              </a:tblPr>
              <a:tblGrid>
                <a:gridCol w="754325"/>
                <a:gridCol w="754325"/>
              </a:tblGrid>
              <a:tr h="1254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922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922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22" name="Google Shape;222;p10"/>
          <p:cNvSpPr txBox="1"/>
          <p:nvPr/>
        </p:nvSpPr>
        <p:spPr>
          <a:xfrm>
            <a:off x="1922805" y="1334524"/>
            <a:ext cx="4502264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מהו המשתנה  בעל השכיחות הגדולה ביותר?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6913957" y="2805221"/>
            <a:ext cx="2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7342707" y="2435915"/>
            <a:ext cx="6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(f(x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1587535" y="2299783"/>
            <a:ext cx="11627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"כן = m</a:t>
            </a:r>
            <a:r>
              <a:rPr b="0" i="0" lang="iw-IL" sz="1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i="0" sz="18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6665003" y="1601900"/>
            <a:ext cx="1550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שכיחויות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688786" y="3595636"/>
            <a:ext cx="365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6DAA2D"/>
                </a:solidFill>
                <a:latin typeface="Arial"/>
                <a:ea typeface="Arial"/>
                <a:cs typeface="Arial"/>
                <a:sym typeface="Arial"/>
              </a:rPr>
              <a:t>מדד מיקום מרכזי "שכיח" מתאים עבור משתנים מסוג שמי ומעלה</a:t>
            </a:r>
            <a:endParaRPr b="0" i="0" sz="1800" u="none" cap="none" strike="noStrike">
              <a:solidFill>
                <a:srgbClr val="6DAA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67" y="4500051"/>
            <a:ext cx="4168050" cy="2202283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2020-11-05T04:23:18Z</dcterms:created>
  <dc:creator>עדי קרנץ</dc:creator>
</cp:coreProperties>
</file>