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Varela Round"/>
      <p:regular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jEYbNCk2up0+D+LWJ/k0XLZCMB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0716F8-E358-42F1-8991-3A7F640E7111}">
  <a:tblStyle styleId="{010716F8-E358-42F1-8991-3A7F640E711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6E8"/>
          </a:solidFill>
        </a:fill>
      </a:tcStyle>
    </a:wholeTbl>
    <a:band1H>
      <a:tcTxStyle b="off" i="off"/>
      <a:tcStyle>
        <a:fill>
          <a:solidFill>
            <a:srgbClr val="DBEEC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BEEC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99C7BF9A-74F3-4D42-BE12-1C3E2550629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6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6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VarelaRound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OpenSans-bold.fntdata"/><Relationship Id="rId10" Type="http://schemas.openxmlformats.org/officeDocument/2006/relationships/slide" Target="slides/slide4.xml"/><Relationship Id="rId32" Type="http://schemas.openxmlformats.org/officeDocument/2006/relationships/font" Target="fonts/OpenSans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34" Type="http://schemas.openxmlformats.org/officeDocument/2006/relationships/font" Target="fonts/Open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1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1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1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6" name="Google Shape;406;p1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p1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p1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4" name="Google Shape;494;p1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9" name="Google Shape;509;p2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p2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9" name="Google Shape;539;p2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p2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4" name="Google Shape;574;p2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7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7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7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7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7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36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3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36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6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7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8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8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8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8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8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8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8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8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8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33" name="Google Shape;33;p28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8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9" name="Google Shape;39;p2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0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0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1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1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3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3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3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3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33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34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34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5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5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5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gif"/><Relationship Id="rId5" Type="http://schemas.openxmlformats.org/officeDocument/2006/relationships/image" Target="../media/image5.png"/><Relationship Id="rId6" Type="http://schemas.openxmlformats.org/officeDocument/2006/relationships/hyperlink" Target="https://www.youtube.com/watch?v=sNx60XzU7-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13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>
            <p:ph type="ctrTitle"/>
          </p:nvPr>
        </p:nvSpPr>
        <p:spPr>
          <a:xfrm>
            <a:off x="-1" y="123392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12 - מדדי מיקום מרכזי ד'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" name="Google Shape;295;p11"/>
          <p:cNvGraphicFramePr/>
          <p:nvPr/>
        </p:nvGraphicFramePr>
        <p:xfrm>
          <a:off x="5892594" y="14878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987400"/>
              </a:tblGrid>
              <a:tr h="5785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2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79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2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2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2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80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2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2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2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2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2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2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graphicFrame>
        <p:nvGraphicFramePr>
          <p:cNvPr id="296" name="Google Shape;296;p11"/>
          <p:cNvGraphicFramePr/>
          <p:nvPr/>
        </p:nvGraphicFramePr>
        <p:xfrm>
          <a:off x="5941876" y="14878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905325"/>
              </a:tblGrid>
              <a:tr h="536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297" name="Google Shape;297;p11"/>
          <p:cNvSpPr txBox="1"/>
          <p:nvPr>
            <p:ph type="title"/>
          </p:nvPr>
        </p:nvSpPr>
        <p:spPr>
          <a:xfrm>
            <a:off x="1737585" y="20086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חציון – קבוצה ג'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99" name="Google Shape;2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1"/>
          <p:cNvSpPr/>
          <p:nvPr/>
        </p:nvSpPr>
        <p:spPr>
          <a:xfrm>
            <a:off x="4930029" y="1121344"/>
            <a:ext cx="29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1"/>
          <p:cNvSpPr txBox="1"/>
          <p:nvPr/>
        </p:nvSpPr>
        <p:spPr>
          <a:xfrm>
            <a:off x="7454944" y="2051028"/>
            <a:ext cx="4609917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אם N זוגי אז מוצאים את שני הערכים האמצעיים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5440576" y="2156783"/>
            <a:ext cx="328474" cy="115409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1"/>
          <p:cNvSpPr/>
          <p:nvPr/>
        </p:nvSpPr>
        <p:spPr>
          <a:xfrm>
            <a:off x="5440100" y="3938852"/>
            <a:ext cx="328474" cy="115409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1"/>
          <p:cNvSpPr/>
          <p:nvPr/>
        </p:nvSpPr>
        <p:spPr>
          <a:xfrm>
            <a:off x="4338976" y="2506873"/>
            <a:ext cx="1016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תצפיות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/>
          <p:nvPr/>
        </p:nvSpPr>
        <p:spPr>
          <a:xfrm>
            <a:off x="4300301" y="4305351"/>
            <a:ext cx="1016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1"/>
          <p:cNvSpPr/>
          <p:nvPr/>
        </p:nvSpPr>
        <p:spPr>
          <a:xfrm>
            <a:off x="8632466" y="3634170"/>
            <a:ext cx="1254575" cy="4841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496" l="0" r="-485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3515334" y="3229476"/>
            <a:ext cx="1722109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החציון =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 2 התצפיות האמצעיות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11"/>
          <p:cNvCxnSpPr/>
          <p:nvPr/>
        </p:nvCxnSpPr>
        <p:spPr>
          <a:xfrm flipH="1">
            <a:off x="5237444" y="3429000"/>
            <a:ext cx="660433" cy="15382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309" name="Google Shape;309;p11"/>
          <p:cNvCxnSpPr>
            <a:endCxn id="307" idx="3"/>
          </p:cNvCxnSpPr>
          <p:nvPr/>
        </p:nvCxnSpPr>
        <p:spPr>
          <a:xfrm rot="10800000">
            <a:off x="5237443" y="3644975"/>
            <a:ext cx="660300" cy="145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310" name="Google Shape;310;p11"/>
          <p:cNvSpPr/>
          <p:nvPr/>
        </p:nvSpPr>
        <p:spPr>
          <a:xfrm>
            <a:off x="8839615" y="2948711"/>
            <a:ext cx="1329788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0661" l="0" r="0" t="-106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10003208" y="2948711"/>
            <a:ext cx="606833" cy="461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0661" l="-16158" r="0" t="-106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10408398" y="3100035"/>
            <a:ext cx="3432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1"/>
          <p:cNvSpPr/>
          <p:nvPr/>
        </p:nvSpPr>
        <p:spPr>
          <a:xfrm>
            <a:off x="8632119" y="3179543"/>
            <a:ext cx="9092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4" name="Google Shape;314;p11"/>
          <p:cNvCxnSpPr/>
          <p:nvPr/>
        </p:nvCxnSpPr>
        <p:spPr>
          <a:xfrm>
            <a:off x="9580996" y="3410376"/>
            <a:ext cx="1306226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15" name="Google Shape;315;p11"/>
          <p:cNvSpPr/>
          <p:nvPr/>
        </p:nvSpPr>
        <p:spPr>
          <a:xfrm>
            <a:off x="10052222" y="341037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1"/>
          <p:cNvSpPr/>
          <p:nvPr/>
        </p:nvSpPr>
        <p:spPr>
          <a:xfrm>
            <a:off x="8068737" y="4798600"/>
            <a:ext cx="13297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iw-IL" sz="10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0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9232330" y="4798600"/>
            <a:ext cx="6068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+X</a:t>
            </a:r>
            <a:endParaRPr b="0" i="0" sz="10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7861241" y="5029432"/>
            <a:ext cx="9092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Mode =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9" name="Google Shape;319;p11"/>
          <p:cNvCxnSpPr/>
          <p:nvPr/>
        </p:nvCxnSpPr>
        <p:spPr>
          <a:xfrm>
            <a:off x="8810118" y="5260265"/>
            <a:ext cx="130622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20" name="Google Shape;320;p11"/>
          <p:cNvSpPr/>
          <p:nvPr/>
        </p:nvSpPr>
        <p:spPr>
          <a:xfrm>
            <a:off x="9573518" y="4967877"/>
            <a:ext cx="2503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0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9246469" y="523613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10223635" y="505544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3" name="Google Shape;323;p11"/>
          <p:cNvCxnSpPr/>
          <p:nvPr/>
        </p:nvCxnSpPr>
        <p:spPr>
          <a:xfrm>
            <a:off x="10580029" y="5233416"/>
            <a:ext cx="799787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24" name="Google Shape;324;p11"/>
          <p:cNvSpPr/>
          <p:nvPr/>
        </p:nvSpPr>
        <p:spPr>
          <a:xfrm>
            <a:off x="10059970" y="4870603"/>
            <a:ext cx="13297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78+80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9882734" y="5193769"/>
            <a:ext cx="13297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11368854" y="505544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11638955" y="5059351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79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5698666" y="5690519"/>
            <a:ext cx="38351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החציון עבור קבוצה א' הוא: mode =79</a:t>
            </a:r>
            <a:endParaRPr b="0" i="0" sz="1800" u="none" cap="none" strike="noStrike">
              <a:solidFill>
                <a:srgbClr val="192A7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8958892" y="1239216"/>
            <a:ext cx="3177472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נסדר את הערכים בסדר עולה.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10560912" y="1612745"/>
            <a:ext cx="1566455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נחשב את 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9617928" y="1585922"/>
            <a:ext cx="68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N=10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32463" y="4196525"/>
            <a:ext cx="273367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/>
          <p:nvPr>
            <p:ph type="title"/>
          </p:nvPr>
        </p:nvSpPr>
        <p:spPr>
          <a:xfrm>
            <a:off x="1650131" y="264916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חציון: 3 קבוצות לימוד, שעת תגבור אחת.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 למי לתת שיעור תגבור?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9" name="Google Shape;339;p12"/>
          <p:cNvGraphicFramePr/>
          <p:nvPr/>
        </p:nvGraphicFramePr>
        <p:xfrm>
          <a:off x="4207327" y="1741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671375"/>
                <a:gridCol w="730850"/>
                <a:gridCol w="691825"/>
              </a:tblGrid>
              <a:tr h="536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40" name="Google Shape;340;p12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341" name="Google Shape;3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fusion, Left, Right, Straight, Confused, Choice" id="342" name="Google Shape;34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1449" y="2157272"/>
            <a:ext cx="3236836" cy="286304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2"/>
          <p:cNvSpPr/>
          <p:nvPr/>
        </p:nvSpPr>
        <p:spPr>
          <a:xfrm>
            <a:off x="3789853" y="1294871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4" name="Google Shape;344;p12"/>
          <p:cNvGraphicFramePr/>
          <p:nvPr/>
        </p:nvGraphicFramePr>
        <p:xfrm>
          <a:off x="4207327" y="57656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671375"/>
                <a:gridCol w="730850"/>
                <a:gridCol w="691825"/>
              </a:tblGrid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77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79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79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45" name="Google Shape;345;p12"/>
          <p:cNvSpPr/>
          <p:nvPr/>
        </p:nvSpPr>
        <p:spPr>
          <a:xfrm>
            <a:off x="6471246" y="5738963"/>
            <a:ext cx="23310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חציון לפי הוספת תלמיד: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6471246" y="6178692"/>
            <a:ext cx="25314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חציון לאחר הוספת תלמיד: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7" name="Google Shape;347;p12"/>
          <p:cNvGraphicFramePr/>
          <p:nvPr/>
        </p:nvGraphicFramePr>
        <p:xfrm>
          <a:off x="4207327" y="61258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702025"/>
                <a:gridCol w="702025"/>
                <a:gridCol w="702025"/>
              </a:tblGrid>
              <a:tr h="3029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77.5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80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"/>
          <p:cNvSpPr txBox="1"/>
          <p:nvPr>
            <p:ph type="title"/>
          </p:nvPr>
        </p:nvSpPr>
        <p:spPr>
          <a:xfrm>
            <a:off x="1613693" y="82778"/>
            <a:ext cx="10018077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תכונות החציון median</a:t>
            </a:r>
            <a:endParaRPr/>
          </a:p>
        </p:txBody>
      </p:sp>
      <p:sp>
        <p:nvSpPr>
          <p:cNvPr id="354" name="Google Shape;354;p13"/>
          <p:cNvSpPr txBox="1"/>
          <p:nvPr/>
        </p:nvSpPr>
        <p:spPr>
          <a:xfrm>
            <a:off x="1866314" y="161267"/>
            <a:ext cx="924839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1781174" y="1638993"/>
            <a:ext cx="8966027" cy="47197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מדד שאינו מושפע מערכים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6" name="Google Shape;356;p13"/>
          <p:cNvGraphicFramePr/>
          <p:nvPr/>
        </p:nvGraphicFramePr>
        <p:xfrm>
          <a:off x="4959256" y="48906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1267775"/>
                <a:gridCol w="1267775"/>
              </a:tblGrid>
              <a:tr h="492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81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81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81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357" name="Google Shape;357;p13"/>
          <p:cNvGraphicFramePr/>
          <p:nvPr/>
        </p:nvGraphicFramePr>
        <p:xfrm>
          <a:off x="4635375" y="6492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1591650"/>
                <a:gridCol w="1591650"/>
              </a:tblGrid>
              <a:tr h="2774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100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100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58" name="Google Shape;358;p13"/>
          <p:cNvSpPr/>
          <p:nvPr/>
        </p:nvSpPr>
        <p:spPr>
          <a:xfrm>
            <a:off x="7848962" y="6435835"/>
            <a:ext cx="8854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חציון: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1781175" y="998154"/>
            <a:ext cx="8927418" cy="505948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אין חשיבות לגודל הנתונים ולוקח בחשבון רק את הסדר שלהם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1781174" y="2302277"/>
            <a:ext cx="8966027" cy="47197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במידה ומספר התצפיות אי זוגי, ערכו זהה לאחד מקבוצת הערכים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1762125" y="2936737"/>
            <a:ext cx="9005612" cy="48163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במידה ומספר התצפיות זוגי, החציון אינו חייב להיות שווה לאחד הערכים בקבוצת הערכים.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1781174" y="3568467"/>
            <a:ext cx="8966027" cy="48163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במידה ומספר התצפיות אי זוגי , החציון אינו תמיד מספר שלם.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1744014" y="4150317"/>
            <a:ext cx="8966027" cy="7200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החציון  </a:t>
            </a:r>
            <a:r>
              <a:rPr b="1" i="0" lang="iw-IL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אינו</a:t>
            </a: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יכול להיות גדול מהערך הגדול ביותר בקבוצת הערכים.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החציון </a:t>
            </a:r>
            <a:r>
              <a:rPr b="1" i="0" lang="iw-IL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אינו</a:t>
            </a: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יכול להיות קטן מהערך הקטן ביותר בקבוצת הערכים.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"/>
          <p:cNvSpPr txBox="1"/>
          <p:nvPr>
            <p:ph type="title"/>
          </p:nvPr>
        </p:nvSpPr>
        <p:spPr>
          <a:xfrm>
            <a:off x="1650131" y="73217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ממוצע: 3 קבוצות לימוד, שעת תגבור אחת.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 למי לתת שיעור תגבור?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0" name="Google Shape;370;p14"/>
          <p:cNvGraphicFramePr/>
          <p:nvPr/>
        </p:nvGraphicFramePr>
        <p:xfrm>
          <a:off x="5457825" y="19849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644250"/>
                <a:gridCol w="730850"/>
                <a:gridCol w="691825"/>
              </a:tblGrid>
              <a:tr h="536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71" name="Google Shape;371;p14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372" name="Google Shape;3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4"/>
          <p:cNvSpPr/>
          <p:nvPr/>
        </p:nvSpPr>
        <p:spPr>
          <a:xfrm>
            <a:off x="5052380" y="1658887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4" name="Google Shape;374;p14"/>
          <p:cNvGraphicFramePr/>
          <p:nvPr/>
        </p:nvGraphicFramePr>
        <p:xfrm>
          <a:off x="5457825" y="60685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671375"/>
                <a:gridCol w="730850"/>
                <a:gridCol w="691825"/>
              </a:tblGrid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?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?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?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75" name="Google Shape;375;p14"/>
          <p:cNvSpPr/>
          <p:nvPr/>
        </p:nvSpPr>
        <p:spPr>
          <a:xfrm>
            <a:off x="7548403" y="6039809"/>
            <a:ext cx="817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4"/>
          <p:cNvSpPr/>
          <p:nvPr/>
        </p:nvSpPr>
        <p:spPr>
          <a:xfrm>
            <a:off x="7957330" y="2148959"/>
            <a:ext cx="37671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חשבו את הממוצע עבור כל קבוצה.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7890" y="5516770"/>
            <a:ext cx="3960341" cy="56343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9"/>
          <p:cNvSpPr txBox="1"/>
          <p:nvPr>
            <p:ph type="title"/>
          </p:nvPr>
        </p:nvSpPr>
        <p:spPr>
          <a:xfrm>
            <a:off x="1482619" y="45041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ממוצע Mean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9"/>
          <p:cNvSpPr txBox="1"/>
          <p:nvPr/>
        </p:nvSpPr>
        <p:spPr>
          <a:xfrm>
            <a:off x="1866314" y="16126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5" name="Google Shape;385;p19"/>
          <p:cNvSpPr/>
          <p:nvPr/>
        </p:nvSpPr>
        <p:spPr>
          <a:xfrm>
            <a:off x="3558346" y="2118087"/>
            <a:ext cx="5517357" cy="1443688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סכום הערכים מחולק במספר הערכים.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סימון X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9"/>
          <p:cNvSpPr txBox="1"/>
          <p:nvPr/>
        </p:nvSpPr>
        <p:spPr>
          <a:xfrm>
            <a:off x="1091890" y="1381396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b="1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מהו ממוצע חשבוני?</a:t>
            </a:r>
            <a:endParaRPr b="0" i="0" sz="1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p19"/>
          <p:cNvCxnSpPr/>
          <p:nvPr/>
        </p:nvCxnSpPr>
        <p:spPr>
          <a:xfrm>
            <a:off x="5953125" y="2847975"/>
            <a:ext cx="2094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388" name="Google Shape;388;p19"/>
          <p:cNvCxnSpPr/>
          <p:nvPr/>
        </p:nvCxnSpPr>
        <p:spPr>
          <a:xfrm>
            <a:off x="4333875" y="4751093"/>
            <a:ext cx="2828925" cy="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389" name="Google Shape;389;p19"/>
          <p:cNvSpPr/>
          <p:nvPr/>
        </p:nvSpPr>
        <p:spPr>
          <a:xfrm>
            <a:off x="5603349" y="4794455"/>
            <a:ext cx="3497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9"/>
          <p:cNvSpPr/>
          <p:nvPr/>
        </p:nvSpPr>
        <p:spPr>
          <a:xfrm>
            <a:off x="-16899" y="4910300"/>
            <a:ext cx="282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- סך מספר התצפיות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1" name="Google Shape;391;p19"/>
          <p:cNvCxnSpPr/>
          <p:nvPr/>
        </p:nvCxnSpPr>
        <p:spPr>
          <a:xfrm>
            <a:off x="3547420" y="4546422"/>
            <a:ext cx="20955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392" name="Google Shape;392;p19"/>
          <p:cNvSpPr/>
          <p:nvPr/>
        </p:nvSpPr>
        <p:spPr>
          <a:xfrm>
            <a:off x="3414357" y="4520262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3847910" y="4520261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4" name="Google Shape;394;p19"/>
          <p:cNvCxnSpPr/>
          <p:nvPr/>
        </p:nvCxnSpPr>
        <p:spPr>
          <a:xfrm>
            <a:off x="3728533" y="5974841"/>
            <a:ext cx="4277004" cy="1492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395" name="Google Shape;395;p19"/>
          <p:cNvSpPr/>
          <p:nvPr/>
        </p:nvSpPr>
        <p:spPr>
          <a:xfrm>
            <a:off x="5488964" y="6036042"/>
            <a:ext cx="3497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6" name="Google Shape;396;p19"/>
          <p:cNvCxnSpPr/>
          <p:nvPr/>
        </p:nvCxnSpPr>
        <p:spPr>
          <a:xfrm>
            <a:off x="3032898" y="5762029"/>
            <a:ext cx="20955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397" name="Google Shape;397;p19"/>
          <p:cNvSpPr/>
          <p:nvPr/>
        </p:nvSpPr>
        <p:spPr>
          <a:xfrm>
            <a:off x="3333388" y="5735868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9"/>
          <p:cNvSpPr/>
          <p:nvPr/>
        </p:nvSpPr>
        <p:spPr>
          <a:xfrm>
            <a:off x="2897999" y="5742652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9"/>
          <p:cNvSpPr/>
          <p:nvPr/>
        </p:nvSpPr>
        <p:spPr>
          <a:xfrm>
            <a:off x="7432580" y="4102618"/>
            <a:ext cx="27029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חישוב ממוצע מתוך נתונים: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9"/>
          <p:cNvSpPr/>
          <p:nvPr/>
        </p:nvSpPr>
        <p:spPr>
          <a:xfrm>
            <a:off x="8049496" y="5187308"/>
            <a:ext cx="35397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חישוב ממוצע מתוך טבלת שכיחויות: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7388" y="4237638"/>
            <a:ext cx="2962275" cy="63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2" name="Google Shape;402;p19"/>
          <p:cNvCxnSpPr/>
          <p:nvPr/>
        </p:nvCxnSpPr>
        <p:spPr>
          <a:xfrm>
            <a:off x="4429808" y="4760804"/>
            <a:ext cx="2948400" cy="21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575" y="2247275"/>
            <a:ext cx="2962275" cy="6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5"/>
          <p:cNvSpPr txBox="1"/>
          <p:nvPr>
            <p:ph type="title"/>
          </p:nvPr>
        </p:nvSpPr>
        <p:spPr>
          <a:xfrm>
            <a:off x="1606906" y="653269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ממוצע: קבוצה א'</a:t>
            </a:r>
            <a:endParaRPr/>
          </a:p>
        </p:txBody>
      </p:sp>
      <p:sp>
        <p:nvSpPr>
          <p:cNvPr id="410" name="Google Shape;410;p15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5"/>
          <p:cNvSpPr/>
          <p:nvPr/>
        </p:nvSpPr>
        <p:spPr>
          <a:xfrm>
            <a:off x="8690245" y="3569606"/>
            <a:ext cx="11015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75=Mean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n, Men, Hand, Person, People, Male, Portrait, Human" id="412" name="Google Shape;4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344544"/>
            <a:ext cx="3841855" cy="256123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5"/>
          <p:cNvSpPr txBox="1"/>
          <p:nvPr/>
        </p:nvSpPr>
        <p:spPr>
          <a:xfrm>
            <a:off x="8432248" y="1237993"/>
            <a:ext cx="3716053" cy="1154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מהו הממוצע של קבוצה א'?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5"/>
          <p:cNvSpPr/>
          <p:nvPr/>
        </p:nvSpPr>
        <p:spPr>
          <a:xfrm>
            <a:off x="10352479" y="2094872"/>
            <a:ext cx="12698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טבלת ציונים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5"/>
          <p:cNvSpPr/>
          <p:nvPr/>
        </p:nvSpPr>
        <p:spPr>
          <a:xfrm>
            <a:off x="3739478" y="2323796"/>
            <a:ext cx="408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55+70+87+97+77+40+80+69+78+100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p15"/>
          <p:cNvCxnSpPr/>
          <p:nvPr/>
        </p:nvCxnSpPr>
        <p:spPr>
          <a:xfrm flipH="1" rot="10800000">
            <a:off x="828122" y="2715833"/>
            <a:ext cx="2658665" cy="2210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417" name="Google Shape;417;p15"/>
          <p:cNvSpPr/>
          <p:nvPr/>
        </p:nvSpPr>
        <p:spPr>
          <a:xfrm>
            <a:off x="1836539" y="2674239"/>
            <a:ext cx="3497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8" name="Google Shape;418;p15"/>
          <p:cNvCxnSpPr/>
          <p:nvPr/>
        </p:nvCxnSpPr>
        <p:spPr>
          <a:xfrm>
            <a:off x="327517" y="2513967"/>
            <a:ext cx="20955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419" name="Google Shape;419;p15"/>
          <p:cNvSpPr/>
          <p:nvPr/>
        </p:nvSpPr>
        <p:spPr>
          <a:xfrm>
            <a:off x="194454" y="2487807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5"/>
          <p:cNvSpPr/>
          <p:nvPr/>
        </p:nvSpPr>
        <p:spPr>
          <a:xfrm>
            <a:off x="503332" y="2487806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5"/>
          <p:cNvSpPr/>
          <p:nvPr/>
        </p:nvSpPr>
        <p:spPr>
          <a:xfrm>
            <a:off x="3512351" y="2443406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2" name="Google Shape;422;p15"/>
          <p:cNvCxnSpPr/>
          <p:nvPr/>
        </p:nvCxnSpPr>
        <p:spPr>
          <a:xfrm>
            <a:off x="3850906" y="2699409"/>
            <a:ext cx="4063383" cy="38527"/>
          </a:xfrm>
          <a:prstGeom prst="straightConnector1">
            <a:avLst/>
          </a:prstGeom>
          <a:noFill/>
          <a:ln cap="flat" cmpd="sng" w="9525">
            <a:solidFill>
              <a:srgbClr val="001E5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3" name="Google Shape;423;p15"/>
          <p:cNvSpPr/>
          <p:nvPr/>
        </p:nvSpPr>
        <p:spPr>
          <a:xfrm>
            <a:off x="5551605" y="2762000"/>
            <a:ext cx="441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5"/>
          <p:cNvSpPr/>
          <p:nvPr/>
        </p:nvSpPr>
        <p:spPr>
          <a:xfrm>
            <a:off x="7929861" y="2474621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5"/>
          <p:cNvSpPr/>
          <p:nvPr/>
        </p:nvSpPr>
        <p:spPr>
          <a:xfrm>
            <a:off x="8239338" y="2384277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5"/>
          <p:cNvSpPr/>
          <p:nvPr/>
        </p:nvSpPr>
        <p:spPr>
          <a:xfrm>
            <a:off x="8301445" y="2732563"/>
            <a:ext cx="441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15"/>
          <p:cNvCxnSpPr/>
          <p:nvPr/>
        </p:nvCxnSpPr>
        <p:spPr>
          <a:xfrm>
            <a:off x="8283988" y="2711637"/>
            <a:ext cx="463404" cy="8391"/>
          </a:xfrm>
          <a:prstGeom prst="straightConnector1">
            <a:avLst/>
          </a:prstGeom>
          <a:noFill/>
          <a:ln cap="flat" cmpd="sng" w="9525">
            <a:solidFill>
              <a:srgbClr val="001E5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8" name="Google Shape;428;p15"/>
          <p:cNvSpPr/>
          <p:nvPr/>
        </p:nvSpPr>
        <p:spPr>
          <a:xfrm>
            <a:off x="8847340" y="2485001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5"/>
          <p:cNvSpPr/>
          <p:nvPr/>
        </p:nvSpPr>
        <p:spPr>
          <a:xfrm>
            <a:off x="9135150" y="2547897"/>
            <a:ext cx="441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0" name="Google Shape;430;p15"/>
          <p:cNvGraphicFramePr/>
          <p:nvPr/>
        </p:nvGraphicFramePr>
        <p:xfrm>
          <a:off x="10484436" y="24850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890700"/>
              </a:tblGrid>
              <a:tr h="536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431" name="Google Shape;431;p15"/>
          <p:cNvSpPr/>
          <p:nvPr/>
        </p:nvSpPr>
        <p:spPr>
          <a:xfrm>
            <a:off x="-96622" y="3988012"/>
            <a:ext cx="2140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F1 Digitals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638" y="1103725"/>
            <a:ext cx="2962275" cy="6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6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Man, Men, Hand, Person, People, Male, Portrait, Human" id="439" name="Google Shape;43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344544"/>
            <a:ext cx="3841855" cy="256123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6"/>
          <p:cNvSpPr/>
          <p:nvPr/>
        </p:nvSpPr>
        <p:spPr>
          <a:xfrm>
            <a:off x="8365295" y="2918210"/>
            <a:ext cx="107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Mean=78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6"/>
          <p:cNvSpPr txBox="1"/>
          <p:nvPr/>
        </p:nvSpPr>
        <p:spPr>
          <a:xfrm>
            <a:off x="8387872" y="661906"/>
            <a:ext cx="37161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חשבו את ממוצע ציוני קבוצה ב'?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9962433" y="2126547"/>
            <a:ext cx="12698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טבלת ציונים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3937319" y="1232183"/>
            <a:ext cx="47304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40+100+100+80+48+60+78+69+88+91+100ּ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4" name="Google Shape;444;p16"/>
          <p:cNvCxnSpPr/>
          <p:nvPr/>
        </p:nvCxnSpPr>
        <p:spPr>
          <a:xfrm>
            <a:off x="960092" y="1621520"/>
            <a:ext cx="2828925" cy="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445" name="Google Shape;445;p16"/>
          <p:cNvSpPr/>
          <p:nvPr/>
        </p:nvSpPr>
        <p:spPr>
          <a:xfrm>
            <a:off x="2229566" y="1664882"/>
            <a:ext cx="3497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6" name="Google Shape;446;p16"/>
          <p:cNvCxnSpPr/>
          <p:nvPr/>
        </p:nvCxnSpPr>
        <p:spPr>
          <a:xfrm>
            <a:off x="173637" y="1416849"/>
            <a:ext cx="20955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447" name="Google Shape;447;p16"/>
          <p:cNvSpPr/>
          <p:nvPr/>
        </p:nvSpPr>
        <p:spPr>
          <a:xfrm>
            <a:off x="474127" y="1390688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3768042" y="1346289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16"/>
          <p:cNvCxnSpPr/>
          <p:nvPr/>
        </p:nvCxnSpPr>
        <p:spPr>
          <a:xfrm flipH="1" rot="10800000">
            <a:off x="4084203" y="1607958"/>
            <a:ext cx="4583524" cy="13562"/>
          </a:xfrm>
          <a:prstGeom prst="straightConnector1">
            <a:avLst/>
          </a:prstGeom>
          <a:noFill/>
          <a:ln cap="flat" cmpd="sng" w="9525">
            <a:solidFill>
              <a:srgbClr val="001E5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0" name="Google Shape;450;p16"/>
          <p:cNvSpPr/>
          <p:nvPr/>
        </p:nvSpPr>
        <p:spPr>
          <a:xfrm>
            <a:off x="5866642" y="1664882"/>
            <a:ext cx="4235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8735587" y="1380946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4115861" y="2348817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196489" y="2701988"/>
            <a:ext cx="4235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p16"/>
          <p:cNvCxnSpPr/>
          <p:nvPr/>
        </p:nvCxnSpPr>
        <p:spPr>
          <a:xfrm>
            <a:off x="4168852" y="2687376"/>
            <a:ext cx="463404" cy="8391"/>
          </a:xfrm>
          <a:prstGeom prst="straightConnector1">
            <a:avLst/>
          </a:prstGeom>
          <a:noFill/>
          <a:ln cap="flat" cmpd="sng" w="9525">
            <a:solidFill>
              <a:srgbClr val="001E5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5" name="Google Shape;455;p16"/>
          <p:cNvSpPr/>
          <p:nvPr/>
        </p:nvSpPr>
        <p:spPr>
          <a:xfrm>
            <a:off x="4647789" y="2493974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4959254" y="2552400"/>
            <a:ext cx="441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3841855" y="2456543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38738" y="1397472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9" name="Google Shape;459;p16"/>
          <p:cNvGraphicFramePr/>
          <p:nvPr/>
        </p:nvGraphicFramePr>
        <p:xfrm>
          <a:off x="10208172" y="2552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859875"/>
              </a:tblGrid>
              <a:tr h="536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460" name="Google Shape;460;p16"/>
          <p:cNvSpPr txBox="1"/>
          <p:nvPr/>
        </p:nvSpPr>
        <p:spPr>
          <a:xfrm>
            <a:off x="1590106" y="160662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i="0" lang="iw-IL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ממוצע: קבוצה ב'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-96622" y="3988012"/>
            <a:ext cx="2140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F1 Digitals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838" y="1103725"/>
            <a:ext cx="2962275" cy="6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7"/>
          <p:cNvSpPr txBox="1"/>
          <p:nvPr/>
        </p:nvSpPr>
        <p:spPr>
          <a:xfrm>
            <a:off x="1850573" y="73591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Man, Men, Hand, Person, People, Male, Portrait, Human" id="469" name="Google Shape;46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344544"/>
            <a:ext cx="3841855" cy="2561237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7"/>
          <p:cNvSpPr/>
          <p:nvPr/>
        </p:nvSpPr>
        <p:spPr>
          <a:xfrm>
            <a:off x="8306231" y="2502711"/>
            <a:ext cx="125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Mean=75.5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7"/>
          <p:cNvSpPr txBox="1"/>
          <p:nvPr/>
        </p:nvSpPr>
        <p:spPr>
          <a:xfrm>
            <a:off x="8350147" y="735931"/>
            <a:ext cx="37161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</a:t>
            </a: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חשבו את ממוצע ציוני קבוצה ג'?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7"/>
          <p:cNvSpPr/>
          <p:nvPr/>
        </p:nvSpPr>
        <p:spPr>
          <a:xfrm>
            <a:off x="-96622" y="3988012"/>
            <a:ext cx="2140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F1 Digitals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7"/>
          <p:cNvSpPr/>
          <p:nvPr/>
        </p:nvSpPr>
        <p:spPr>
          <a:xfrm>
            <a:off x="9962433" y="2126547"/>
            <a:ext cx="12698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טבלת ציונים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3789017" y="1232183"/>
            <a:ext cx="48592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79+100+100+80+48+60+40+80+68+100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5" name="Google Shape;475;p17"/>
          <p:cNvCxnSpPr/>
          <p:nvPr/>
        </p:nvCxnSpPr>
        <p:spPr>
          <a:xfrm>
            <a:off x="960092" y="1621520"/>
            <a:ext cx="2828925" cy="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476" name="Google Shape;476;p17"/>
          <p:cNvSpPr/>
          <p:nvPr/>
        </p:nvSpPr>
        <p:spPr>
          <a:xfrm>
            <a:off x="2229566" y="1664882"/>
            <a:ext cx="3497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7" name="Google Shape;477;p17"/>
          <p:cNvCxnSpPr/>
          <p:nvPr/>
        </p:nvCxnSpPr>
        <p:spPr>
          <a:xfrm>
            <a:off x="173637" y="1416849"/>
            <a:ext cx="20955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478" name="Google Shape;478;p17"/>
          <p:cNvSpPr/>
          <p:nvPr/>
        </p:nvSpPr>
        <p:spPr>
          <a:xfrm>
            <a:off x="474127" y="1390688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7"/>
          <p:cNvSpPr/>
          <p:nvPr/>
        </p:nvSpPr>
        <p:spPr>
          <a:xfrm>
            <a:off x="3768042" y="1346289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0" name="Google Shape;480;p17"/>
          <p:cNvCxnSpPr/>
          <p:nvPr/>
        </p:nvCxnSpPr>
        <p:spPr>
          <a:xfrm>
            <a:off x="4084203" y="1621520"/>
            <a:ext cx="4265944" cy="0"/>
          </a:xfrm>
          <a:prstGeom prst="straightConnector1">
            <a:avLst/>
          </a:prstGeom>
          <a:noFill/>
          <a:ln cap="flat" cmpd="sng" w="9525">
            <a:solidFill>
              <a:srgbClr val="001E5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1" name="Google Shape;481;p17"/>
          <p:cNvSpPr/>
          <p:nvPr/>
        </p:nvSpPr>
        <p:spPr>
          <a:xfrm>
            <a:off x="5803492" y="1664882"/>
            <a:ext cx="441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7"/>
          <p:cNvSpPr/>
          <p:nvPr/>
        </p:nvSpPr>
        <p:spPr>
          <a:xfrm>
            <a:off x="4115861" y="2348817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4178856" y="2701988"/>
            <a:ext cx="441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4" name="Google Shape;484;p17"/>
          <p:cNvCxnSpPr/>
          <p:nvPr/>
        </p:nvCxnSpPr>
        <p:spPr>
          <a:xfrm>
            <a:off x="4168852" y="2687376"/>
            <a:ext cx="463404" cy="8391"/>
          </a:xfrm>
          <a:prstGeom prst="straightConnector1">
            <a:avLst/>
          </a:prstGeom>
          <a:noFill/>
          <a:ln cap="flat" cmpd="sng" w="9525">
            <a:solidFill>
              <a:srgbClr val="001E5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5" name="Google Shape;485;p17"/>
          <p:cNvSpPr/>
          <p:nvPr/>
        </p:nvSpPr>
        <p:spPr>
          <a:xfrm>
            <a:off x="4647789" y="2493974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7"/>
          <p:cNvSpPr/>
          <p:nvPr/>
        </p:nvSpPr>
        <p:spPr>
          <a:xfrm>
            <a:off x="5001877" y="2548876"/>
            <a:ext cx="6335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7"/>
          <p:cNvSpPr/>
          <p:nvPr/>
        </p:nvSpPr>
        <p:spPr>
          <a:xfrm>
            <a:off x="3841855" y="2456543"/>
            <a:ext cx="338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7"/>
          <p:cNvSpPr/>
          <p:nvPr/>
        </p:nvSpPr>
        <p:spPr>
          <a:xfrm>
            <a:off x="38738" y="1397472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9" name="Google Shape;489;p17"/>
          <p:cNvGraphicFramePr/>
          <p:nvPr/>
        </p:nvGraphicFramePr>
        <p:xfrm>
          <a:off x="10328600" y="2563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691825"/>
              </a:tblGrid>
              <a:tr h="536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490" name="Google Shape;490;p17"/>
          <p:cNvSpPr txBox="1"/>
          <p:nvPr>
            <p:ph type="title"/>
          </p:nvPr>
        </p:nvSpPr>
        <p:spPr>
          <a:xfrm>
            <a:off x="1606906" y="29242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ממוצע: קבוצה ג'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8"/>
          <p:cNvSpPr txBox="1"/>
          <p:nvPr>
            <p:ph type="title"/>
          </p:nvPr>
        </p:nvSpPr>
        <p:spPr>
          <a:xfrm>
            <a:off x="1650131" y="264916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ממוצע: 3 קבוצות לימוד, שעת תגבור אחת.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 למי לתת שיעור תגבור?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7" name="Google Shape;497;p18"/>
          <p:cNvGraphicFramePr/>
          <p:nvPr/>
        </p:nvGraphicFramePr>
        <p:xfrm>
          <a:off x="4207327" y="1741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671375"/>
                <a:gridCol w="730850"/>
                <a:gridCol w="691825"/>
              </a:tblGrid>
              <a:tr h="536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498" name="Google Shape;498;p18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499" name="Google Shape;4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fusion, Left, Right, Straight, Confused, Choice" id="500" name="Google Shape;50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1449" y="2157272"/>
            <a:ext cx="3236836" cy="286304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8"/>
          <p:cNvSpPr/>
          <p:nvPr/>
        </p:nvSpPr>
        <p:spPr>
          <a:xfrm>
            <a:off x="3789853" y="1294871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2" name="Google Shape;502;p18"/>
          <p:cNvGraphicFramePr/>
          <p:nvPr/>
        </p:nvGraphicFramePr>
        <p:xfrm>
          <a:off x="4207327" y="57656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671375"/>
                <a:gridCol w="730850"/>
                <a:gridCol w="691825"/>
              </a:tblGrid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72.2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75.4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72.7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503" name="Google Shape;503;p18"/>
          <p:cNvSpPr/>
          <p:nvPr/>
        </p:nvSpPr>
        <p:spPr>
          <a:xfrm>
            <a:off x="6452609" y="5756498"/>
            <a:ext cx="24785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 לפי הוספת תלמיד: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6471246" y="6122258"/>
            <a:ext cx="26789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 לאחר הוספת תלמיד: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5" name="Google Shape;505;p18"/>
          <p:cNvGraphicFramePr/>
          <p:nvPr/>
        </p:nvGraphicFramePr>
        <p:xfrm>
          <a:off x="4207327" y="61258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702025"/>
                <a:gridCol w="702025"/>
                <a:gridCol w="702025"/>
              </a:tblGrid>
              <a:tr h="3029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75.5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5563" y="5169538"/>
            <a:ext cx="2962275" cy="6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0"/>
          <p:cNvSpPr txBox="1"/>
          <p:nvPr>
            <p:ph type="title"/>
          </p:nvPr>
        </p:nvSpPr>
        <p:spPr>
          <a:xfrm>
            <a:off x="1571343" y="936849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תכונות ממוצע Mean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0"/>
          <p:cNvSpPr txBox="1"/>
          <p:nvPr/>
        </p:nvSpPr>
        <p:spPr>
          <a:xfrm>
            <a:off x="1866314" y="16126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4" name="Google Shape;514;p20"/>
          <p:cNvSpPr/>
          <p:nvPr/>
        </p:nvSpPr>
        <p:spPr>
          <a:xfrm>
            <a:off x="1809270" y="2002500"/>
            <a:ext cx="8629650" cy="98861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הממוצע </a:t>
            </a:r>
            <a:r>
              <a:rPr b="1" i="0" lang="iw-IL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אינו</a:t>
            </a: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יכול להיות גדול מהערך הגדול ביותר בקבוצת הערכים.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הממוצע </a:t>
            </a:r>
            <a:r>
              <a:rPr b="1" i="0" lang="iw-IL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אינו</a:t>
            </a: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יכול להיות קטן מהערך הקטן ביותר בקבוצת הערכים.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5" name="Google Shape;515;p20"/>
          <p:cNvCxnSpPr/>
          <p:nvPr/>
        </p:nvCxnSpPr>
        <p:spPr>
          <a:xfrm>
            <a:off x="5122985" y="5707434"/>
            <a:ext cx="2828925" cy="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516" name="Google Shape;516;p20"/>
          <p:cNvSpPr/>
          <p:nvPr/>
        </p:nvSpPr>
        <p:spPr>
          <a:xfrm>
            <a:off x="6373223" y="5750796"/>
            <a:ext cx="3690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n</a:t>
            </a:r>
            <a:endParaRPr b="0" i="0" sz="2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7" name="Google Shape;517;p20"/>
          <p:cNvSpPr/>
          <p:nvPr/>
        </p:nvSpPr>
        <p:spPr>
          <a:xfrm>
            <a:off x="1255156" y="5476603"/>
            <a:ext cx="2497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סך מספר התצפיות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8" name="Google Shape;518;p20"/>
          <p:cNvCxnSpPr/>
          <p:nvPr/>
        </p:nvCxnSpPr>
        <p:spPr>
          <a:xfrm>
            <a:off x="4336530" y="5502763"/>
            <a:ext cx="20955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519" name="Google Shape;519;p20"/>
          <p:cNvSpPr/>
          <p:nvPr/>
        </p:nvSpPr>
        <p:spPr>
          <a:xfrm>
            <a:off x="4220195" y="5169553"/>
            <a:ext cx="4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b="1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X</a:t>
            </a:r>
            <a:endParaRPr b="0" i="0" sz="2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0" name="Google Shape;520;p20"/>
          <p:cNvSpPr/>
          <p:nvPr/>
        </p:nvSpPr>
        <p:spPr>
          <a:xfrm>
            <a:off x="4576107" y="5476602"/>
            <a:ext cx="3994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=</a:t>
            </a:r>
            <a:endParaRPr b="0" i="0" sz="2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1" name="Google Shape;521;p20"/>
          <p:cNvSpPr/>
          <p:nvPr/>
        </p:nvSpPr>
        <p:spPr>
          <a:xfrm>
            <a:off x="1771650" y="3111012"/>
            <a:ext cx="8629649" cy="48163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הממוצע אינו חייב להיות שווה לאחד הערכים בקבוצת הערכים.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0"/>
          <p:cNvSpPr/>
          <p:nvPr/>
        </p:nvSpPr>
        <p:spPr>
          <a:xfrm>
            <a:off x="1809270" y="3696761"/>
            <a:ext cx="8629650" cy="48163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הממוצע אינו תמיד מספר שלם.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0"/>
          <p:cNvSpPr/>
          <p:nvPr/>
        </p:nvSpPr>
        <p:spPr>
          <a:xfrm>
            <a:off x="1809271" y="4269901"/>
            <a:ext cx="8629500" cy="4815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מדד אשר מושפע מערכים קיצוניים.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>
            <p:ph idx="1" type="body"/>
          </p:nvPr>
        </p:nvSpPr>
        <p:spPr>
          <a:xfrm>
            <a:off x="3102112" y="2858102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השפעת הוספת ערך על כל אחד ממדדי מיקום מרכזי: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תכונותיו של החציון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תכונותיו של הממוצע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תכונותיו של השכיח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ncil, Happy, Jumping, School, Writing, Author, Learn"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619" y="1630691"/>
            <a:ext cx="2710998" cy="42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1280433" y="5973847"/>
            <a:ext cx="27109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OpenClipart-Vectors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1"/>
          <p:cNvSpPr txBox="1"/>
          <p:nvPr>
            <p:ph type="title"/>
          </p:nvPr>
        </p:nvSpPr>
        <p:spPr>
          <a:xfrm>
            <a:off x="1482619" y="45041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/>
              <a:t>שכיח Mode</a:t>
            </a:r>
            <a:endParaRPr/>
          </a:p>
        </p:txBody>
      </p:sp>
      <p:sp>
        <p:nvSpPr>
          <p:cNvPr id="530" name="Google Shape;530;p21"/>
          <p:cNvSpPr txBox="1"/>
          <p:nvPr/>
        </p:nvSpPr>
        <p:spPr>
          <a:xfrm>
            <a:off x="1866314" y="16126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1"/>
          <p:cNvSpPr/>
          <p:nvPr/>
        </p:nvSpPr>
        <p:spPr>
          <a:xfrm>
            <a:off x="3150800" y="2118087"/>
            <a:ext cx="5924904" cy="1443688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הערך המופיע מספר רב ביותר של פעמים בקבוצת ערכים.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הערך בעל השכיחות הגבוהה ביותר.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1"/>
          <p:cNvSpPr txBox="1"/>
          <p:nvPr/>
        </p:nvSpPr>
        <p:spPr>
          <a:xfrm>
            <a:off x="1091890" y="1381396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b="1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מהו שכיח (mode)?</a:t>
            </a:r>
            <a:endParaRPr b="0" i="0" sz="1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1"/>
          <p:cNvSpPr txBox="1"/>
          <p:nvPr/>
        </p:nvSpPr>
        <p:spPr>
          <a:xfrm>
            <a:off x="2843099" y="3661113"/>
            <a:ext cx="6505802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כיצד מחשבים את השכיח?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1"/>
          <p:cNvSpPr/>
          <p:nvPr/>
        </p:nvSpPr>
        <p:spPr>
          <a:xfrm>
            <a:off x="2843099" y="4534292"/>
            <a:ext cx="6613570" cy="1700851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בונים טבלת שכיחויות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בעמודה  אחת את המשתנה הבלתי תלוי X בסדר עולה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ובעמודה השנייה את מספר הפעמים שכל ערך מופיע בנתונים f(x)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1"/>
          <p:cNvSpPr/>
          <p:nvPr/>
        </p:nvSpPr>
        <p:spPr>
          <a:xfrm>
            <a:off x="253757" y="5761257"/>
            <a:ext cx="24577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פירוט לגבי שכיחות יחסית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ניתן למצוא בהרצאה 5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2"/>
          <p:cNvSpPr txBox="1"/>
          <p:nvPr>
            <p:ph type="title"/>
          </p:nvPr>
        </p:nvSpPr>
        <p:spPr>
          <a:xfrm>
            <a:off x="1394618" y="804129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תכונות השכיח mode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2"/>
          <p:cNvSpPr txBox="1"/>
          <p:nvPr/>
        </p:nvSpPr>
        <p:spPr>
          <a:xfrm>
            <a:off x="1866314" y="16126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3" name="Google Shape;543;p22"/>
          <p:cNvSpPr/>
          <p:nvPr/>
        </p:nvSpPr>
        <p:spPr>
          <a:xfrm>
            <a:off x="3061505" y="5742652"/>
            <a:ext cx="2439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4" name="Google Shape;544;p22"/>
          <p:cNvSpPr/>
          <p:nvPr/>
        </p:nvSpPr>
        <p:spPr>
          <a:xfrm>
            <a:off x="1866314" y="1857303"/>
            <a:ext cx="8629650" cy="98861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השכיח </a:t>
            </a:r>
            <a:r>
              <a:rPr b="1" i="0" lang="iw-IL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אינו</a:t>
            </a: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יכול להיות גדול מהערך הגדול ביותר בקבוצת הערכים.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השכיח </a:t>
            </a:r>
            <a:r>
              <a:rPr b="1" i="0" lang="iw-IL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אינו</a:t>
            </a: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יכול להיות קטן מהערך הקטן ביותר בקבוצת הערכים.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2"/>
          <p:cNvSpPr/>
          <p:nvPr/>
        </p:nvSpPr>
        <p:spPr>
          <a:xfrm>
            <a:off x="1809270" y="2965815"/>
            <a:ext cx="8629649" cy="48163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השכיח חייב להיות שווה לאחד הערכים בקבוצת הערכים.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6" name="Google Shape;546;p22"/>
          <p:cNvGraphicFramePr/>
          <p:nvPr/>
        </p:nvGraphicFramePr>
        <p:xfrm>
          <a:off x="5476738" y="38481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1220200"/>
                <a:gridCol w="1220200"/>
              </a:tblGrid>
              <a:tr h="516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81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81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81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47" name="Google Shape;547;p22"/>
          <p:cNvGraphicFramePr/>
          <p:nvPr/>
        </p:nvGraphicFramePr>
        <p:xfrm>
          <a:off x="5476738" y="56881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1220200"/>
                <a:gridCol w="1220200"/>
              </a:tblGrid>
              <a:tr h="2279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48" name="Google Shape;548;p22"/>
          <p:cNvGraphicFramePr/>
          <p:nvPr/>
        </p:nvGraphicFramePr>
        <p:xfrm>
          <a:off x="2685913" y="38720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1220200"/>
                <a:gridCol w="1220200"/>
              </a:tblGrid>
              <a:tr h="492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קבוצה א'</a:t>
                      </a:r>
                      <a:endParaRPr sz="18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קבוצה ב'</a:t>
                      </a:r>
                      <a:endParaRPr sz="18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25" marB="45725" marR="91450" marL="91450"/>
                </a:tc>
              </a:tr>
              <a:tr h="281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81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81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highlight>
                            <a:srgbClr val="FFFF00"/>
                          </a:highlight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90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highlight>
                            <a:srgbClr val="FFFF00"/>
                          </a:highlight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90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49" name="Google Shape;549;p22"/>
          <p:cNvGraphicFramePr/>
          <p:nvPr/>
        </p:nvGraphicFramePr>
        <p:xfrm>
          <a:off x="2685913" y="56576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1220200"/>
                <a:gridCol w="1220200"/>
              </a:tblGrid>
              <a:tr h="2279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50" name="Google Shape;550;p22"/>
          <p:cNvGraphicFramePr/>
          <p:nvPr/>
        </p:nvGraphicFramePr>
        <p:xfrm>
          <a:off x="8327321" y="38339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1220200"/>
                <a:gridCol w="1220200"/>
              </a:tblGrid>
              <a:tr h="5163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81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81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81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51" name="Google Shape;551;p22"/>
          <p:cNvGraphicFramePr/>
          <p:nvPr/>
        </p:nvGraphicFramePr>
        <p:xfrm>
          <a:off x="8327321" y="56511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1220200"/>
                <a:gridCol w="1220200"/>
              </a:tblGrid>
              <a:tr h="2279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למדנו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3"/>
          <p:cNvSpPr txBox="1"/>
          <p:nvPr>
            <p:ph idx="1" type="body"/>
          </p:nvPr>
        </p:nvSpPr>
        <p:spPr>
          <a:xfrm>
            <a:off x="2765129" y="2132913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תכונותיו של החציון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תכונותיו של הממוצע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תכונותיו של השכיח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ncil, Happy, Jumping, School, Writing, Author, Learn" id="558" name="Google Shape;55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619" y="1630691"/>
            <a:ext cx="2710998" cy="42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23"/>
          <p:cNvSpPr/>
          <p:nvPr/>
        </p:nvSpPr>
        <p:spPr>
          <a:xfrm>
            <a:off x="1280433" y="5973847"/>
            <a:ext cx="27109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OpenClipart-Vectors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4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4"/>
          <p:cNvSpPr txBox="1"/>
          <p:nvPr/>
        </p:nvSpPr>
        <p:spPr>
          <a:xfrm>
            <a:off x="6641245" y="2095055"/>
            <a:ext cx="42934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התפלגות מספר יחידות הלימוד בכיתה יב'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7" name="Google Shape;567;p24"/>
          <p:cNvGraphicFramePr/>
          <p:nvPr/>
        </p:nvGraphicFramePr>
        <p:xfrm>
          <a:off x="6547391" y="24008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{99C7BF9A-74F3-4D42-BE12-1C3E25506299}</a:tableStyleId>
              </a:tblPr>
              <a:tblGrid>
                <a:gridCol w="846400"/>
                <a:gridCol w="794575"/>
                <a:gridCol w="740900"/>
                <a:gridCol w="1262800"/>
              </a:tblGrid>
              <a:tr h="787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תלמידים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</a:tr>
              <a:tr h="7874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יחדות לימוד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</a:tr>
            </a:tbl>
          </a:graphicData>
        </a:graphic>
      </p:graphicFrame>
      <p:sp>
        <p:nvSpPr>
          <p:cNvPr id="568" name="Google Shape;568;p24"/>
          <p:cNvSpPr/>
          <p:nvPr/>
        </p:nvSpPr>
        <p:spPr>
          <a:xfrm>
            <a:off x="1164888" y="1406452"/>
            <a:ext cx="99709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הנהלת בית הספר מעוניינת לבחון שתי כיתות יא', ולבדוק באיזו מהן התלמידים עשו יותר יחידות לימוד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לצורך כך, הכינו טבלת התפלגות מספר יחידות לימוד של התלמידים בשתי כיתות.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4"/>
          <p:cNvSpPr/>
          <p:nvPr/>
        </p:nvSpPr>
        <p:spPr>
          <a:xfrm>
            <a:off x="704851" y="4507001"/>
            <a:ext cx="981215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חשבו את הממוצע המשוקלל של הכיתה לאחר מעבר התלמידים (העזרו בסרטון 10- מדדי מיקום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מרכזי ב').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חשבו את החציון (רמז: אתרו את המשתנה הבלתי תלוי  והתלוי, סדרו את טבלת הנתונים בסדר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עולה, הוסיפו עמודת שכיחות מצטברת, והשתמשו בנוסחאות החישוב).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ג. חשבו את השכיח.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ד. אילו מסקנות ניתן להסיק על תכונות המדדים בהשוואה למדדים אותם חישבתם בתרגול סרטון 10).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4"/>
          <p:cNvSpPr/>
          <p:nvPr/>
        </p:nvSpPr>
        <p:spPr>
          <a:xfrm>
            <a:off x="3885975" y="4056683"/>
            <a:ext cx="70487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עקב מעברים בין כיתות, 5 תלמידים בעלי 22 יחידות לימוד, עברו לכיתה אחרת.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25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5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5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>
            <a:off x="4862557" y="3662359"/>
            <a:ext cx="4119073" cy="70655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>
            <p:ph type="ctrTitle"/>
          </p:nvPr>
        </p:nvSpPr>
        <p:spPr>
          <a:xfrm>
            <a:off x="1859345" y="161049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חישוב מדדי מיקום מרכזי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type="title"/>
          </p:nvPr>
        </p:nvSpPr>
        <p:spPr>
          <a:xfrm>
            <a:off x="1890992" y="50814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סוגי מדדים מיקום מרכזי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riting, Write, Person, Paperwork, Paper, Notebook"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982" y="3171328"/>
            <a:ext cx="4761390" cy="3174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5"/>
          <p:cNvGrpSpPr/>
          <p:nvPr/>
        </p:nvGrpSpPr>
        <p:grpSpPr>
          <a:xfrm>
            <a:off x="6181298" y="1654090"/>
            <a:ext cx="5148112" cy="4211037"/>
            <a:chOff x="2440" y="2843"/>
            <a:chExt cx="5148112" cy="4211037"/>
          </a:xfrm>
        </p:grpSpPr>
        <p:sp>
          <p:nvSpPr>
            <p:cNvPr id="151" name="Google Shape;151;p5"/>
            <p:cNvSpPr/>
            <p:nvPr/>
          </p:nvSpPr>
          <p:spPr>
            <a:xfrm>
              <a:off x="2440" y="2843"/>
              <a:ext cx="5148112" cy="13424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41759" y="42162"/>
              <a:ext cx="5069474" cy="1263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300" lIns="194300" spcFirstLastPara="1" rIns="194300" wrap="square" tIns="194300">
              <a:noAutofit/>
            </a:bodyPr>
            <a:lstStyle/>
            <a:p>
              <a:pPr indent="-32385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2A72"/>
                </a:buClr>
                <a:buSzPts val="5100"/>
                <a:buFont typeface="Arial"/>
                <a:buAutoNum type="arabicPeriod"/>
              </a:pPr>
              <a:r>
                <a:rPr b="0" i="0" lang="iw-IL" sz="51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ממוצע  חשבוני</a:t>
              </a:r>
              <a:endParaRPr b="0" i="0" sz="51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927723" y="1437145"/>
              <a:ext cx="1222829" cy="13424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3963538" y="1472960"/>
              <a:ext cx="1151199" cy="12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ממוצע משוקלל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602176" y="1437145"/>
              <a:ext cx="1222829" cy="13424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2637991" y="1472960"/>
              <a:ext cx="1151199" cy="12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חציון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440" y="1437145"/>
              <a:ext cx="2497018" cy="13424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41759" y="1476464"/>
              <a:ext cx="2418380" cy="1263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שכיח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276629" y="2871447"/>
              <a:ext cx="1222829" cy="13424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1312444" y="2907262"/>
              <a:ext cx="1151199" cy="12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אמצע טווח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2440" y="2871447"/>
              <a:ext cx="1222829" cy="13424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38255" y="2907262"/>
              <a:ext cx="1151199" cy="12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rgbClr val="192A72"/>
                  </a:solidFill>
                  <a:latin typeface="Arial"/>
                  <a:ea typeface="Arial"/>
                  <a:cs typeface="Arial"/>
                  <a:sym typeface="Arial"/>
                </a:rPr>
                <a:t>ועוד...</a:t>
              </a:r>
              <a:endParaRPr b="0" i="0" sz="2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>
            <p:ph type="title"/>
          </p:nvPr>
        </p:nvSpPr>
        <p:spPr>
          <a:xfrm>
            <a:off x="1683739" y="655787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3 קבוצות לימוד, שעת תגבור אחת.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 למי לתת שיעור תגבור?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9" name="Google Shape;169;p6"/>
          <p:cNvGraphicFramePr/>
          <p:nvPr/>
        </p:nvGraphicFramePr>
        <p:xfrm>
          <a:off x="4974721" y="19849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903075"/>
                <a:gridCol w="983075"/>
                <a:gridCol w="930575"/>
              </a:tblGrid>
              <a:tr h="536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170" name="Google Shape;170;p6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fusion, Left, Right, Straight, Confused, Choice" id="172" name="Google Shape;17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1449" y="2157272"/>
            <a:ext cx="3236836" cy="286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/>
          <p:nvPr/>
        </p:nvSpPr>
        <p:spPr>
          <a:xfrm>
            <a:off x="4918581" y="1651560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4" name="Google Shape;174;p6"/>
          <p:cNvGraphicFramePr/>
          <p:nvPr/>
        </p:nvGraphicFramePr>
        <p:xfrm>
          <a:off x="5052379" y="56992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878175"/>
                <a:gridCol w="955975"/>
                <a:gridCol w="904925"/>
              </a:tblGrid>
              <a:tr h="3791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77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79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79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175" name="Google Shape;175;p6"/>
          <p:cNvSpPr/>
          <p:nvPr/>
        </p:nvSpPr>
        <p:spPr>
          <a:xfrm>
            <a:off x="7981387" y="5699245"/>
            <a:ext cx="670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חציון: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7907649" y="6144780"/>
            <a:ext cx="817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p6"/>
          <p:cNvGraphicFramePr/>
          <p:nvPr/>
        </p:nvGraphicFramePr>
        <p:xfrm>
          <a:off x="5052379" y="61788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913025"/>
                <a:gridCol w="913025"/>
                <a:gridCol w="913025"/>
              </a:tblGrid>
              <a:tr h="3029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72.2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75.4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72.7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type="title"/>
          </p:nvPr>
        </p:nvSpPr>
        <p:spPr>
          <a:xfrm>
            <a:off x="1650131" y="73217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3 קבוצות לימוד, שעת תגבור אחת.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 למי לתת שיעור תגבור?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4" name="Google Shape;184;p7"/>
          <p:cNvGraphicFramePr/>
          <p:nvPr/>
        </p:nvGraphicFramePr>
        <p:xfrm>
          <a:off x="4717191" y="19966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939075"/>
                <a:gridCol w="1022250"/>
                <a:gridCol w="967675"/>
              </a:tblGrid>
              <a:tr h="536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185" name="Google Shape;185;p7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186" name="Google Shape;18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7"/>
          <p:cNvSpPr/>
          <p:nvPr/>
        </p:nvSpPr>
        <p:spPr>
          <a:xfrm>
            <a:off x="4717192" y="1655615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8" name="Google Shape;188;p7"/>
          <p:cNvGraphicFramePr/>
          <p:nvPr/>
        </p:nvGraphicFramePr>
        <p:xfrm>
          <a:off x="4800600" y="57656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885950"/>
                <a:gridCol w="964425"/>
                <a:gridCol w="912925"/>
              </a:tblGrid>
              <a:tr h="369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?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?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?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189" name="Google Shape;189;p7"/>
          <p:cNvSpPr/>
          <p:nvPr/>
        </p:nvSpPr>
        <p:spPr>
          <a:xfrm>
            <a:off x="7646200" y="5699245"/>
            <a:ext cx="670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חציון: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7646200" y="6161806"/>
            <a:ext cx="817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1" name="Google Shape;191;p7"/>
          <p:cNvGraphicFramePr/>
          <p:nvPr/>
        </p:nvGraphicFramePr>
        <p:xfrm>
          <a:off x="4812627" y="61788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921100"/>
                <a:gridCol w="921100"/>
                <a:gridCol w="921100"/>
              </a:tblGrid>
              <a:tr h="3029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/>
                        <a:t>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2" name="Google Shape;192;p7"/>
          <p:cNvSpPr/>
          <p:nvPr/>
        </p:nvSpPr>
        <p:spPr>
          <a:xfrm>
            <a:off x="7957330" y="2148959"/>
            <a:ext cx="376710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לבית הספר הגיע תלמיד חדש, אשר ציונו במבחן הכניסה הינו 100.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כיצד מדדי מיקום מרכזי של חציון וממוצע ישתנו בכל קבוצה, אם תלמיד זה יצטרף אליהן?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type="title"/>
          </p:nvPr>
        </p:nvSpPr>
        <p:spPr>
          <a:xfrm>
            <a:off x="1532442" y="437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חציון Median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288103" y="712038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3056560" y="593285"/>
            <a:ext cx="6505802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מהו חציון?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4009214" y="1328580"/>
            <a:ext cx="4957819" cy="637354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הערך האמצעי, החוצה את קבוצת התצפיות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3056560" y="2166905"/>
            <a:ext cx="65058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כיצד מחשבים את החציון?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8"/>
          <p:cNvGrpSpPr/>
          <p:nvPr/>
        </p:nvGrpSpPr>
        <p:grpSpPr>
          <a:xfrm>
            <a:off x="4533285" y="2693534"/>
            <a:ext cx="3552352" cy="1491841"/>
            <a:chOff x="0" y="9922"/>
            <a:chExt cx="3552352" cy="1491841"/>
          </a:xfrm>
        </p:grpSpPr>
        <p:sp>
          <p:nvSpPr>
            <p:cNvPr id="204" name="Google Shape;204;p8"/>
            <p:cNvSpPr/>
            <p:nvPr/>
          </p:nvSpPr>
          <p:spPr>
            <a:xfrm>
              <a:off x="0" y="9922"/>
              <a:ext cx="3552352" cy="692640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33812" y="43734"/>
              <a:ext cx="3484728" cy="625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מסדרים את  הנתונים בסדר עולה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0" y="809123"/>
              <a:ext cx="3552352" cy="692640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33812" y="842935"/>
              <a:ext cx="3484728" cy="625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iw-I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סופרים את סך כל התצפיות N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8"/>
          <p:cNvSpPr/>
          <p:nvPr/>
        </p:nvSpPr>
        <p:spPr>
          <a:xfrm>
            <a:off x="3344320" y="5365292"/>
            <a:ext cx="1329788" cy="46166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8943" l="0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4507913" y="5365292"/>
            <a:ext cx="606833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8943" l="-14998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4989303" y="5516616"/>
            <a:ext cx="343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8"/>
          <p:cNvCxnSpPr/>
          <p:nvPr/>
        </p:nvCxnSpPr>
        <p:spPr>
          <a:xfrm>
            <a:off x="6603211" y="4303252"/>
            <a:ext cx="1146995" cy="10620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212" name="Google Shape;212;p8"/>
          <p:cNvCxnSpPr/>
          <p:nvPr/>
        </p:nvCxnSpPr>
        <p:spPr>
          <a:xfrm flipH="1">
            <a:off x="4948332" y="4303252"/>
            <a:ext cx="1204144" cy="10620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213" name="Google Shape;213;p8"/>
          <p:cNvSpPr/>
          <p:nvPr/>
        </p:nvSpPr>
        <p:spPr>
          <a:xfrm>
            <a:off x="3136824" y="5596124"/>
            <a:ext cx="9092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8"/>
          <p:cNvCxnSpPr/>
          <p:nvPr/>
        </p:nvCxnSpPr>
        <p:spPr>
          <a:xfrm>
            <a:off x="4085701" y="5826957"/>
            <a:ext cx="1306226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15" name="Google Shape;215;p8"/>
          <p:cNvSpPr/>
          <p:nvPr/>
        </p:nvSpPr>
        <p:spPr>
          <a:xfrm>
            <a:off x="4556927" y="582695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6278339" y="5438810"/>
            <a:ext cx="2569836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8943" l="0" r="0" t="-105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7426222" y="5484976"/>
            <a:ext cx="9092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7164228" y="4459750"/>
            <a:ext cx="95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אי זוגי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4564954" y="4459772"/>
            <a:ext cx="95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זוגי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Google Shape;225;p9"/>
          <p:cNvGraphicFramePr/>
          <p:nvPr/>
        </p:nvGraphicFramePr>
        <p:xfrm>
          <a:off x="5989381" y="15443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905325"/>
              </a:tblGrid>
              <a:tr h="5366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קבוצה א'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55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70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87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94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007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26" name="Google Shape;226;p9"/>
          <p:cNvSpPr txBox="1"/>
          <p:nvPr>
            <p:ph type="title"/>
          </p:nvPr>
        </p:nvSpPr>
        <p:spPr>
          <a:xfrm>
            <a:off x="1737585" y="20086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חציון  - קבוצה א'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28" name="Google Shape;2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9"/>
          <p:cNvSpPr/>
          <p:nvPr/>
        </p:nvSpPr>
        <p:spPr>
          <a:xfrm>
            <a:off x="4930029" y="1197544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7473656" y="2001590"/>
            <a:ext cx="46098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אם N זוגי אז מוצאים את שני הערכים האמצעיים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5440576" y="2156783"/>
            <a:ext cx="328474" cy="115409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5440100" y="3938852"/>
            <a:ext cx="328474" cy="115409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4338976" y="2506873"/>
            <a:ext cx="1016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4300301" y="4305351"/>
            <a:ext cx="1016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8632466" y="3634170"/>
            <a:ext cx="1254575" cy="4841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496" l="0" r="-485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6" name="Google Shape;236;p9"/>
          <p:cNvGraphicFramePr/>
          <p:nvPr/>
        </p:nvGraphicFramePr>
        <p:xfrm>
          <a:off x="5945593" y="15668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987400"/>
              </a:tblGrid>
              <a:tr h="5364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06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237" name="Google Shape;237;p9"/>
          <p:cNvSpPr/>
          <p:nvPr/>
        </p:nvSpPr>
        <p:spPr>
          <a:xfrm>
            <a:off x="3515334" y="3229476"/>
            <a:ext cx="1722109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החציון =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 2 התצפיות האמצעיות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9"/>
          <p:cNvCxnSpPr/>
          <p:nvPr/>
        </p:nvCxnSpPr>
        <p:spPr>
          <a:xfrm flipH="1">
            <a:off x="5237444" y="3429000"/>
            <a:ext cx="660433" cy="15382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239" name="Google Shape;239;p9"/>
          <p:cNvCxnSpPr>
            <a:endCxn id="237" idx="3"/>
          </p:cNvCxnSpPr>
          <p:nvPr/>
        </p:nvCxnSpPr>
        <p:spPr>
          <a:xfrm rot="10800000">
            <a:off x="5237443" y="3644975"/>
            <a:ext cx="660300" cy="145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240" name="Google Shape;240;p9"/>
          <p:cNvSpPr/>
          <p:nvPr/>
        </p:nvSpPr>
        <p:spPr>
          <a:xfrm>
            <a:off x="8839615" y="2948711"/>
            <a:ext cx="1329788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0661" l="0" r="0" t="-106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10003208" y="2948711"/>
            <a:ext cx="606833" cy="461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0661" l="-16158" r="0" t="-106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10408398" y="3100035"/>
            <a:ext cx="343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8632119" y="3179543"/>
            <a:ext cx="9092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9"/>
          <p:cNvCxnSpPr/>
          <p:nvPr/>
        </p:nvCxnSpPr>
        <p:spPr>
          <a:xfrm>
            <a:off x="9580996" y="3410376"/>
            <a:ext cx="1306226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45" name="Google Shape;245;p9"/>
          <p:cNvSpPr/>
          <p:nvPr/>
        </p:nvSpPr>
        <p:spPr>
          <a:xfrm>
            <a:off x="10052222" y="341037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8068737" y="4798600"/>
            <a:ext cx="13297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iw-IL" sz="10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0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9232330" y="4798600"/>
            <a:ext cx="6068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+X</a:t>
            </a:r>
            <a:endParaRPr b="0" i="0" sz="10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7861241" y="5029432"/>
            <a:ext cx="9092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Mode =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p9"/>
          <p:cNvCxnSpPr/>
          <p:nvPr/>
        </p:nvCxnSpPr>
        <p:spPr>
          <a:xfrm>
            <a:off x="8810118" y="5260265"/>
            <a:ext cx="130622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50" name="Google Shape;250;p9"/>
          <p:cNvSpPr/>
          <p:nvPr/>
        </p:nvSpPr>
        <p:spPr>
          <a:xfrm>
            <a:off x="9573518" y="4967877"/>
            <a:ext cx="2503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0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9246469" y="523613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10223635" y="505544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9"/>
          <p:cNvCxnSpPr/>
          <p:nvPr/>
        </p:nvCxnSpPr>
        <p:spPr>
          <a:xfrm>
            <a:off x="10580029" y="5233416"/>
            <a:ext cx="799787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254" name="Google Shape;254;p9"/>
          <p:cNvSpPr/>
          <p:nvPr/>
        </p:nvSpPr>
        <p:spPr>
          <a:xfrm>
            <a:off x="10059970" y="4870603"/>
            <a:ext cx="13297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77+78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9882734" y="5193769"/>
            <a:ext cx="13297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11368854" y="5055448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11610565" y="5059351"/>
            <a:ext cx="5934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77.5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5698666" y="5690519"/>
            <a:ext cx="38351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החציון עבור קבוצה א' הוא: mode =77.5</a:t>
            </a:r>
            <a:endParaRPr b="0" i="0" sz="1800" u="none" cap="none" strike="noStrike">
              <a:solidFill>
                <a:srgbClr val="192A7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8958892" y="1239216"/>
            <a:ext cx="3177472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נסדר את הערכים בסדר עולה.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10560912" y="1612745"/>
            <a:ext cx="15666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נחשב את 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9617928" y="1662122"/>
            <a:ext cx="68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N=10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32463" y="4196525"/>
            <a:ext cx="273367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Google Shape;268;p10"/>
          <p:cNvGraphicFramePr/>
          <p:nvPr/>
        </p:nvGraphicFramePr>
        <p:xfrm>
          <a:off x="5772024" y="18637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1117350"/>
              </a:tblGrid>
              <a:tr h="4249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ציוני</a:t>
                      </a:r>
                      <a:endParaRPr sz="1400" u="none" cap="none" strike="noStrike"/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קבוצה ב'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40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80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2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  <a:tr h="34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/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269" name="Google Shape;269;p10"/>
          <p:cNvSpPr/>
          <p:nvPr/>
        </p:nvSpPr>
        <p:spPr>
          <a:xfrm>
            <a:off x="518341" y="551960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270" name="Google Shape;2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32" y="1843553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0"/>
          <p:cNvSpPr/>
          <p:nvPr/>
        </p:nvSpPr>
        <p:spPr>
          <a:xfrm>
            <a:off x="5113507" y="1455143"/>
            <a:ext cx="22701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קבוצה ב'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0"/>
          <p:cNvSpPr txBox="1"/>
          <p:nvPr>
            <p:ph type="title"/>
          </p:nvPr>
        </p:nvSpPr>
        <p:spPr>
          <a:xfrm>
            <a:off x="1737585" y="20086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חציון – קבוצה ב'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3" name="Google Shape;273;p10"/>
          <p:cNvGraphicFramePr/>
          <p:nvPr/>
        </p:nvGraphicFramePr>
        <p:xfrm>
          <a:off x="5809563" y="18441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{010716F8-E358-42F1-8991-3A7F640E7111}</a:tableStyleId>
              </a:tblPr>
              <a:tblGrid>
                <a:gridCol w="1042275"/>
              </a:tblGrid>
              <a:tr h="6485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ציוני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3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274" name="Google Shape;274;p10"/>
          <p:cNvSpPr/>
          <p:nvPr/>
        </p:nvSpPr>
        <p:spPr>
          <a:xfrm>
            <a:off x="8878554" y="2061519"/>
            <a:ext cx="3177472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נסדר את הערכים בסדר עולה.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10480574" y="2435048"/>
            <a:ext cx="1566455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נחשב את 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9707890" y="2431253"/>
            <a:ext cx="68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N=11</a:t>
            </a:r>
            <a:endParaRPr b="0" i="0" sz="18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7463128" y="2790413"/>
            <a:ext cx="4609917" cy="17920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77" l="-394" r="-132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5410305" y="2518054"/>
            <a:ext cx="328474" cy="1442861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5377059" y="4374711"/>
            <a:ext cx="328474" cy="1412695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4338976" y="2468777"/>
            <a:ext cx="1016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4237795" y="4700233"/>
            <a:ext cx="1016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תצפיות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3421585" y="3760794"/>
            <a:ext cx="1722109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החציון =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התצפית האמצעית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10"/>
          <p:cNvCxnSpPr/>
          <p:nvPr/>
        </p:nvCxnSpPr>
        <p:spPr>
          <a:xfrm rot="10800000">
            <a:off x="5225525" y="4127474"/>
            <a:ext cx="513254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284" name="Google Shape;284;p10"/>
          <p:cNvSpPr/>
          <p:nvPr/>
        </p:nvSpPr>
        <p:spPr>
          <a:xfrm>
            <a:off x="7383680" y="4504244"/>
            <a:ext cx="2110578" cy="48417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8856" l="0" r="-28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7503395" y="5002651"/>
            <a:ext cx="1589474" cy="461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0661" l="-4978" r="0" t="-106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9037795" y="5027387"/>
            <a:ext cx="673582" cy="46166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0661" l="-14543" r="0" t="-106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9633702" y="5028224"/>
            <a:ext cx="7184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= 80</a:t>
            </a:r>
            <a:endParaRPr b="0" i="0" sz="1000" u="none" cap="none" strike="noStrik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7120218" y="5569772"/>
            <a:ext cx="38351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החציון עבור קבוצה א' הוא: mode =80</a:t>
            </a:r>
            <a:endParaRPr b="0" i="0" sz="1800" u="none" cap="none" strike="noStrike">
              <a:solidFill>
                <a:srgbClr val="192A7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15825" y="3359204"/>
            <a:ext cx="704404" cy="61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2020-11-05T04:23:18Z</dcterms:created>
  <dc:creator>עדי קרנץ</dc:creator>
</cp:coreProperties>
</file>