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</p:sldIdLst>
  <p:sldSz cy="6858000" cx="12192000"/>
  <p:notesSz cx="6858000" cy="9144000"/>
  <p:embeddedFontLst>
    <p:embeddedFont>
      <p:font typeface="Varela Round"/>
      <p:regular r:id="rId2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1">
          <p15:clr>
            <a:srgbClr val="A4A3A4"/>
          </p15:clr>
        </p15:guide>
      </p15:sldGuideLst>
    </p:ext>
    <p:ext uri="GoogleSlidesCustomDataVersion2">
      <go:slidesCustomData xmlns:go="http://customooxmlschemas.google.com/" r:id="rId30" roundtripDataSignature="AMtx7mg+YyMFqxx2Hj8Qhls9eyuqjKY0w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9481C451-8760-45C4-BDA8-752540F3E556}">
  <a:tblStyle styleId="{9481C451-8760-45C4-BDA8-752540F3E556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EF6E8"/>
          </a:solidFill>
        </a:fill>
      </a:tcStyle>
    </a:wholeTbl>
    <a:band1H>
      <a:tcTxStyle b="off" i="off"/>
      <a:tcStyle>
        <a:fill>
          <a:solidFill>
            <a:srgbClr val="DBEECF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DBEECF"/>
          </a:solidFill>
        </a:fill>
      </a:tcStyle>
    </a:band1V>
    <a:band2V>
      <a:tcTxStyle b="off" i="off"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font" Target="fonts/VarelaRound-regular.fntdata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0" Type="http://customschemas.google.com/relationships/presentationmetadata" Target="meta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iw-I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9" name="Google Shape;109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4" name="Google Shape;224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1" name="Google Shape;231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8" name="Google Shape;238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9" name="Google Shape;239;p11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8" name="Google Shape;248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49" name="Google Shape;249;p12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8" name="Google Shape;258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9" name="Google Shape;259;p13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8" name="Google Shape;268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69" name="Google Shape;269;p14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78" name="Google Shape;278;p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85" name="Google Shape;285;p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1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93" name="Google Shape;293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94" name="Google Shape;294;p17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1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03" name="Google Shape;303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04" name="Google Shape;304;p18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1" name="Google Shape;12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1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13" name="Google Shape;313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19" name="Google Shape;319;p2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28" name="Google Shape;328;p2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7" name="Google Shape;12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8" name="Google Shape;128;p3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b605e2747b_0_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3" name="Google Shape;143;gb605e2747b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4" name="Google Shape;144;gb605e2747b_0_8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0" name="Google Shape;15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1" name="Google Shape;151;p4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1" name="Google Shape;16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2" name="Google Shape;162;p5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5" name="Google Shape;175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6" name="Google Shape;176;p6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8" name="Google Shape;188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5" name="Google Shape;205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שער - מערכת שידורים לאומית">
  <p:cSld name="שער - מערכת שידורים לאומית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gb628c19308_0_108"/>
          <p:cNvSpPr txBox="1"/>
          <p:nvPr>
            <p:ph type="ctrTitle"/>
          </p:nvPr>
        </p:nvSpPr>
        <p:spPr>
          <a:xfrm>
            <a:off x="516000" y="2693989"/>
            <a:ext cx="111600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b="1" i="0" sz="6601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gb628c19308_0_108"/>
          <p:cNvSpPr/>
          <p:nvPr/>
        </p:nvSpPr>
        <p:spPr>
          <a:xfrm>
            <a:off x="-670069" y="6569428"/>
            <a:ext cx="2624100" cy="459000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gb628c19308_0_108"/>
          <p:cNvSpPr/>
          <p:nvPr/>
        </p:nvSpPr>
        <p:spPr>
          <a:xfrm>
            <a:off x="-1488810" y="6304086"/>
            <a:ext cx="3246300" cy="192900"/>
          </a:xfrm>
          <a:prstGeom prst="roundRect">
            <a:avLst>
              <a:gd fmla="val 49359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gb628c19308_0_108"/>
          <p:cNvSpPr/>
          <p:nvPr/>
        </p:nvSpPr>
        <p:spPr>
          <a:xfrm>
            <a:off x="9986482" y="-439221"/>
            <a:ext cx="4205700" cy="63180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gb628c19308_0_108"/>
          <p:cNvSpPr/>
          <p:nvPr/>
        </p:nvSpPr>
        <p:spPr>
          <a:xfrm>
            <a:off x="8259471" y="6565100"/>
            <a:ext cx="4434300" cy="79650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" name="Google Shape;21;gb628c19308_0_108"/>
          <p:cNvPicPr preferRelativeResize="0"/>
          <p:nvPr/>
        </p:nvPicPr>
        <p:blipFill rotWithShape="1">
          <a:blip r:embed="rId2">
            <a:alphaModFix/>
          </a:blip>
          <a:srcRect b="26248" l="33056" r="33511" t="0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gb628c19308_0_108"/>
          <p:cNvSpPr/>
          <p:nvPr/>
        </p:nvSpPr>
        <p:spPr>
          <a:xfrm>
            <a:off x="-1" y="-960120"/>
            <a:ext cx="14676900" cy="928200"/>
          </a:xfrm>
          <a:prstGeom prst="rect">
            <a:avLst/>
          </a:prstGeom>
          <a:solidFill>
            <a:srgbClr val="E6E6E6"/>
          </a:solidFill>
          <a:ln cap="flat" cmpd="sng" w="12700">
            <a:solidFill>
              <a:srgbClr val="E6E6E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gb628c19308_0_108"/>
          <p:cNvSpPr/>
          <p:nvPr/>
        </p:nvSpPr>
        <p:spPr>
          <a:xfrm>
            <a:off x="-1356361" y="6875979"/>
            <a:ext cx="14676900" cy="928200"/>
          </a:xfrm>
          <a:prstGeom prst="rect">
            <a:avLst/>
          </a:prstGeom>
          <a:solidFill>
            <a:srgbClr val="E6E6E6"/>
          </a:solidFill>
          <a:ln cap="flat" cmpd="sng" w="12700">
            <a:solidFill>
              <a:srgbClr val="E6E6E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gb628c19308_0_108"/>
          <p:cNvSpPr/>
          <p:nvPr/>
        </p:nvSpPr>
        <p:spPr>
          <a:xfrm rot="5400000">
            <a:off x="10129528" y="1977421"/>
            <a:ext cx="6987600" cy="2819400"/>
          </a:xfrm>
          <a:prstGeom prst="rect">
            <a:avLst/>
          </a:prstGeom>
          <a:solidFill>
            <a:srgbClr val="E6E6E6"/>
          </a:solidFill>
          <a:ln cap="flat" cmpd="sng" w="12700">
            <a:solidFill>
              <a:srgbClr val="E6E6E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gb628c19308_0_108"/>
          <p:cNvSpPr/>
          <p:nvPr/>
        </p:nvSpPr>
        <p:spPr>
          <a:xfrm>
            <a:off x="-3261642" y="347118"/>
            <a:ext cx="3246300" cy="7304700"/>
          </a:xfrm>
          <a:prstGeom prst="rect">
            <a:avLst/>
          </a:prstGeom>
          <a:solidFill>
            <a:srgbClr val="E6E6E6"/>
          </a:solidFill>
          <a:ln cap="flat" cmpd="sng" w="12700">
            <a:solidFill>
              <a:srgbClr val="E6E6E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וידאו על מסך מלא">
  <p:cSld name="וידאו על מסך מלא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1"/>
          <p:cNvSpPr/>
          <p:nvPr/>
        </p:nvSpPr>
        <p:spPr>
          <a:xfrm>
            <a:off x="1" y="5878199"/>
            <a:ext cx="476619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6" name="Google Shape;86;p31"/>
          <p:cNvSpPr/>
          <p:nvPr/>
        </p:nvSpPr>
        <p:spPr>
          <a:xfrm>
            <a:off x="8667715" y="66849"/>
            <a:ext cx="5300119" cy="22162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7" name="Google Shape;87;p31"/>
          <p:cNvSpPr/>
          <p:nvPr/>
        </p:nvSpPr>
        <p:spPr>
          <a:xfrm>
            <a:off x="0" y="6306749"/>
            <a:ext cx="7724431" cy="67454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8" name="Google Shape;88;p31"/>
          <p:cNvSpPr/>
          <p:nvPr>
            <p:ph idx="2" type="media"/>
          </p:nvPr>
        </p:nvSpPr>
        <p:spPr>
          <a:xfrm>
            <a:off x="363416" y="639717"/>
            <a:ext cx="11465168" cy="61229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1" algn="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192A72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9" name="Google Shape;89;p31"/>
          <p:cNvSpPr txBox="1"/>
          <p:nvPr>
            <p:ph idx="1" type="body"/>
          </p:nvPr>
        </p:nvSpPr>
        <p:spPr>
          <a:xfrm>
            <a:off x="363416" y="95349"/>
            <a:ext cx="8074879" cy="400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92A72"/>
              </a:buClr>
              <a:buSzPts val="2400"/>
              <a:buFont typeface="Varela Round"/>
              <a:buNone/>
              <a:defRPr sz="24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42900" lvl="1" marL="914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מונה">
  <p:cSld name="כותרת ותמונה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2"/>
          <p:cNvSpPr/>
          <p:nvPr>
            <p:ph idx="2" type="pic"/>
          </p:nvPr>
        </p:nvSpPr>
        <p:spPr>
          <a:xfrm>
            <a:off x="161147" y="964351"/>
            <a:ext cx="8483175" cy="5721551"/>
          </a:xfrm>
          <a:prstGeom prst="rect">
            <a:avLst/>
          </a:prstGeom>
          <a:noFill/>
          <a:ln>
            <a:noFill/>
          </a:ln>
        </p:spPr>
      </p:sp>
      <p:sp>
        <p:nvSpPr>
          <p:cNvPr id="92" name="Google Shape;92;p32"/>
          <p:cNvSpPr txBox="1"/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  <a:defRPr sz="40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32"/>
          <p:cNvSpPr/>
          <p:nvPr/>
        </p:nvSpPr>
        <p:spPr>
          <a:xfrm>
            <a:off x="11186073" y="5980332"/>
            <a:ext cx="1591052" cy="155686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32"/>
          <p:cNvSpPr/>
          <p:nvPr/>
        </p:nvSpPr>
        <p:spPr>
          <a:xfrm>
            <a:off x="11032901" y="950191"/>
            <a:ext cx="1159099" cy="347376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32"/>
          <p:cNvSpPr/>
          <p:nvPr/>
        </p:nvSpPr>
        <p:spPr>
          <a:xfrm>
            <a:off x="-484994" y="320177"/>
            <a:ext cx="2095644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32"/>
          <p:cNvSpPr/>
          <p:nvPr/>
        </p:nvSpPr>
        <p:spPr>
          <a:xfrm>
            <a:off x="10586241" y="6268720"/>
            <a:ext cx="2190883" cy="41718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ארבע תמונות">
  <p:cSld name="כותרת וארבע תמונות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3"/>
          <p:cNvSpPr txBox="1"/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  <a:defRPr sz="40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33"/>
          <p:cNvSpPr/>
          <p:nvPr/>
        </p:nvSpPr>
        <p:spPr>
          <a:xfrm>
            <a:off x="11186073" y="5980332"/>
            <a:ext cx="1591052" cy="155686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33"/>
          <p:cNvSpPr/>
          <p:nvPr/>
        </p:nvSpPr>
        <p:spPr>
          <a:xfrm>
            <a:off x="10171544" y="938558"/>
            <a:ext cx="2190882" cy="426915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33"/>
          <p:cNvSpPr/>
          <p:nvPr/>
        </p:nvSpPr>
        <p:spPr>
          <a:xfrm>
            <a:off x="-484994" y="320177"/>
            <a:ext cx="2095644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33"/>
          <p:cNvSpPr/>
          <p:nvPr/>
        </p:nvSpPr>
        <p:spPr>
          <a:xfrm>
            <a:off x="10586241" y="6268720"/>
            <a:ext cx="2190883" cy="41718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33"/>
          <p:cNvSpPr/>
          <p:nvPr>
            <p:ph idx="2" type="pic"/>
          </p:nvPr>
        </p:nvSpPr>
        <p:spPr>
          <a:xfrm>
            <a:off x="154519" y="1073695"/>
            <a:ext cx="4114650" cy="2743100"/>
          </a:xfrm>
          <a:prstGeom prst="rect">
            <a:avLst/>
          </a:prstGeom>
          <a:noFill/>
          <a:ln>
            <a:noFill/>
          </a:ln>
        </p:spPr>
      </p:sp>
      <p:sp>
        <p:nvSpPr>
          <p:cNvPr id="104" name="Google Shape;104;p33"/>
          <p:cNvSpPr/>
          <p:nvPr>
            <p:ph idx="3" type="pic"/>
          </p:nvPr>
        </p:nvSpPr>
        <p:spPr>
          <a:xfrm>
            <a:off x="154519" y="3976095"/>
            <a:ext cx="4114650" cy="2743100"/>
          </a:xfrm>
          <a:prstGeom prst="rect">
            <a:avLst/>
          </a:prstGeom>
          <a:noFill/>
          <a:ln>
            <a:noFill/>
          </a:ln>
        </p:spPr>
      </p:sp>
      <p:sp>
        <p:nvSpPr>
          <p:cNvPr id="105" name="Google Shape;105;p33"/>
          <p:cNvSpPr/>
          <p:nvPr>
            <p:ph idx="4" type="pic"/>
          </p:nvPr>
        </p:nvSpPr>
        <p:spPr>
          <a:xfrm>
            <a:off x="4414862" y="1073695"/>
            <a:ext cx="4114650" cy="2743100"/>
          </a:xfrm>
          <a:prstGeom prst="rect">
            <a:avLst/>
          </a:prstGeom>
          <a:noFill/>
          <a:ln>
            <a:noFill/>
          </a:ln>
        </p:spPr>
      </p:sp>
      <p:sp>
        <p:nvSpPr>
          <p:cNvPr id="106" name="Google Shape;106;p33"/>
          <p:cNvSpPr/>
          <p:nvPr>
            <p:ph idx="5" type="pic"/>
          </p:nvPr>
        </p:nvSpPr>
        <p:spPr>
          <a:xfrm>
            <a:off x="4414862" y="3976095"/>
            <a:ext cx="4114650" cy="27431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השיעור שכבה ושם המורה">
  <p:cSld name="השיעור שכבה ושם המורה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3"/>
          <p:cNvSpPr/>
          <p:nvPr/>
        </p:nvSpPr>
        <p:spPr>
          <a:xfrm>
            <a:off x="212943" y="1396870"/>
            <a:ext cx="13177381" cy="2978963"/>
          </a:xfrm>
          <a:prstGeom prst="roundRect">
            <a:avLst>
              <a:gd fmla="val 50000" name="adj"/>
            </a:avLst>
          </a:prstGeom>
          <a:solidFill>
            <a:srgbClr val="D8D8D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23"/>
          <p:cNvSpPr txBox="1"/>
          <p:nvPr>
            <p:ph type="ctrTitle"/>
          </p:nvPr>
        </p:nvSpPr>
        <p:spPr>
          <a:xfrm>
            <a:off x="1" y="1640910"/>
            <a:ext cx="12192000" cy="12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b="1" sz="660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3"/>
          <p:cNvSpPr/>
          <p:nvPr/>
        </p:nvSpPr>
        <p:spPr>
          <a:xfrm>
            <a:off x="7329949" y="6155858"/>
            <a:ext cx="5333866" cy="55761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23"/>
          <p:cNvSpPr/>
          <p:nvPr/>
        </p:nvSpPr>
        <p:spPr>
          <a:xfrm>
            <a:off x="9501144" y="5870968"/>
            <a:ext cx="3049656" cy="205899"/>
          </a:xfrm>
          <a:prstGeom prst="roundRect">
            <a:avLst>
              <a:gd fmla="val 50000" name="adj"/>
            </a:avLst>
          </a:prstGeom>
          <a:solidFill>
            <a:srgbClr val="BDE68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23"/>
          <p:cNvSpPr/>
          <p:nvPr/>
        </p:nvSpPr>
        <p:spPr>
          <a:xfrm>
            <a:off x="-501113" y="163632"/>
            <a:ext cx="1428110" cy="322428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23"/>
          <p:cNvSpPr txBox="1"/>
          <p:nvPr>
            <p:ph idx="1" type="subTitle"/>
          </p:nvPr>
        </p:nvSpPr>
        <p:spPr>
          <a:xfrm>
            <a:off x="1" y="2918492"/>
            <a:ext cx="12192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None/>
              <a:defRPr b="1" sz="36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2pPr>
            <a:lvl3pPr lvl="2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3pPr>
            <a:lvl4pPr lvl="3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4pPr>
            <a:lvl5pPr lvl="4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5pPr>
            <a:lvl6pPr lvl="5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6pPr>
            <a:lvl7pPr lvl="6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7pPr>
            <a:lvl8pPr lvl="7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8pPr>
            <a:lvl9pPr lvl="8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9pPr>
          </a:lstStyle>
          <a:p/>
        </p:txBody>
      </p:sp>
      <p:sp>
        <p:nvSpPr>
          <p:cNvPr id="33" name="Google Shape;33;p23"/>
          <p:cNvSpPr txBox="1"/>
          <p:nvPr>
            <p:ph idx="2" type="body"/>
          </p:nvPr>
        </p:nvSpPr>
        <p:spPr>
          <a:xfrm>
            <a:off x="0" y="373482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b="1" sz="28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b="1" sz="32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23"/>
          <p:cNvSpPr/>
          <p:nvPr/>
        </p:nvSpPr>
        <p:spPr>
          <a:xfrm>
            <a:off x="10059465" y="87232"/>
            <a:ext cx="2768857" cy="451249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כותרות ותוכן">
  <p:cSld name="2 כותרות ותוכן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4"/>
          <p:cNvSpPr txBox="1"/>
          <p:nvPr>
            <p:ph type="title"/>
          </p:nvPr>
        </p:nvSpPr>
        <p:spPr>
          <a:xfrm>
            <a:off x="2549769" y="213094"/>
            <a:ext cx="9642231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24"/>
          <p:cNvSpPr txBox="1"/>
          <p:nvPr>
            <p:ph idx="1" type="body"/>
          </p:nvPr>
        </p:nvSpPr>
        <p:spPr>
          <a:xfrm>
            <a:off x="515275" y="1185681"/>
            <a:ext cx="8306992" cy="54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None/>
              <a:defRPr b="1" sz="2800">
                <a:solidFill>
                  <a:srgbClr val="12B4B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8" name="Google Shape;38;p24"/>
          <p:cNvSpPr txBox="1"/>
          <p:nvPr>
            <p:ph idx="2" type="body"/>
          </p:nvPr>
        </p:nvSpPr>
        <p:spPr>
          <a:xfrm>
            <a:off x="515273" y="1725682"/>
            <a:ext cx="8031963" cy="4152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42900" lvl="2" marL="13716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39" name="Google Shape;39;p24"/>
          <p:cNvSpPr/>
          <p:nvPr/>
        </p:nvSpPr>
        <p:spPr>
          <a:xfrm>
            <a:off x="9664804" y="5699022"/>
            <a:ext cx="476681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40;p24"/>
          <p:cNvSpPr/>
          <p:nvPr/>
        </p:nvSpPr>
        <p:spPr>
          <a:xfrm>
            <a:off x="-260562" y="181684"/>
            <a:ext cx="2598822" cy="216817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41;p24"/>
          <p:cNvSpPr/>
          <p:nvPr/>
        </p:nvSpPr>
        <p:spPr>
          <a:xfrm>
            <a:off x="-488825" y="468418"/>
            <a:ext cx="2969302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42;p24"/>
          <p:cNvSpPr/>
          <p:nvPr/>
        </p:nvSpPr>
        <p:spPr>
          <a:xfrm>
            <a:off x="9010091" y="6104087"/>
            <a:ext cx="3755593" cy="67454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שלוש תמונות">
  <p:cSld name="כותרת ושלוש תמונות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5"/>
          <p:cNvSpPr/>
          <p:nvPr>
            <p:ph idx="2" type="pic"/>
          </p:nvPr>
        </p:nvSpPr>
        <p:spPr>
          <a:xfrm>
            <a:off x="5513040" y="1030562"/>
            <a:ext cx="5395321" cy="3638921"/>
          </a:xfrm>
          <a:prstGeom prst="rect">
            <a:avLst/>
          </a:prstGeom>
          <a:noFill/>
          <a:ln>
            <a:noFill/>
          </a:ln>
        </p:spPr>
      </p:sp>
      <p:sp>
        <p:nvSpPr>
          <p:cNvPr id="45" name="Google Shape;45;p25"/>
          <p:cNvSpPr txBox="1"/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  <a:defRPr sz="40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25"/>
          <p:cNvSpPr/>
          <p:nvPr/>
        </p:nvSpPr>
        <p:spPr>
          <a:xfrm>
            <a:off x="11186073" y="5980332"/>
            <a:ext cx="1591052" cy="155686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47;p25"/>
          <p:cNvSpPr/>
          <p:nvPr/>
        </p:nvSpPr>
        <p:spPr>
          <a:xfrm>
            <a:off x="-413012" y="764744"/>
            <a:ext cx="1159099" cy="426915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25"/>
          <p:cNvSpPr/>
          <p:nvPr/>
        </p:nvSpPr>
        <p:spPr>
          <a:xfrm>
            <a:off x="-484994" y="320177"/>
            <a:ext cx="2095644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25"/>
          <p:cNvSpPr/>
          <p:nvPr/>
        </p:nvSpPr>
        <p:spPr>
          <a:xfrm>
            <a:off x="10586241" y="6268720"/>
            <a:ext cx="2190883" cy="41718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25"/>
          <p:cNvSpPr/>
          <p:nvPr>
            <p:ph idx="3" type="pic"/>
          </p:nvPr>
        </p:nvSpPr>
        <p:spPr>
          <a:xfrm>
            <a:off x="1241442" y="1030562"/>
            <a:ext cx="4114650" cy="2743100"/>
          </a:xfrm>
          <a:prstGeom prst="rect">
            <a:avLst/>
          </a:prstGeom>
          <a:noFill/>
          <a:ln>
            <a:noFill/>
          </a:ln>
        </p:spPr>
      </p:sp>
      <p:sp>
        <p:nvSpPr>
          <p:cNvPr id="51" name="Google Shape;51;p25"/>
          <p:cNvSpPr/>
          <p:nvPr>
            <p:ph idx="4" type="pic"/>
          </p:nvPr>
        </p:nvSpPr>
        <p:spPr>
          <a:xfrm>
            <a:off x="1241442" y="3932962"/>
            <a:ext cx="4114650" cy="27431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כותרת ושתי תמונות">
  <p:cSld name="1_כותרת ושתי תמונות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6"/>
          <p:cNvSpPr/>
          <p:nvPr>
            <p:ph idx="2" type="pic"/>
          </p:nvPr>
        </p:nvSpPr>
        <p:spPr>
          <a:xfrm>
            <a:off x="6444696" y="978201"/>
            <a:ext cx="5395321" cy="3638921"/>
          </a:xfrm>
          <a:prstGeom prst="rect">
            <a:avLst/>
          </a:prstGeom>
          <a:noFill/>
          <a:ln>
            <a:noFill/>
          </a:ln>
        </p:spPr>
      </p:sp>
      <p:sp>
        <p:nvSpPr>
          <p:cNvPr id="54" name="Google Shape;54;p26"/>
          <p:cNvSpPr txBox="1"/>
          <p:nvPr>
            <p:ph type="ctrTitle"/>
          </p:nvPr>
        </p:nvSpPr>
        <p:spPr>
          <a:xfrm>
            <a:off x="1733910" y="186258"/>
            <a:ext cx="10221024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  <a:defRPr sz="40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6"/>
          <p:cNvSpPr/>
          <p:nvPr/>
        </p:nvSpPr>
        <p:spPr>
          <a:xfrm>
            <a:off x="11186073" y="5980332"/>
            <a:ext cx="1591052" cy="155686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26"/>
          <p:cNvSpPr/>
          <p:nvPr/>
        </p:nvSpPr>
        <p:spPr>
          <a:xfrm>
            <a:off x="-413012" y="764744"/>
            <a:ext cx="1159099" cy="426915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26"/>
          <p:cNvSpPr/>
          <p:nvPr/>
        </p:nvSpPr>
        <p:spPr>
          <a:xfrm>
            <a:off x="-484994" y="320177"/>
            <a:ext cx="2095644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26"/>
          <p:cNvSpPr/>
          <p:nvPr/>
        </p:nvSpPr>
        <p:spPr>
          <a:xfrm>
            <a:off x="10586241" y="6268720"/>
            <a:ext cx="2190883" cy="41718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26"/>
          <p:cNvSpPr/>
          <p:nvPr>
            <p:ph idx="3" type="pic"/>
          </p:nvPr>
        </p:nvSpPr>
        <p:spPr>
          <a:xfrm>
            <a:off x="843274" y="978201"/>
            <a:ext cx="5395321" cy="3638921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בלבד">
  <p:cSld name="כותרת בלבד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7"/>
          <p:cNvSpPr txBox="1"/>
          <p:nvPr>
            <p:ph type="title"/>
          </p:nvPr>
        </p:nvSpPr>
        <p:spPr>
          <a:xfrm>
            <a:off x="1" y="21309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800"/>
              <a:buFont typeface="Varela Round"/>
              <a:buNone/>
              <a:defRPr b="1" i="0" sz="48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27"/>
          <p:cNvSpPr/>
          <p:nvPr/>
        </p:nvSpPr>
        <p:spPr>
          <a:xfrm>
            <a:off x="1" y="5878199"/>
            <a:ext cx="476619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3" name="Google Shape;63;p27"/>
          <p:cNvSpPr/>
          <p:nvPr/>
        </p:nvSpPr>
        <p:spPr>
          <a:xfrm>
            <a:off x="8667715" y="-110812"/>
            <a:ext cx="5300119" cy="22162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4" name="Google Shape;64;p27"/>
          <p:cNvSpPr/>
          <p:nvPr/>
        </p:nvSpPr>
        <p:spPr>
          <a:xfrm>
            <a:off x="0" y="6306749"/>
            <a:ext cx="7724431" cy="67454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שער">
  <p:cSld name="שער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8"/>
          <p:cNvSpPr txBox="1"/>
          <p:nvPr>
            <p:ph type="ctrTitle"/>
          </p:nvPr>
        </p:nvSpPr>
        <p:spPr>
          <a:xfrm>
            <a:off x="1" y="2693989"/>
            <a:ext cx="121920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b="1" i="0" sz="6601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8"/>
          <p:cNvSpPr/>
          <p:nvPr/>
        </p:nvSpPr>
        <p:spPr>
          <a:xfrm>
            <a:off x="-670069" y="6569428"/>
            <a:ext cx="2623961" cy="45910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28"/>
          <p:cNvSpPr/>
          <p:nvPr/>
        </p:nvSpPr>
        <p:spPr>
          <a:xfrm>
            <a:off x="-1488810" y="6304086"/>
            <a:ext cx="3246400" cy="192925"/>
          </a:xfrm>
          <a:prstGeom prst="roundRect">
            <a:avLst>
              <a:gd fmla="val 49359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28"/>
          <p:cNvSpPr/>
          <p:nvPr/>
        </p:nvSpPr>
        <p:spPr>
          <a:xfrm>
            <a:off x="9986482" y="-439221"/>
            <a:ext cx="4205647" cy="63186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28"/>
          <p:cNvSpPr/>
          <p:nvPr/>
        </p:nvSpPr>
        <p:spPr>
          <a:xfrm>
            <a:off x="8259471" y="6565100"/>
            <a:ext cx="4434214" cy="79653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1" name="Google Shape;71;p28"/>
          <p:cNvPicPr preferRelativeResize="0"/>
          <p:nvPr/>
        </p:nvPicPr>
        <p:blipFill rotWithShape="1">
          <a:blip r:embed="rId2">
            <a:alphaModFix/>
          </a:blip>
          <a:srcRect b="26248" l="33058" r="33511" t="0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" type="obj">
  <p:cSld name="OBJEC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9"/>
          <p:cNvSpPr txBox="1"/>
          <p:nvPr>
            <p:ph type="title"/>
          </p:nvPr>
        </p:nvSpPr>
        <p:spPr>
          <a:xfrm>
            <a:off x="1" y="21309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800"/>
              <a:buFont typeface="Varela Round"/>
              <a:buNone/>
              <a:defRPr b="1" sz="48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9"/>
          <p:cNvSpPr txBox="1"/>
          <p:nvPr>
            <p:ph idx="1" type="body"/>
          </p:nvPr>
        </p:nvSpPr>
        <p:spPr>
          <a:xfrm>
            <a:off x="515274" y="1195757"/>
            <a:ext cx="8031962" cy="468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9"/>
          <p:cNvSpPr/>
          <p:nvPr/>
        </p:nvSpPr>
        <p:spPr>
          <a:xfrm>
            <a:off x="1" y="5878199"/>
            <a:ext cx="476619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6" name="Google Shape;76;p29"/>
          <p:cNvSpPr/>
          <p:nvPr/>
        </p:nvSpPr>
        <p:spPr>
          <a:xfrm>
            <a:off x="8667715" y="-110812"/>
            <a:ext cx="5300119" cy="22162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7" name="Google Shape;77;p29"/>
          <p:cNvSpPr/>
          <p:nvPr/>
        </p:nvSpPr>
        <p:spPr>
          <a:xfrm>
            <a:off x="0" y="6306749"/>
            <a:ext cx="7724431" cy="67454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5_טקסט גדול-X2">
  <p:cSld name="5_טקסט גדול-X2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0"/>
          <p:cNvSpPr txBox="1"/>
          <p:nvPr>
            <p:ph type="ctrTitle"/>
          </p:nvPr>
        </p:nvSpPr>
        <p:spPr>
          <a:xfrm>
            <a:off x="234416" y="1312990"/>
            <a:ext cx="7910518" cy="52244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3200"/>
              <a:buFont typeface="Varela Round"/>
              <a:buNone/>
              <a:defRPr sz="32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0"/>
          <p:cNvSpPr/>
          <p:nvPr/>
        </p:nvSpPr>
        <p:spPr>
          <a:xfrm>
            <a:off x="-910416" y="6189198"/>
            <a:ext cx="3068595" cy="11891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p30"/>
          <p:cNvSpPr/>
          <p:nvPr/>
        </p:nvSpPr>
        <p:spPr>
          <a:xfrm>
            <a:off x="10082352" y="81722"/>
            <a:ext cx="5300119" cy="22162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82;p30"/>
          <p:cNvSpPr/>
          <p:nvPr/>
        </p:nvSpPr>
        <p:spPr>
          <a:xfrm>
            <a:off x="-2155687" y="6347804"/>
            <a:ext cx="5559136" cy="47051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30"/>
          <p:cNvSpPr txBox="1"/>
          <p:nvPr>
            <p:ph idx="1" type="body"/>
          </p:nvPr>
        </p:nvSpPr>
        <p:spPr>
          <a:xfrm>
            <a:off x="0" y="192531"/>
            <a:ext cx="12192000" cy="10096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rtl="1" algn="ctr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rgbClr val="192A72"/>
              </a:buClr>
              <a:buSzPts val="4800"/>
              <a:buNone/>
              <a:defRPr sz="48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42900" lvl="1" marL="914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 txBox="1"/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2"/>
          <p:cNvSpPr txBox="1"/>
          <p:nvPr>
            <p:ph idx="1" type="body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1" algn="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2"/>
          <p:cNvSpPr txBox="1"/>
          <p:nvPr>
            <p:ph idx="10" type="dt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2"/>
          <p:cNvSpPr txBox="1"/>
          <p:nvPr>
            <p:ph idx="11" type="ftr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2"/>
          <p:cNvSpPr txBox="1"/>
          <p:nvPr>
            <p:ph idx="12" type="sldNum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4.jpg"/><Relationship Id="rId5" Type="http://schemas.openxmlformats.org/officeDocument/2006/relationships/image" Target="../media/image5.png"/><Relationship Id="rId6" Type="http://schemas.openxmlformats.org/officeDocument/2006/relationships/hyperlink" Target="https://www.youtube.com/watch?v=cJNIY5hiX9c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6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6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"/>
          <p:cNvSpPr txBox="1"/>
          <p:nvPr/>
        </p:nvSpPr>
        <p:spPr>
          <a:xfrm>
            <a:off x="1629534" y="2695671"/>
            <a:ext cx="9208400" cy="1924651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60960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"/>
          <p:cNvSpPr txBox="1"/>
          <p:nvPr>
            <p:ph type="ctrTitle"/>
          </p:nvPr>
        </p:nvSpPr>
        <p:spPr>
          <a:xfrm>
            <a:off x="969818" y="1312808"/>
            <a:ext cx="12192000" cy="12601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000"/>
              <a:buFont typeface="Varela Round"/>
              <a:buNone/>
            </a:pPr>
            <a:r>
              <a:rPr lang="iw-IL" sz="6000">
                <a:latin typeface="Arial"/>
                <a:ea typeface="Arial"/>
                <a:cs typeface="Arial"/>
                <a:sym typeface="Arial"/>
              </a:rPr>
              <a:t> 4 - סולמות מדידה של משתנים </a:t>
            </a:r>
            <a:endParaRPr sz="6000">
              <a:solidFill>
                <a:srgbClr val="192A7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"/>
          <p:cNvSpPr txBox="1"/>
          <p:nvPr>
            <p:ph idx="1" type="subTitle"/>
          </p:nvPr>
        </p:nvSpPr>
        <p:spPr>
          <a:xfrm>
            <a:off x="-2" y="2494090"/>
            <a:ext cx="12192000" cy="720094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2060"/>
              </a:buClr>
              <a:buSzPts val="28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מקצוע: מידע ונתונים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1"/>
          <p:cNvSpPr txBox="1"/>
          <p:nvPr>
            <p:ph idx="2" type="body"/>
          </p:nvPr>
        </p:nvSpPr>
        <p:spPr>
          <a:xfrm>
            <a:off x="1" y="3449400"/>
            <a:ext cx="12192000" cy="72009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שם המורה: עדי קרנץ אבירם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עורכות: לזלי סלמון, נורית כהן אינגר ורונית נחמיה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5" name="Google Shape;115;p1"/>
          <p:cNvPicPr preferRelativeResize="0"/>
          <p:nvPr/>
        </p:nvPicPr>
        <p:blipFill rotWithShape="1">
          <a:blip r:embed="rId3">
            <a:alphaModFix/>
          </a:blip>
          <a:srcRect b="10715" l="0" r="0" t="11354"/>
          <a:stretch/>
        </p:blipFill>
        <p:spPr>
          <a:xfrm>
            <a:off x="5896724" y="297950"/>
            <a:ext cx="1552040" cy="10711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1"/>
          <p:cNvPicPr preferRelativeResize="0"/>
          <p:nvPr/>
        </p:nvPicPr>
        <p:blipFill rotWithShape="1">
          <a:blip r:embed="rId4">
            <a:alphaModFix/>
          </a:blip>
          <a:srcRect b="31535" l="5710" r="6493" t="25511"/>
          <a:stretch/>
        </p:blipFill>
        <p:spPr>
          <a:xfrm>
            <a:off x="1293091" y="210103"/>
            <a:ext cx="2272145" cy="11116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630228" y="4168810"/>
            <a:ext cx="1932877" cy="1932878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1"/>
          <p:cNvSpPr txBox="1"/>
          <p:nvPr/>
        </p:nvSpPr>
        <p:spPr>
          <a:xfrm>
            <a:off x="3456450" y="4821900"/>
            <a:ext cx="5279100" cy="62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0" lvl="0" marL="0" rtl="1" algn="ctr">
              <a:spcBef>
                <a:spcPts val="0"/>
              </a:spcBef>
              <a:spcAft>
                <a:spcPts val="600"/>
              </a:spcAft>
              <a:buNone/>
            </a:pPr>
            <a:r>
              <a:rPr b="1" lang="iw-IL" sz="3600" u="sng">
                <a:solidFill>
                  <a:schemeClr val="hlink"/>
                </a:solidFill>
                <a:hlinkClick r:id="rId6"/>
              </a:rPr>
              <a:t>לצפייה בסרטון מלווה מצגת</a:t>
            </a:r>
            <a:endParaRPr b="1" sz="360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9"/>
          <p:cNvSpPr txBox="1"/>
          <p:nvPr>
            <p:ph type="ctrTitle"/>
          </p:nvPr>
        </p:nvSpPr>
        <p:spPr>
          <a:xfrm>
            <a:off x="1733910" y="186258"/>
            <a:ext cx="10221024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סולם מדידה שמי/נומינלי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p9"/>
          <p:cNvSpPr/>
          <p:nvPr/>
        </p:nvSpPr>
        <p:spPr>
          <a:xfrm>
            <a:off x="2687782" y="1548348"/>
            <a:ext cx="9267151" cy="3046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סולם מדידה של </a:t>
            </a:r>
            <a:r>
              <a:rPr b="1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משתנים איכותיים.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מסמן את הערכים הנמדדים באופן, שמאפשר זיהוי בלבד.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דוגמאות: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8001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מין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8001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צבע עיניים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8001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שם רחוב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8001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מספר קו אוטובוס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8" name="Google Shape;228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0513" y="3814536"/>
            <a:ext cx="5274310" cy="2694940"/>
          </a:xfrm>
          <a:prstGeom prst="rect">
            <a:avLst/>
          </a:prstGeom>
          <a:noFill/>
          <a:ln cap="sq" cmpd="sng" w="190500">
            <a:solidFill>
              <a:srgbClr val="C8C6BD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254000" rotWithShape="0" algn="bl">
              <a:srgbClr val="000000">
                <a:alpha val="42352"/>
              </a:srgb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10"/>
          <p:cNvSpPr txBox="1"/>
          <p:nvPr>
            <p:ph type="ctrTitle"/>
          </p:nvPr>
        </p:nvSpPr>
        <p:spPr>
          <a:xfrm>
            <a:off x="1733910" y="186258"/>
            <a:ext cx="10221024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סולם מדידה</a:t>
            </a:r>
            <a:r>
              <a:rPr b="1" lang="iw-IL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iw-IL">
                <a:latin typeface="Arial"/>
                <a:ea typeface="Arial"/>
                <a:cs typeface="Arial"/>
                <a:sym typeface="Arial"/>
              </a:rPr>
              <a:t>סדר/ אורדינלי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p10"/>
          <p:cNvSpPr/>
          <p:nvPr/>
        </p:nvSpPr>
        <p:spPr>
          <a:xfrm>
            <a:off x="1664305" y="1514637"/>
            <a:ext cx="10290629" cy="41549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סולם מדידה עבור משתנים איכותיים</a:t>
            </a:r>
            <a:r>
              <a:rPr b="1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הערכים בסולם זה מייצגים סדר/היררכיה בין הקטגוריות.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ניתן לומר על ערכים של סולם זה איזה ערך גדול/קטן יותר, אבל לא ניתן לומר בכמה.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אין משמעות להפרש בין הערכים.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דוגמאות: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מדליה אולימפית: זהב, כסף, ארד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מידת שביעות הרצון מטעם הפיצה: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גבוהה מאוד, גבוהה, בינונית, נמוכה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או מידת שביעות רצון בדירוג מספרי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5" name="Google Shape;235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7554" y="3848248"/>
            <a:ext cx="5274310" cy="2694940"/>
          </a:xfrm>
          <a:prstGeom prst="rect">
            <a:avLst/>
          </a:prstGeom>
          <a:noFill/>
          <a:ln cap="sq" cmpd="sng" w="190500">
            <a:solidFill>
              <a:srgbClr val="C8C6BD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254000" rotWithShape="0" algn="bl">
              <a:srgbClr val="000000">
                <a:alpha val="42352"/>
              </a:srgbClr>
            </a:outerShdw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1"/>
          <p:cNvSpPr txBox="1"/>
          <p:nvPr/>
        </p:nvSpPr>
        <p:spPr>
          <a:xfrm>
            <a:off x="1850573" y="22990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4000"/>
              <a:buFont typeface="Varela Round"/>
              <a:buNone/>
            </a:pPr>
            <a:r>
              <a:rPr b="0" i="0" lang="iw-IL" sz="4000" u="none" cap="none" strike="noStrike">
                <a:solidFill>
                  <a:srgbClr val="92D050"/>
                </a:solidFill>
                <a:latin typeface="Arial"/>
                <a:ea typeface="Arial"/>
                <a:cs typeface="Arial"/>
                <a:sym typeface="Arial"/>
              </a:rPr>
              <a:t>סולמות מדידה</a:t>
            </a:r>
            <a:endParaRPr b="0" i="0" sz="4000" u="none" cap="none" strike="noStrike">
              <a:solidFill>
                <a:srgbClr val="92D05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11"/>
          <p:cNvSpPr txBox="1"/>
          <p:nvPr/>
        </p:nvSpPr>
        <p:spPr>
          <a:xfrm>
            <a:off x="3203687" y="4341556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43" name="Google Shape;243;p11"/>
          <p:cNvSpPr txBox="1"/>
          <p:nvPr/>
        </p:nvSpPr>
        <p:spPr>
          <a:xfrm>
            <a:off x="3797513" y="3691787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44" name="Google Shape;244;p11"/>
          <p:cNvSpPr txBox="1"/>
          <p:nvPr/>
        </p:nvSpPr>
        <p:spPr>
          <a:xfrm>
            <a:off x="3824460" y="4451734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graphicFrame>
        <p:nvGraphicFramePr>
          <p:cNvPr id="245" name="Google Shape;245;p11"/>
          <p:cNvGraphicFramePr/>
          <p:nvPr/>
        </p:nvGraphicFramePr>
        <p:xfrm>
          <a:off x="554772" y="84157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{9481C451-8760-45C4-BDA8-752540F3E556}</a:tableStyleId>
              </a:tblPr>
              <a:tblGrid>
                <a:gridCol w="2433925"/>
                <a:gridCol w="2433925"/>
                <a:gridCol w="2433925"/>
                <a:gridCol w="1861125"/>
                <a:gridCol w="18611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השאלה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המשתנה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ערכים אפשריים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סיווגי המשתנה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סולם מדידה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תוך כמה זמן הגיעה הפיצה?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זמן )בדקות(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מגוון ערכים מספרים בין 20-120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כמותי רציף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האם הפיצה הגיעה תוך 40 דקות?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הגעת הפיצה בזמן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כן/ לא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איכותי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הפיצות שהינך מזמין בחודש?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הפיצות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מגוון ערכים מספריים שלמים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כמותי בדיד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האם ההזמנה תאמה את הפיצה שקיבלת?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מידת התאמת הפיצה להזמנה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כן/לא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איכותי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עד כמה הפיצה היתה טעימה?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מידת איכות טעם הפיצה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במידה רבה/ במידה בינונית/ במידה מועטה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איכותי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דרג את איכות טעמה של הפיצה בעיניך :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 – טעימה מאוד, 1 – לא טעימה כלל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מידת איכות טעם הפיצה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1-5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איכותי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כיצד נוכל להעלות את שביעות רצונך מההזמנה?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הצעות לשיפור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מגוון תשובות מילוליות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איכותי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מה גילך?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גיל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מגוון ערכים מספרים בין 10-100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כמותי רציף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מהו גילך?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גיל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10-20, 21-30, 31-40,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40 ומעלה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איכותי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מה מינך?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מין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זכר/ נקבה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איכותי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2"/>
          <p:cNvSpPr txBox="1"/>
          <p:nvPr/>
        </p:nvSpPr>
        <p:spPr>
          <a:xfrm>
            <a:off x="1850573" y="278817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4000"/>
              <a:buFont typeface="Varela Round"/>
              <a:buNone/>
            </a:pPr>
            <a:r>
              <a:rPr b="0" i="0" lang="iw-IL" sz="4000" u="none" cap="none" strike="noStrike">
                <a:solidFill>
                  <a:srgbClr val="92D050"/>
                </a:solidFill>
                <a:latin typeface="Arial"/>
                <a:ea typeface="Arial"/>
                <a:cs typeface="Arial"/>
                <a:sym typeface="Arial"/>
              </a:rPr>
              <a:t>סולמות מדידה</a:t>
            </a:r>
            <a:endParaRPr b="0" i="0" sz="4000" u="none" cap="none" strike="noStrike">
              <a:solidFill>
                <a:srgbClr val="92D05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12"/>
          <p:cNvSpPr txBox="1"/>
          <p:nvPr/>
        </p:nvSpPr>
        <p:spPr>
          <a:xfrm>
            <a:off x="3203687" y="4341556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53" name="Google Shape;253;p12"/>
          <p:cNvSpPr txBox="1"/>
          <p:nvPr/>
        </p:nvSpPr>
        <p:spPr>
          <a:xfrm>
            <a:off x="3797513" y="3691787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54" name="Google Shape;254;p12"/>
          <p:cNvSpPr txBox="1"/>
          <p:nvPr/>
        </p:nvSpPr>
        <p:spPr>
          <a:xfrm>
            <a:off x="3824460" y="4451734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graphicFrame>
        <p:nvGraphicFramePr>
          <p:cNvPr id="255" name="Google Shape;255;p12"/>
          <p:cNvGraphicFramePr/>
          <p:nvPr/>
        </p:nvGraphicFramePr>
        <p:xfrm>
          <a:off x="399602" y="119988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{9481C451-8760-45C4-BDA8-752540F3E556}</a:tableStyleId>
              </a:tblPr>
              <a:tblGrid>
                <a:gridCol w="2949100"/>
                <a:gridCol w="2062400"/>
                <a:gridCol w="2505750"/>
                <a:gridCol w="1916025"/>
                <a:gridCol w="1916025"/>
              </a:tblGrid>
              <a:tr h="35530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השאלה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המשתנה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ערכים אפשריים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סיווגי המשתנה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סולם מדידה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51920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האם הפיצה הגיעה תוך 40 דקות?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הגעת הפיצה בזמן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כן/ לא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איכותי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51920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האם ההזמנה תאמה את הפיצה שקיבלת?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מידת התאמת הפיצה להזמנה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כן/לא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איכותי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51920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עד כמה הפיצה היתה טעימה?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מידת איכות טעם הפיצה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במידה רבה/ במידה בינונית/ במידה מועטה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איכותי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9453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דרג את איכות טעמה של הפיצה בעיניך :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 – טעימה מאוד, 1 – לא טעימה כלל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מידת איכות טעם הפיצה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1-5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איכותי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51920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כיצד נוכל להעלות את שביעות רצונך מההזמנה?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הצעות לשיפור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מגוון תשובות מילוליות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איכותי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לא מהווה מדידה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51920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מהו גילך?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גיל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10-20, 21-30, 31-40,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40 ומעלה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איכותי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5530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מה מינך?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מין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זכר/ נקבה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איכותי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3"/>
          <p:cNvSpPr txBox="1"/>
          <p:nvPr/>
        </p:nvSpPr>
        <p:spPr>
          <a:xfrm>
            <a:off x="1850573" y="735916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4000"/>
              <a:buFont typeface="Varela Round"/>
              <a:buNone/>
            </a:pPr>
            <a:r>
              <a:rPr b="0" i="0" lang="iw-IL" sz="4000" u="none" cap="none" strike="noStrike">
                <a:solidFill>
                  <a:srgbClr val="92D050"/>
                </a:solidFill>
                <a:latin typeface="Arial"/>
                <a:ea typeface="Arial"/>
                <a:cs typeface="Arial"/>
                <a:sym typeface="Arial"/>
              </a:rPr>
              <a:t>סולמות מדידה</a:t>
            </a:r>
            <a:endParaRPr b="0" i="0" sz="4000" u="none" cap="none" strike="noStrike">
              <a:solidFill>
                <a:srgbClr val="92D05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13"/>
          <p:cNvSpPr txBox="1"/>
          <p:nvPr/>
        </p:nvSpPr>
        <p:spPr>
          <a:xfrm>
            <a:off x="3203687" y="4341556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63" name="Google Shape;263;p13"/>
          <p:cNvSpPr txBox="1"/>
          <p:nvPr/>
        </p:nvSpPr>
        <p:spPr>
          <a:xfrm>
            <a:off x="3797513" y="3691787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64" name="Google Shape;264;p13"/>
          <p:cNvSpPr txBox="1"/>
          <p:nvPr/>
        </p:nvSpPr>
        <p:spPr>
          <a:xfrm>
            <a:off x="3824460" y="4451734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graphicFrame>
        <p:nvGraphicFramePr>
          <p:cNvPr id="265" name="Google Shape;265;p13"/>
          <p:cNvGraphicFramePr/>
          <p:nvPr/>
        </p:nvGraphicFramePr>
        <p:xfrm>
          <a:off x="940179" y="164323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{9481C451-8760-45C4-BDA8-752540F3E556}</a:tableStyleId>
              </a:tblPr>
              <a:tblGrid>
                <a:gridCol w="2276650"/>
                <a:gridCol w="2276650"/>
                <a:gridCol w="2276650"/>
                <a:gridCol w="1740850"/>
                <a:gridCol w="1740850"/>
              </a:tblGrid>
              <a:tr h="34940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השאלה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המשתנה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ערכים אפשריים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סיווגי המשתנה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סולם מדידה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8822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האם הפיצה הגיעה תוך 40 דקות?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הגעת הפיצה בזמן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כן/ לא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איכותי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שמי/נומינלי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8822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האם ההזמנה תאמה את הפיצה שקיבלת?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מידת התאמת הפיצה להזמנה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כן/לא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איכותי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שמי/נומינלי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8822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עד כמה הפיצה היתה טעימה?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מידת איכות טעם הפיצה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במידה רבה/ במידה בינונית/ במידה מועטה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איכותי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8902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דרג את איכות טעמה של הפיצה בעיניך :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 – טעימה מאוד, 1 – לא טעימה כלל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מידת איכות טעם הפיצה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1-5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איכותי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8822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מהו גילך?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גיל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10-20, 21-30, 31-40,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40 ומעלה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איכותי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4940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מה מינך?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מין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זכר/ נקבה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איכותי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שמי/נומינלי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14"/>
          <p:cNvSpPr txBox="1"/>
          <p:nvPr/>
        </p:nvSpPr>
        <p:spPr>
          <a:xfrm>
            <a:off x="1850573" y="417239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4000"/>
              <a:buFont typeface="Varela Round"/>
              <a:buNone/>
            </a:pPr>
            <a:r>
              <a:rPr b="0" i="0" lang="iw-IL" sz="4000" u="none" cap="none" strike="noStrike">
                <a:solidFill>
                  <a:srgbClr val="92D050"/>
                </a:solidFill>
                <a:latin typeface="Arial"/>
                <a:ea typeface="Arial"/>
                <a:cs typeface="Arial"/>
                <a:sym typeface="Arial"/>
              </a:rPr>
              <a:t>סולמות מדידה</a:t>
            </a:r>
            <a:endParaRPr b="0" i="0" sz="4000" u="none" cap="none" strike="noStrike">
              <a:solidFill>
                <a:srgbClr val="92D05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14"/>
          <p:cNvSpPr txBox="1"/>
          <p:nvPr/>
        </p:nvSpPr>
        <p:spPr>
          <a:xfrm>
            <a:off x="3203687" y="4341556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73" name="Google Shape;273;p14"/>
          <p:cNvSpPr txBox="1"/>
          <p:nvPr/>
        </p:nvSpPr>
        <p:spPr>
          <a:xfrm>
            <a:off x="3797513" y="3691787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74" name="Google Shape;274;p14"/>
          <p:cNvSpPr txBox="1"/>
          <p:nvPr/>
        </p:nvSpPr>
        <p:spPr>
          <a:xfrm>
            <a:off x="3824460" y="4451734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graphicFrame>
        <p:nvGraphicFramePr>
          <p:cNvPr id="275" name="Google Shape;275;p14"/>
          <p:cNvGraphicFramePr/>
          <p:nvPr/>
        </p:nvGraphicFramePr>
        <p:xfrm>
          <a:off x="940179" y="164323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{9481C451-8760-45C4-BDA8-752540F3E556}</a:tableStyleId>
              </a:tblPr>
              <a:tblGrid>
                <a:gridCol w="2276650"/>
                <a:gridCol w="2276650"/>
                <a:gridCol w="2276650"/>
                <a:gridCol w="1740850"/>
                <a:gridCol w="1740850"/>
              </a:tblGrid>
              <a:tr h="34940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השאלה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המשתנה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ערכים אפשריים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סיווגי המשתנה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סולם מדידה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8822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האם הפיצה הגיעה תוך 40 דקות?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הגעת הפיצה בזמן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כן/ לא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איכותי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שמי/נומינלי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8822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האם ההזמנה תאמה את הפיצה שקיבלת?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מידת התאמת הפיצה להזמנה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כן / לא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איכותי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שמי/נומינלי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8822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עד כמה הפיצה היתה טעימה?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מידת איכות טעם הפיצה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במידה רבה/ במידה בינונית/ במידה מועטה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איכותי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סדר/אורדינלי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8902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דרג את איכות טעמה של הפיצה בעיניך :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 – טעימה מאוד, 1 – לא טעימה כלל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מידת איכות טעם הפיצה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1-5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איכותי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סדר/אורדינלי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8822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מהו גילך?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גיל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10-20, 21-30, 31-40,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40 ומעלה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איכותי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סדר/אורדינלי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4940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מה מינך?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מין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זכר/ נקבה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איכותי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שמי/נומינלי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15"/>
          <p:cNvSpPr txBox="1"/>
          <p:nvPr>
            <p:ph type="ctrTitle"/>
          </p:nvPr>
        </p:nvSpPr>
        <p:spPr>
          <a:xfrm>
            <a:off x="1733910" y="186258"/>
            <a:ext cx="10221024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סולם מדידה רווח/אינטרוולי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15"/>
          <p:cNvSpPr/>
          <p:nvPr/>
        </p:nvSpPr>
        <p:spPr>
          <a:xfrm>
            <a:off x="26126" y="991429"/>
            <a:ext cx="11928808" cy="489364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סולם מדידה עבור ערכים של משתנים כמותיים.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ניתן לומר איזה ערך גדול/קטן יותר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ערכי המשתנה הם </a:t>
            </a:r>
            <a:r>
              <a:rPr b="1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מספרים</a:t>
            </a: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ויש משמעות למרווחים (הפרשים) בין הערכים. ניתן לומר בכמה ערך אחד גדול מהשני, ולא רק האם ערך אחד גדול מהשני.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נקודת האפס היא שרירותית . המדידה יכולה להכיל ערכים קטנים מ"אפס".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דוגמאות: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8001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טמפרטורה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8001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קומה בבניין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8001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כמות כסף בבנק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(מינוס בבנק זה גם כמות כסף…)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82" name="Google Shape;282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3192" y="3853827"/>
            <a:ext cx="5274310" cy="2694940"/>
          </a:xfrm>
          <a:prstGeom prst="rect">
            <a:avLst/>
          </a:prstGeom>
          <a:noFill/>
          <a:ln cap="sq" cmpd="sng" w="190500">
            <a:solidFill>
              <a:srgbClr val="C8C6BD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254000" rotWithShape="0" algn="bl">
              <a:srgbClr val="000000">
                <a:alpha val="42352"/>
              </a:srgbClr>
            </a:outerShdw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16"/>
          <p:cNvSpPr txBox="1"/>
          <p:nvPr>
            <p:ph type="ctrTitle"/>
          </p:nvPr>
        </p:nvSpPr>
        <p:spPr>
          <a:xfrm>
            <a:off x="1733910" y="186258"/>
            <a:ext cx="10221024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סולם מדידה יחס/מנה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8" name="Google Shape;288;p16"/>
          <p:cNvSpPr txBox="1"/>
          <p:nvPr/>
        </p:nvSpPr>
        <p:spPr>
          <a:xfrm>
            <a:off x="2508208" y="4597229"/>
            <a:ext cx="6022476" cy="15611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28587" lvl="0" marL="27432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95"/>
              <a:buFont typeface="Noto Sans Symbols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p16"/>
          <p:cNvSpPr/>
          <p:nvPr/>
        </p:nvSpPr>
        <p:spPr>
          <a:xfrm>
            <a:off x="349885" y="1044813"/>
            <a:ext cx="11259919" cy="37856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סולם מדידה עבור </a:t>
            </a:r>
            <a:r>
              <a:rPr b="1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משתנים כמותיים.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ניתן לומר על ערכים של סולם זה איזה ערך גדול/קטן יותר, וגם מה היחס בין הערכים (פי כמה גדול)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ערכי המשתנה בסולם זה הם מספרים, ויש משמעות ליחס בין הערכים.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המדידה מתחילה מ"אפס".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דוגמאות: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8001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גובה אדם בס"מ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8001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מספר הילדים במשפחה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1" marL="8001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iw-I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כמות הכסף בארנק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0" name="Google Shape;290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9885" y="3814536"/>
            <a:ext cx="5274310" cy="2694940"/>
          </a:xfrm>
          <a:prstGeom prst="rect">
            <a:avLst/>
          </a:prstGeom>
          <a:noFill/>
          <a:ln cap="sq" cmpd="sng" w="190500">
            <a:solidFill>
              <a:srgbClr val="C8C6BD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254000" rotWithShape="0" algn="bl">
              <a:srgbClr val="000000">
                <a:alpha val="42352"/>
              </a:srgbClr>
            </a:outerShdw>
          </a:effec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17"/>
          <p:cNvSpPr txBox="1"/>
          <p:nvPr/>
        </p:nvSpPr>
        <p:spPr>
          <a:xfrm>
            <a:off x="1850573" y="648826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4000"/>
              <a:buFont typeface="Varela Round"/>
              <a:buNone/>
            </a:pPr>
            <a:r>
              <a:rPr b="0" i="0" lang="iw-IL" sz="4000" u="none" cap="none" strike="noStrike">
                <a:solidFill>
                  <a:srgbClr val="92D050"/>
                </a:solidFill>
                <a:latin typeface="Arial"/>
                <a:ea typeface="Arial"/>
                <a:cs typeface="Arial"/>
                <a:sym typeface="Arial"/>
              </a:rPr>
              <a:t>סולמות מדידה</a:t>
            </a:r>
            <a:endParaRPr b="0" i="0" sz="4000" u="none" cap="none" strike="noStrike">
              <a:solidFill>
                <a:srgbClr val="92D05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7" name="Google Shape;297;p17"/>
          <p:cNvSpPr txBox="1"/>
          <p:nvPr/>
        </p:nvSpPr>
        <p:spPr>
          <a:xfrm>
            <a:off x="3203687" y="4341556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98" name="Google Shape;298;p17"/>
          <p:cNvSpPr txBox="1"/>
          <p:nvPr/>
        </p:nvSpPr>
        <p:spPr>
          <a:xfrm>
            <a:off x="3797513" y="3691787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99" name="Google Shape;299;p17"/>
          <p:cNvSpPr txBox="1"/>
          <p:nvPr/>
        </p:nvSpPr>
        <p:spPr>
          <a:xfrm>
            <a:off x="3824460" y="4451734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graphicFrame>
        <p:nvGraphicFramePr>
          <p:cNvPr id="300" name="Google Shape;300;p17"/>
          <p:cNvGraphicFramePr/>
          <p:nvPr/>
        </p:nvGraphicFramePr>
        <p:xfrm>
          <a:off x="583986" y="201858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{9481C451-8760-45C4-BDA8-752540F3E556}</a:tableStyleId>
              </a:tblPr>
              <a:tblGrid>
                <a:gridCol w="2433925"/>
                <a:gridCol w="2433925"/>
                <a:gridCol w="2433925"/>
                <a:gridCol w="1861125"/>
                <a:gridCol w="18611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השאלה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המשתנה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ערכים אפשריים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סיווגי המשתנה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סולם מדידה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תוך כמה זמן הגיעה הפיצה?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זמן (בדקות)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מגוון ערכים מספרים בין 20-120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כמותי רציף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הפיצות שהינך מזמין בחודש?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הפיצות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מגוון ערכים מספריים שלמים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כמותי בדיד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מה גילך?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גיל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מגוון ערכים מספרים בין 10-100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כמותי רציף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18"/>
          <p:cNvSpPr txBox="1"/>
          <p:nvPr/>
        </p:nvSpPr>
        <p:spPr>
          <a:xfrm>
            <a:off x="1850573" y="648826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4000"/>
              <a:buFont typeface="Varela Round"/>
              <a:buNone/>
            </a:pPr>
            <a:r>
              <a:rPr b="0" i="0" lang="iw-IL" sz="4000" u="none" cap="none" strike="noStrike">
                <a:solidFill>
                  <a:srgbClr val="92D050"/>
                </a:solidFill>
                <a:latin typeface="Arial"/>
                <a:ea typeface="Arial"/>
                <a:cs typeface="Arial"/>
                <a:sym typeface="Arial"/>
              </a:rPr>
              <a:t>סולמות מדידה</a:t>
            </a:r>
            <a:endParaRPr b="0" i="0" sz="4000" u="none" cap="none" strike="noStrike">
              <a:solidFill>
                <a:srgbClr val="92D05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7" name="Google Shape;307;p18"/>
          <p:cNvSpPr txBox="1"/>
          <p:nvPr/>
        </p:nvSpPr>
        <p:spPr>
          <a:xfrm>
            <a:off x="3203687" y="4341556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08" name="Google Shape;308;p18"/>
          <p:cNvSpPr txBox="1"/>
          <p:nvPr/>
        </p:nvSpPr>
        <p:spPr>
          <a:xfrm>
            <a:off x="3797513" y="3691787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09" name="Google Shape;309;p18"/>
          <p:cNvSpPr txBox="1"/>
          <p:nvPr/>
        </p:nvSpPr>
        <p:spPr>
          <a:xfrm>
            <a:off x="3824460" y="4527934"/>
            <a:ext cx="8901300" cy="63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graphicFrame>
        <p:nvGraphicFramePr>
          <p:cNvPr id="310" name="Google Shape;310;p18"/>
          <p:cNvGraphicFramePr/>
          <p:nvPr/>
        </p:nvGraphicFramePr>
        <p:xfrm>
          <a:off x="583986" y="201858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{9481C451-8760-45C4-BDA8-752540F3E556}</a:tableStyleId>
              </a:tblPr>
              <a:tblGrid>
                <a:gridCol w="2433925"/>
                <a:gridCol w="2433925"/>
                <a:gridCol w="2433925"/>
                <a:gridCol w="1861125"/>
                <a:gridCol w="1861125"/>
              </a:tblGrid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השאלה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המשתנה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ערכים אפשריים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סיווגי המשתנה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סולם מדידה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תוך כמה זמן הגיעה הפיצה?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זמן (בדקות)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מגוון ערכים מספרים בין 20-120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כמותי רציף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יחס/מנה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הפיצות שהינך מזמין בחודש?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הפיצות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מגוון ערכים מספריים שלמים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כמותי בדיד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יחס/מנה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מה גילך?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גיל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מגוון ערכים מספרים בין 10-100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כמותי רציף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יחס/מנה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"/>
          <p:cNvSpPr txBox="1"/>
          <p:nvPr>
            <p:ph type="title"/>
          </p:nvPr>
        </p:nvSpPr>
        <p:spPr>
          <a:xfrm>
            <a:off x="2549769" y="213094"/>
            <a:ext cx="9642231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400"/>
              <a:buFont typeface="Varela Round"/>
              <a:buNone/>
            </a:pPr>
            <a:r>
              <a:rPr lang="iw-IL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מה נלמד היום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2"/>
          <p:cNvSpPr txBox="1"/>
          <p:nvPr>
            <p:ph idx="1" type="body"/>
          </p:nvPr>
        </p:nvSpPr>
        <p:spPr>
          <a:xfrm>
            <a:off x="515273" y="1185388"/>
            <a:ext cx="8537543" cy="45033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79400" lvl="0" marL="64295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B4BC"/>
              </a:buClr>
              <a:buSzPts val="2800"/>
              <a:buFont typeface="Arial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57200" lvl="0" marL="6429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מהי מדידה?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57200" lvl="0" marL="6429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סולמות מדידה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57200" lvl="0" marL="6429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סולם נומינלי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57200" lvl="0" marL="6429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סולם סדר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57200" lvl="0" marL="6429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סולם רווח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57200" lvl="0" marL="6429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סולם מנה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1857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1857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19"/>
          <p:cNvSpPr txBox="1"/>
          <p:nvPr>
            <p:ph type="title"/>
          </p:nvPr>
        </p:nvSpPr>
        <p:spPr>
          <a:xfrm>
            <a:off x="2549769" y="213094"/>
            <a:ext cx="9642231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400"/>
              <a:buFont typeface="Varela Round"/>
              <a:buNone/>
            </a:pPr>
            <a:r>
              <a:rPr lang="iw-IL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מה למדנו היום?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6" name="Google Shape;316;p19"/>
          <p:cNvSpPr txBox="1"/>
          <p:nvPr>
            <p:ph idx="1" type="body"/>
          </p:nvPr>
        </p:nvSpPr>
        <p:spPr>
          <a:xfrm>
            <a:off x="515273" y="1185388"/>
            <a:ext cx="8537543" cy="45033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79400" lvl="0" marL="642957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B4BC"/>
              </a:buClr>
              <a:buSzPts val="2800"/>
              <a:buFont typeface="Arial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57200" lvl="0" marL="6429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מהי מדידה?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57200" lvl="0" marL="6429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סולמות מדידה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57200" lvl="0" marL="6429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סולם נומינלי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57200" lvl="0" marL="6429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סולם סדר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57200" lvl="0" marL="6429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סולם רווח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57200" lvl="0" marL="6429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סולם מנה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79400" lvl="0" marL="6429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Font typeface="Arial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185757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12B4BC"/>
              </a:buClr>
              <a:buSzPts val="28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20"/>
          <p:cNvSpPr txBox="1"/>
          <p:nvPr>
            <p:ph type="ctrTitle"/>
          </p:nvPr>
        </p:nvSpPr>
        <p:spPr>
          <a:xfrm>
            <a:off x="1733909" y="2418"/>
            <a:ext cx="10247689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rPr lang="iw-IL"/>
              <a:t>תרגול</a:t>
            </a:r>
            <a:endParaRPr/>
          </a:p>
        </p:txBody>
      </p:sp>
      <p:sp>
        <p:nvSpPr>
          <p:cNvPr id="322" name="Google Shape;322;p20"/>
          <p:cNvSpPr txBox="1"/>
          <p:nvPr/>
        </p:nvSpPr>
        <p:spPr>
          <a:xfrm>
            <a:off x="5049671" y="926558"/>
            <a:ext cx="6943575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11150" lvl="0" marL="51435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3200"/>
              <a:buFont typeface="Varela Round"/>
              <a:buNone/>
            </a:pPr>
            <a:r>
              <a:t/>
            </a:r>
            <a:endParaRPr b="0" i="0" sz="3200" u="none" cap="none" strike="noStrike">
              <a:solidFill>
                <a:srgbClr val="92D050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graphicFrame>
        <p:nvGraphicFramePr>
          <p:cNvPr id="323" name="Google Shape;323;p20"/>
          <p:cNvGraphicFramePr/>
          <p:nvPr/>
        </p:nvGraphicFramePr>
        <p:xfrm>
          <a:off x="2199330" y="146876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{9481C451-8760-45C4-BDA8-752540F3E556}</a:tableStyleId>
              </a:tblPr>
              <a:tblGrid>
                <a:gridCol w="2725950"/>
                <a:gridCol w="1695350"/>
                <a:gridCol w="1360450"/>
                <a:gridCol w="1119750"/>
                <a:gridCol w="1188375"/>
              </a:tblGrid>
              <a:tr h="3754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w-IL" sz="11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השאלה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w-IL" sz="11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הגדרת משתנים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w-IL" sz="11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האם שאלת חקר?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w-IL" sz="11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משתנה בלתי תלוי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w-IL" sz="11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משתנה תלוי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153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iw-IL" sz="11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כמה אנשים פוקדים את קניון X מידי יום?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w-IL" sz="11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אנשים, תאריך 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w-IL" sz="11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כן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w-IL" sz="11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תאריך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w-IL" sz="11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אנשים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5052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w-IL" sz="11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האם קיים קשר בין טמפרטורת הסביבה לבין מספר האנשים הפוקדים את קניון X?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w-IL" sz="11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טמפרטורת סביבה, מספר אנשים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w-IL" sz="11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כן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w-IL" sz="11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טמפרטורת הסביבה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w-IL" sz="11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אנשים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54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w-IL" sz="11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מיהו הקניון בארץ שאותו פוקדים מידי יום מספר האנשים הגבוה ביותר?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w-IL" sz="11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שם הקניון, מספר אנשים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w-IL" sz="11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כן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w-IL" sz="11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שם הקניון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w-IL" sz="11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אנשים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54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w-IL" sz="11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מהו מספר החנויות מכל סוג הפועלות בקניון X (ביגוד/ הנעלה/צעצועים)?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w-IL" sz="11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חנויות, קטגורית חנות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w-IL" sz="11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כן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w-IL" sz="11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קטגורית חנות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w-IL" sz="11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חנויות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54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w-IL" sz="11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איזו חנות מרוויחה הכי הרבה כסף מידי חודש בקניון X?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w-IL" sz="11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שם חנות, הכנסה חודשית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w-IL" sz="11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כן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w-IL" sz="11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שם החנות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w-IL" sz="11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הכנסה חודשית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153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iw-IL" sz="11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איזו חנות בעלת השטח הגדול ביותר בקניון X?</a:t>
                      </a:r>
                      <a:endParaRPr sz="11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w-IL" sz="11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שם חנות, שטח חנות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w-IL" sz="11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w-IL" sz="11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שם החנות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iw-IL" sz="11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שטח החנות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324" name="Google Shape;324;p20"/>
          <p:cNvSpPr/>
          <p:nvPr/>
        </p:nvSpPr>
        <p:spPr>
          <a:xfrm>
            <a:off x="1129236" y="544624"/>
            <a:ext cx="10394100" cy="8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בהרצאה הקודמת, הרצאה מס'3, עסקנו בדוגמאות לשאלות חקר בהקשר הקניונים.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להזכירכם, שאלת חקר מכילה קשר בין שני משתנים: משתנה בלתי תלוי ומשתנה תלוי.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5" name="Google Shape;325;p20"/>
          <p:cNvSpPr/>
          <p:nvPr/>
        </p:nvSpPr>
        <p:spPr>
          <a:xfrm>
            <a:off x="94325" y="4724325"/>
            <a:ext cx="11577000" cy="2069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457200" marR="0" rtl="1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בכל שאלת חקר, ציינו עבור כל משתנה את סולם המדידה המתאים (שמי, סדר, רווח ומנה)</a:t>
            </a:r>
            <a:r>
              <a:rPr b="0" i="0" lang="iw-IL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נמקו את בחירתכם.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1" algn="r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רשמו לפחות 7 שאלות חקר נוספות (ניתן להשתמש בשאלות שחיברתם בתרגול למצגת הקודמת), וסווגו את סולמות המדידה עבור כל משתנה (שמי, סדר, רווח ומנה). נמקו את בחירתכם.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0" name="Google Shape;330;p21"/>
          <p:cNvPicPr preferRelativeResize="0"/>
          <p:nvPr/>
        </p:nvPicPr>
        <p:blipFill rotWithShape="1">
          <a:blip r:embed="rId3">
            <a:alphaModFix/>
          </a:blip>
          <a:srcRect b="66411" l="39172" r="34232" t="0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  <a:noFill/>
          <a:ln>
            <a:noFill/>
          </a:ln>
        </p:spPr>
      </p:pic>
      <p:sp>
        <p:nvSpPr>
          <p:cNvPr id="331" name="Google Shape;331;p21"/>
          <p:cNvSpPr txBox="1"/>
          <p:nvPr/>
        </p:nvSpPr>
        <p:spPr>
          <a:xfrm>
            <a:off x="647340" y="3016112"/>
            <a:ext cx="11174412" cy="26184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89535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iw-IL" sz="2800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rights@education.gov.il</a:t>
            </a:r>
            <a:endParaRPr b="0" i="0" sz="28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32" name="Google Shape;332;p21"/>
          <p:cNvSpPr/>
          <p:nvPr/>
        </p:nvSpPr>
        <p:spPr>
          <a:xfrm>
            <a:off x="795" y="1838476"/>
            <a:ext cx="12190413" cy="763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iw-IL" sz="3200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rPr>
              <a:t>נוהל שימוש ביצירות מוגנות בזכויות יוצרים ואיתור בעלי זכויות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3"/>
          <p:cNvSpPr/>
          <p:nvPr/>
        </p:nvSpPr>
        <p:spPr>
          <a:xfrm>
            <a:off x="4521376" y="2278414"/>
            <a:ext cx="4542576" cy="828634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3"/>
          <p:cNvSpPr txBox="1"/>
          <p:nvPr>
            <p:ph type="ctrTitle"/>
          </p:nvPr>
        </p:nvSpPr>
        <p:spPr>
          <a:xfrm>
            <a:off x="1524185" y="170431"/>
            <a:ext cx="10247689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rPr b="1" lang="iw-IL"/>
              <a:t>מהי מדידה?</a:t>
            </a:r>
            <a:endParaRPr/>
          </a:p>
        </p:txBody>
      </p:sp>
      <p:sp>
        <p:nvSpPr>
          <p:cNvPr id="132" name="Google Shape;132;p3"/>
          <p:cNvSpPr/>
          <p:nvPr/>
        </p:nvSpPr>
        <p:spPr>
          <a:xfrm>
            <a:off x="6792664" y="1619057"/>
            <a:ext cx="381059" cy="747852"/>
          </a:xfrm>
          <a:prstGeom prst="downArrow">
            <a:avLst>
              <a:gd fmla="val 50000" name="adj1"/>
              <a:gd fmla="val 80000" name="adj2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3"/>
          <p:cNvSpPr/>
          <p:nvPr/>
        </p:nvSpPr>
        <p:spPr>
          <a:xfrm>
            <a:off x="5096747" y="2368853"/>
            <a:ext cx="3652970" cy="637353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iw-IL" sz="2000" u="none" cap="none" strike="noStrike">
                <a:solidFill>
                  <a:schemeClr val="lt1"/>
                </a:solidFill>
                <a:latin typeface="Varela Round"/>
                <a:ea typeface="Varela Round"/>
                <a:cs typeface="Varela Round"/>
                <a:sym typeface="Varela Round"/>
              </a:rPr>
              <a:t>איסוף נתונים רבים ככל האפשר על התופעה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3"/>
          <p:cNvSpPr/>
          <p:nvPr/>
        </p:nvSpPr>
        <p:spPr>
          <a:xfrm>
            <a:off x="6792661" y="3041635"/>
            <a:ext cx="381059" cy="773125"/>
          </a:xfrm>
          <a:prstGeom prst="downArrow">
            <a:avLst>
              <a:gd fmla="val 50000" name="adj1"/>
              <a:gd fmla="val 80000" name="adj2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3"/>
          <p:cNvSpPr/>
          <p:nvPr/>
        </p:nvSpPr>
        <p:spPr>
          <a:xfrm>
            <a:off x="5096747" y="5070656"/>
            <a:ext cx="3652970" cy="367264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iw-IL" sz="2000" u="none" cap="none" strike="noStrike">
                <a:solidFill>
                  <a:schemeClr val="lt1"/>
                </a:solidFill>
                <a:latin typeface="Varela Round"/>
                <a:ea typeface="Varela Round"/>
                <a:cs typeface="Varela Round"/>
                <a:sym typeface="Varela Round"/>
              </a:rPr>
              <a:t>הצגת הנתונים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3"/>
          <p:cNvSpPr/>
          <p:nvPr/>
        </p:nvSpPr>
        <p:spPr>
          <a:xfrm>
            <a:off x="5096748" y="6322061"/>
            <a:ext cx="3652970" cy="362770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iw-IL" sz="2000" u="none" cap="none" strike="noStrike">
                <a:solidFill>
                  <a:schemeClr val="lt1"/>
                </a:solidFill>
                <a:latin typeface="Varela Round"/>
                <a:ea typeface="Varela Round"/>
                <a:cs typeface="Varela Round"/>
                <a:sym typeface="Varela Round"/>
              </a:rPr>
              <a:t>הסקת מסקנות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3"/>
          <p:cNvSpPr/>
          <p:nvPr/>
        </p:nvSpPr>
        <p:spPr>
          <a:xfrm>
            <a:off x="6792662" y="5493428"/>
            <a:ext cx="381059" cy="773125"/>
          </a:xfrm>
          <a:prstGeom prst="downArrow">
            <a:avLst>
              <a:gd fmla="val 50000" name="adj1"/>
              <a:gd fmla="val 80000" name="adj2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3"/>
          <p:cNvSpPr/>
          <p:nvPr/>
        </p:nvSpPr>
        <p:spPr>
          <a:xfrm>
            <a:off x="5156705" y="946274"/>
            <a:ext cx="3652970" cy="637354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iw-IL" sz="2000" u="none" cap="none" strike="noStrike">
                <a:solidFill>
                  <a:schemeClr val="lt1"/>
                </a:solidFill>
                <a:latin typeface="Varela Round"/>
                <a:ea typeface="Varela Round"/>
                <a:cs typeface="Varela Round"/>
                <a:sym typeface="Varela Round"/>
              </a:rPr>
              <a:t>תופעה מסוימת ניסוח שאלת חקר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3"/>
          <p:cNvSpPr/>
          <p:nvPr/>
        </p:nvSpPr>
        <p:spPr>
          <a:xfrm>
            <a:off x="5096747" y="3844760"/>
            <a:ext cx="3652969" cy="367264"/>
          </a:xfrm>
          <a:prstGeom prst="flowChartAlternateProcess">
            <a:avLst/>
          </a:prstGeom>
          <a:solidFill>
            <a:srgbClr val="12B4B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iw-IL" sz="2000" u="none" cap="none" strike="noStrike">
                <a:solidFill>
                  <a:schemeClr val="lt1"/>
                </a:solidFill>
                <a:latin typeface="Varela Round"/>
                <a:ea typeface="Varela Round"/>
                <a:cs typeface="Varela Round"/>
                <a:sym typeface="Varela Round"/>
              </a:rPr>
              <a:t>ניתוח מתמטי של הנתונים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3"/>
          <p:cNvSpPr/>
          <p:nvPr/>
        </p:nvSpPr>
        <p:spPr>
          <a:xfrm>
            <a:off x="6754532" y="4242024"/>
            <a:ext cx="381059" cy="773125"/>
          </a:xfrm>
          <a:prstGeom prst="downArrow">
            <a:avLst>
              <a:gd fmla="val 50000" name="adj1"/>
              <a:gd fmla="val 80000" name="adj2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b605e2747b_0_8"/>
          <p:cNvSpPr txBox="1"/>
          <p:nvPr>
            <p:ph type="ctrTitle"/>
          </p:nvPr>
        </p:nvSpPr>
        <p:spPr>
          <a:xfrm>
            <a:off x="1524185" y="170431"/>
            <a:ext cx="10247700" cy="63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rPr b="1" lang="iw-IL">
                <a:latin typeface="Arial"/>
                <a:ea typeface="Arial"/>
                <a:cs typeface="Arial"/>
                <a:sym typeface="Arial"/>
              </a:rPr>
              <a:t>מהי מדידה?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gb605e2747b_0_8"/>
          <p:cNvSpPr txBox="1"/>
          <p:nvPr/>
        </p:nvSpPr>
        <p:spPr>
          <a:xfrm>
            <a:off x="4028025" y="1867775"/>
            <a:ext cx="5113200" cy="13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50"/>
              <a:buFont typeface="Arial"/>
              <a:buNone/>
            </a:pPr>
            <a:r>
              <a:rPr b="1" i="0" lang="iw-IL" sz="2450" u="none" cap="none" strike="noStrike">
                <a:solidFill>
                  <a:srgbClr val="5F6368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דרך להבעת גודלו של מאפיין </a:t>
            </a:r>
            <a:endParaRPr b="1" i="0" sz="2450" u="none" cap="none" strike="noStrike">
              <a:solidFill>
                <a:srgbClr val="5F6368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1" algn="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50"/>
              <a:buFont typeface="Arial"/>
              <a:buNone/>
            </a:pPr>
            <a:r>
              <a:rPr b="1" i="0" lang="iw-IL" sz="2450" u="none" cap="none" strike="noStrike">
                <a:solidFill>
                  <a:srgbClr val="5F6368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      ביחידות מידה מתאימות. </a:t>
            </a:r>
            <a:r>
              <a:rPr b="0" i="0" lang="iw-IL" sz="2450" u="none" cap="none" strike="noStrike">
                <a:solidFill>
                  <a:srgbClr val="4D5156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4"/>
          <p:cNvSpPr txBox="1"/>
          <p:nvPr>
            <p:ph type="ctrTitle"/>
          </p:nvPr>
        </p:nvSpPr>
        <p:spPr>
          <a:xfrm>
            <a:off x="1446089" y="-73631"/>
            <a:ext cx="10659021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3200"/>
              <a:buFont typeface="Varela Round"/>
              <a:buNone/>
            </a:pPr>
            <a:r>
              <a:rPr lang="iw-IL" sz="3200">
                <a:latin typeface="Arial"/>
                <a:ea typeface="Arial"/>
                <a:cs typeface="Arial"/>
                <a:sym typeface="Arial"/>
              </a:rPr>
              <a:t>דוגמה: מידת שביעות רצון מהזמנת פיצה הביתה</a:t>
            </a:r>
            <a:endParaRPr sz="32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4"/>
          <p:cNvSpPr txBox="1"/>
          <p:nvPr/>
        </p:nvSpPr>
        <p:spPr>
          <a:xfrm>
            <a:off x="2085973" y="504186"/>
            <a:ext cx="8901300" cy="63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3200"/>
              <a:buFont typeface="Varela Round"/>
              <a:buNone/>
            </a:pPr>
            <a:r>
              <a:rPr b="0" i="0" lang="iw-IL" sz="3200" u="none" cap="none" strike="noStrike">
                <a:solidFill>
                  <a:srgbClr val="92D050"/>
                </a:solidFill>
                <a:latin typeface="Arial"/>
                <a:ea typeface="Arial"/>
                <a:cs typeface="Arial"/>
                <a:sym typeface="Arial"/>
              </a:rPr>
              <a:t>סיווג המשתנים</a:t>
            </a:r>
            <a:endParaRPr b="0" i="0" sz="3200" u="none" cap="none" strike="noStrike">
              <a:solidFill>
                <a:srgbClr val="92D05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4"/>
          <p:cNvSpPr txBox="1"/>
          <p:nvPr/>
        </p:nvSpPr>
        <p:spPr>
          <a:xfrm>
            <a:off x="3203687" y="4341556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56" name="Google Shape;156;p4"/>
          <p:cNvSpPr txBox="1"/>
          <p:nvPr/>
        </p:nvSpPr>
        <p:spPr>
          <a:xfrm>
            <a:off x="3797513" y="3691787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57" name="Google Shape;157;p4"/>
          <p:cNvSpPr txBox="1"/>
          <p:nvPr/>
        </p:nvSpPr>
        <p:spPr>
          <a:xfrm>
            <a:off x="3824460" y="4451734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graphicFrame>
        <p:nvGraphicFramePr>
          <p:cNvPr id="158" name="Google Shape;158;p4"/>
          <p:cNvGraphicFramePr/>
          <p:nvPr/>
        </p:nvGraphicFramePr>
        <p:xfrm>
          <a:off x="945866" y="114167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{9481C451-8760-45C4-BDA8-752540F3E556}</a:tableStyleId>
              </a:tblPr>
              <a:tblGrid>
                <a:gridCol w="2984600"/>
                <a:gridCol w="2349950"/>
                <a:gridCol w="2667275"/>
                <a:gridCol w="2039575"/>
              </a:tblGrid>
              <a:tr h="45492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השאלה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המשתנה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ערכים אפשריים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סיווגי המשתנה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923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תוך כמה זמן הגיעה הפיצה?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זמן (בדקות)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מגוון ערכים מספרים בין 20-120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כמותי רציף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923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האם הפיצה הגיעה תוך 40 דקות?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הגעת הפיצה בזמן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כן/ לא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איכותי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923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הפיצות שהינך מזמין בחודש?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הפיצות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מגוון ערכים מספריים שלמים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כמותי בדיד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923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האם ההזמנה תאמה את הפיצה שקיבלת?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מידת התאמת הפיצה להזמנה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כן / לא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איכותי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923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עד כמה הפיצה היתה טעימה?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מידת איכות טעם הפיצה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במידה רבה/ במידה בינונית/ במידה מועטה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איכותי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65220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דרג את איכות טעמה של הפיצה בעיניך :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 – טעימה מאוד, 1 – לא טעימה כלל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מידת איכות טעם הפיצה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1-5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איכותי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923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כיצד נוכל להעלות את שביעות רצונך מההזמנה?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הצעות לשיפור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מגוון תשובות מילוליות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איכותי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923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מה גילך?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גיל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מגוון ערכים מספרים בין 10-100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כמותי רציף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4923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מהו גילך?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גיל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10-20, 21-30, 31-40, 40 ומעלה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איכותי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52375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מה מינך?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מין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זכר/ נקבה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איכותי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5"/>
          <p:cNvSpPr txBox="1"/>
          <p:nvPr>
            <p:ph type="ctrTitle"/>
          </p:nvPr>
        </p:nvSpPr>
        <p:spPr>
          <a:xfrm>
            <a:off x="1803486" y="120902"/>
            <a:ext cx="7825846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סוגי משתנים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5"/>
          <p:cNvSpPr/>
          <p:nvPr/>
        </p:nvSpPr>
        <p:spPr>
          <a:xfrm>
            <a:off x="6601944" y="2178879"/>
            <a:ext cx="1748486" cy="1123518"/>
          </a:xfrm>
          <a:prstGeom prst="flowChartTerminator">
            <a:avLst/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iw-IL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כמותי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5"/>
          <p:cNvSpPr/>
          <p:nvPr/>
        </p:nvSpPr>
        <p:spPr>
          <a:xfrm>
            <a:off x="1952480" y="2194543"/>
            <a:ext cx="1748486" cy="1123518"/>
          </a:xfrm>
          <a:prstGeom prst="flowChartTerminator">
            <a:avLst/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iw-IL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איכותי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5"/>
          <p:cNvSpPr/>
          <p:nvPr/>
        </p:nvSpPr>
        <p:spPr>
          <a:xfrm>
            <a:off x="4524303" y="4051720"/>
            <a:ext cx="1748486" cy="1123518"/>
          </a:xfrm>
          <a:prstGeom prst="flowChartTerminator">
            <a:avLst/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iw-IL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בדיד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5"/>
          <p:cNvSpPr/>
          <p:nvPr/>
        </p:nvSpPr>
        <p:spPr>
          <a:xfrm>
            <a:off x="7997450" y="4029373"/>
            <a:ext cx="1748486" cy="1123518"/>
          </a:xfrm>
          <a:prstGeom prst="flowChartTerminator">
            <a:avLst/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iw-IL" sz="2800" u="none" cap="none" strike="noStrike">
                <a:solidFill>
                  <a:schemeClr val="lt1"/>
                </a:solidFill>
                <a:latin typeface="Varela Round"/>
                <a:ea typeface="Varela Round"/>
                <a:cs typeface="Varela Round"/>
                <a:sym typeface="Varela Round"/>
              </a:rPr>
              <a:t>רציף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9" name="Google Shape;169;p5"/>
          <p:cNvCxnSpPr/>
          <p:nvPr/>
        </p:nvCxnSpPr>
        <p:spPr>
          <a:xfrm flipH="1">
            <a:off x="6044766" y="3399661"/>
            <a:ext cx="456046" cy="582611"/>
          </a:xfrm>
          <a:prstGeom prst="straightConnector1">
            <a:avLst/>
          </a:prstGeom>
          <a:noFill/>
          <a:ln cap="flat" cmpd="sng" w="76200">
            <a:solidFill>
              <a:srgbClr val="12B4BC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70" name="Google Shape;170;p5"/>
          <p:cNvCxnSpPr/>
          <p:nvPr/>
        </p:nvCxnSpPr>
        <p:spPr>
          <a:xfrm>
            <a:off x="7997450" y="3428765"/>
            <a:ext cx="456296" cy="582611"/>
          </a:xfrm>
          <a:prstGeom prst="straightConnector1">
            <a:avLst/>
          </a:prstGeom>
          <a:noFill/>
          <a:ln cap="flat" cmpd="sng" w="76200">
            <a:solidFill>
              <a:srgbClr val="12B4BC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71" name="Google Shape;171;p5"/>
          <p:cNvCxnSpPr/>
          <p:nvPr/>
        </p:nvCxnSpPr>
        <p:spPr>
          <a:xfrm flipH="1">
            <a:off x="3367591" y="778666"/>
            <a:ext cx="938213" cy="1333055"/>
          </a:xfrm>
          <a:prstGeom prst="straightConnector1">
            <a:avLst/>
          </a:prstGeom>
          <a:noFill/>
          <a:ln cap="flat" cmpd="sng" w="76200">
            <a:solidFill>
              <a:srgbClr val="12B4BC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72" name="Google Shape;172;p5"/>
          <p:cNvCxnSpPr/>
          <p:nvPr/>
        </p:nvCxnSpPr>
        <p:spPr>
          <a:xfrm>
            <a:off x="6601944" y="726952"/>
            <a:ext cx="720364" cy="1391000"/>
          </a:xfrm>
          <a:prstGeom prst="straightConnector1">
            <a:avLst/>
          </a:prstGeom>
          <a:noFill/>
          <a:ln cap="flat" cmpd="sng" w="76200">
            <a:solidFill>
              <a:srgbClr val="12B4BC"/>
            </a:solidFill>
            <a:prstDash val="solid"/>
            <a:round/>
            <a:headEnd len="sm" w="sm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nodeType="with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6"/>
          <p:cNvSpPr txBox="1"/>
          <p:nvPr/>
        </p:nvSpPr>
        <p:spPr>
          <a:xfrm>
            <a:off x="1850572" y="0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4000"/>
              <a:buFont typeface="Varela Round"/>
              <a:buNone/>
            </a:pPr>
            <a:r>
              <a:rPr b="0" i="0" lang="iw-IL" sz="4000" u="none" cap="none" strike="noStrike">
                <a:solidFill>
                  <a:srgbClr val="92D050"/>
                </a:solidFill>
                <a:latin typeface="Arial"/>
                <a:ea typeface="Arial"/>
                <a:cs typeface="Arial"/>
                <a:sym typeface="Arial"/>
              </a:rPr>
              <a:t>סיווג המשתנים</a:t>
            </a:r>
            <a:endParaRPr b="0" i="0" sz="4000" u="none" cap="none" strike="noStrike">
              <a:solidFill>
                <a:srgbClr val="92D05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6"/>
          <p:cNvSpPr txBox="1"/>
          <p:nvPr/>
        </p:nvSpPr>
        <p:spPr>
          <a:xfrm>
            <a:off x="3203687" y="4341556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80" name="Google Shape;180;p6"/>
          <p:cNvSpPr txBox="1"/>
          <p:nvPr/>
        </p:nvSpPr>
        <p:spPr>
          <a:xfrm>
            <a:off x="3797513" y="3691787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81" name="Google Shape;181;p6"/>
          <p:cNvSpPr txBox="1"/>
          <p:nvPr/>
        </p:nvSpPr>
        <p:spPr>
          <a:xfrm>
            <a:off x="3824460" y="4451734"/>
            <a:ext cx="8901423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t/>
            </a:r>
            <a:endParaRPr b="0" i="0" sz="4000" u="none" cap="none" strike="noStrike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graphicFrame>
        <p:nvGraphicFramePr>
          <p:cNvPr id="182" name="Google Shape;182;p6"/>
          <p:cNvGraphicFramePr/>
          <p:nvPr/>
        </p:nvGraphicFramePr>
        <p:xfrm>
          <a:off x="1376745" y="69873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{9481C451-8760-45C4-BDA8-752540F3E556}</a:tableStyleId>
              </a:tblPr>
              <a:tblGrid>
                <a:gridCol w="2650975"/>
                <a:gridCol w="2650975"/>
                <a:gridCol w="2650975"/>
                <a:gridCol w="20271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השאלה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המשתנה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ערכים אפשריים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סיווגי המשתנה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תוך כמה זמן הגיעה הפיצה?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זמן (בדקות)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מגוון ערכים מספרים בין 20-120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כמותי רציף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האם הפיצה הגיעה תוך 40 דקות?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הגעת הפיצה בזמן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כן/ לא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איכותי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183" name="Google Shape;183;p6"/>
          <p:cNvGraphicFramePr/>
          <p:nvPr/>
        </p:nvGraphicFramePr>
        <p:xfrm>
          <a:off x="8516478" y="247970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{9481C451-8760-45C4-BDA8-752540F3E556}</a:tableStyleId>
              </a:tblPr>
              <a:tblGrid>
                <a:gridCol w="1117925"/>
                <a:gridCol w="11176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שאלון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זמן הגעת הפיצה (בדקות)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28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60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24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7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23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8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46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9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graphicFrame>
        <p:nvGraphicFramePr>
          <p:cNvPr id="184" name="Google Shape;184;p6"/>
          <p:cNvGraphicFramePr/>
          <p:nvPr/>
        </p:nvGraphicFramePr>
        <p:xfrm>
          <a:off x="1850573" y="247970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{9481C451-8760-45C4-BDA8-752540F3E556}</a:tableStyleId>
              </a:tblPr>
              <a:tblGrid>
                <a:gridCol w="1243350"/>
                <a:gridCol w="1242975"/>
              </a:tblGrid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מספר שאלון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הגעת הפיצה תוך 40 דקות?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לא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7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כן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8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לא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9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iw-IL" sz="14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לא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85" name="Google Shape;185;p6"/>
          <p:cNvSpPr/>
          <p:nvPr/>
        </p:nvSpPr>
        <p:spPr>
          <a:xfrm>
            <a:off x="5151369" y="4054725"/>
            <a:ext cx="229983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עבור איזו מדידה ניתן לבצע יותר פעולות חשבון?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"/>
          <p:cNvSpPr txBox="1"/>
          <p:nvPr>
            <p:ph type="ctrTitle"/>
          </p:nvPr>
        </p:nvSpPr>
        <p:spPr>
          <a:xfrm>
            <a:off x="490646" y="196483"/>
            <a:ext cx="10221000" cy="63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סולמות מדידה למשתנים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91" name="Google Shape;191;p7"/>
          <p:cNvGrpSpPr/>
          <p:nvPr/>
        </p:nvGrpSpPr>
        <p:grpSpPr>
          <a:xfrm>
            <a:off x="2791100" y="2077875"/>
            <a:ext cx="7023463" cy="4863631"/>
            <a:chOff x="0" y="0"/>
            <a:chExt cx="7023463" cy="4729778"/>
          </a:xfrm>
        </p:grpSpPr>
        <p:sp>
          <p:nvSpPr>
            <p:cNvPr id="192" name="Google Shape;192;p7"/>
            <p:cNvSpPr/>
            <p:nvPr/>
          </p:nvSpPr>
          <p:spPr>
            <a:xfrm>
              <a:off x="2642507" y="0"/>
              <a:ext cx="1755865" cy="1182444"/>
            </a:xfrm>
            <a:prstGeom prst="trapezoid">
              <a:avLst>
                <a:gd fmla="val 74247" name="adj"/>
              </a:avLst>
            </a:prstGeom>
            <a:solidFill>
              <a:srgbClr val="92CD50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" name="Google Shape;193;p7"/>
            <p:cNvSpPr txBox="1"/>
            <p:nvPr/>
          </p:nvSpPr>
          <p:spPr>
            <a:xfrm>
              <a:off x="2642507" y="0"/>
              <a:ext cx="1755865" cy="1182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b="0" i="0" lang="iw-IL" sz="20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יחסי/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1" algn="ctr">
                <a:lnSpc>
                  <a:spcPct val="90000"/>
                </a:lnSpc>
                <a:spcBef>
                  <a:spcPts val="70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b="0" i="0" lang="iw-IL" sz="20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מנה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1" algn="ctr">
                <a:lnSpc>
                  <a:spcPct val="90000"/>
                </a:lnSpc>
                <a:spcBef>
                  <a:spcPts val="70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b="0" i="0" lang="iw-IL" sz="20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X, :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Google Shape;194;p7"/>
            <p:cNvSpPr/>
            <p:nvPr/>
          </p:nvSpPr>
          <p:spPr>
            <a:xfrm>
              <a:off x="1783187" y="1175527"/>
              <a:ext cx="3511731" cy="1182444"/>
            </a:xfrm>
            <a:prstGeom prst="trapezoid">
              <a:avLst>
                <a:gd fmla="val 74247" name="adj"/>
              </a:avLst>
            </a:prstGeom>
            <a:solidFill>
              <a:srgbClr val="92CD50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" name="Google Shape;195;p7"/>
            <p:cNvSpPr txBox="1"/>
            <p:nvPr/>
          </p:nvSpPr>
          <p:spPr>
            <a:xfrm>
              <a:off x="2397753" y="1269402"/>
              <a:ext cx="2282700" cy="118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8100" lIns="38100" spcFirstLastPara="1" rIns="38100" wrap="square" tIns="38100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0"/>
                <a:buFont typeface="Arial"/>
                <a:buNone/>
              </a:pPr>
              <a:r>
                <a:rPr b="0" i="0" lang="iw-IL" sz="30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רווח + ,-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" name="Google Shape;196;p7"/>
            <p:cNvSpPr/>
            <p:nvPr/>
          </p:nvSpPr>
          <p:spPr>
            <a:xfrm>
              <a:off x="877932" y="2364889"/>
              <a:ext cx="5267597" cy="1182444"/>
            </a:xfrm>
            <a:prstGeom prst="trapezoid">
              <a:avLst>
                <a:gd fmla="val 74247" name="adj"/>
              </a:avLst>
            </a:prstGeom>
            <a:solidFill>
              <a:srgbClr val="92CD50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" name="Google Shape;197;p7"/>
            <p:cNvSpPr txBox="1"/>
            <p:nvPr/>
          </p:nvSpPr>
          <p:spPr>
            <a:xfrm>
              <a:off x="1799762" y="2364889"/>
              <a:ext cx="3423938" cy="1182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8100" lIns="38100" spcFirstLastPara="1" rIns="38100" wrap="square" tIns="38100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0"/>
                <a:buFont typeface="Arial"/>
                <a:buNone/>
              </a:pPr>
              <a:r>
                <a:rPr b="0" i="0" lang="iw-IL" sz="30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סדר/אורדינלי &gt;, &lt;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" name="Google Shape;198;p7"/>
            <p:cNvSpPr/>
            <p:nvPr/>
          </p:nvSpPr>
          <p:spPr>
            <a:xfrm>
              <a:off x="0" y="3547334"/>
              <a:ext cx="7023463" cy="1182444"/>
            </a:xfrm>
            <a:prstGeom prst="trapezoid">
              <a:avLst>
                <a:gd fmla="val 74247" name="adj"/>
              </a:avLst>
            </a:prstGeom>
            <a:solidFill>
              <a:srgbClr val="92CD50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" name="Google Shape;199;p7"/>
            <p:cNvSpPr txBox="1"/>
            <p:nvPr/>
          </p:nvSpPr>
          <p:spPr>
            <a:xfrm>
              <a:off x="1229106" y="3547334"/>
              <a:ext cx="4565250" cy="1182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8100" lIns="38100" spcFirstLastPara="1" rIns="38100" wrap="square" tIns="38100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0"/>
                <a:buFont typeface="Arial"/>
                <a:buNone/>
              </a:pPr>
              <a:r>
                <a:rPr b="0" i="0" lang="iw-IL" sz="30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שמי/נומינלי = , ≠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200" name="Google Shape;200;p7"/>
          <p:cNvCxnSpPr/>
          <p:nvPr/>
        </p:nvCxnSpPr>
        <p:spPr>
          <a:xfrm flipH="1" rot="10800000">
            <a:off x="2443600" y="2211697"/>
            <a:ext cx="55850" cy="4545874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med" w="med" type="triangle"/>
          </a:ln>
          <a:effectLst>
            <a:outerShdw blurRad="40000" rotWithShape="0" dir="5400000" dist="23000">
              <a:srgbClr val="000000">
                <a:alpha val="34509"/>
              </a:srgbClr>
            </a:outerShdw>
          </a:effectLst>
        </p:spPr>
      </p:cxnSp>
      <p:sp>
        <p:nvSpPr>
          <p:cNvPr id="201" name="Google Shape;201;p7"/>
          <p:cNvSpPr txBox="1"/>
          <p:nvPr/>
        </p:nvSpPr>
        <p:spPr>
          <a:xfrm>
            <a:off x="97215" y="3222171"/>
            <a:ext cx="2402235" cy="17543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ככל שעולים בפירמידה, כך פעולות החשבון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האפשריות עבור ערכי המשתנים,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מורכבות יותר.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7"/>
          <p:cNvSpPr/>
          <p:nvPr/>
        </p:nvSpPr>
        <p:spPr>
          <a:xfrm>
            <a:off x="1837509" y="1226812"/>
            <a:ext cx="9518467" cy="9848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iw-I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פעולות מתמטיות שונות שבהן ניתן להשוות בין שני ערכי משתנים.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iw-I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סולם </a:t>
            </a: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 רמת המורכבות של הפעולה המתמטית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8"/>
          <p:cNvSpPr txBox="1"/>
          <p:nvPr>
            <p:ph type="ctrTitle"/>
          </p:nvPr>
        </p:nvSpPr>
        <p:spPr>
          <a:xfrm>
            <a:off x="1442596" y="186258"/>
            <a:ext cx="10221024" cy="6373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40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סולמות מדידה למשתנים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08" name="Google Shape;208;p8"/>
          <p:cNvGrpSpPr/>
          <p:nvPr/>
        </p:nvGrpSpPr>
        <p:grpSpPr>
          <a:xfrm>
            <a:off x="2791097" y="2037806"/>
            <a:ext cx="7023463" cy="4729778"/>
            <a:chOff x="0" y="0"/>
            <a:chExt cx="7023463" cy="4729778"/>
          </a:xfrm>
        </p:grpSpPr>
        <p:sp>
          <p:nvSpPr>
            <p:cNvPr id="209" name="Google Shape;209;p8"/>
            <p:cNvSpPr/>
            <p:nvPr/>
          </p:nvSpPr>
          <p:spPr>
            <a:xfrm>
              <a:off x="2642507" y="0"/>
              <a:ext cx="1755865" cy="1182444"/>
            </a:xfrm>
            <a:prstGeom prst="trapezoid">
              <a:avLst>
                <a:gd fmla="val 74247" name="adj"/>
              </a:avLst>
            </a:prstGeom>
            <a:solidFill>
              <a:srgbClr val="92CD50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0" name="Google Shape;210;p8"/>
            <p:cNvSpPr txBox="1"/>
            <p:nvPr/>
          </p:nvSpPr>
          <p:spPr>
            <a:xfrm>
              <a:off x="2642507" y="0"/>
              <a:ext cx="1755865" cy="1182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b="0" i="0" lang="iw-IL" sz="20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יחסי/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1" algn="ctr">
                <a:lnSpc>
                  <a:spcPct val="90000"/>
                </a:lnSpc>
                <a:spcBef>
                  <a:spcPts val="70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b="0" i="0" lang="iw-IL" sz="20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מנה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1" algn="ctr">
                <a:lnSpc>
                  <a:spcPct val="90000"/>
                </a:lnSpc>
                <a:spcBef>
                  <a:spcPts val="70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b="0" i="0" lang="iw-IL" sz="20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X, :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" name="Google Shape;211;p8"/>
            <p:cNvSpPr/>
            <p:nvPr/>
          </p:nvSpPr>
          <p:spPr>
            <a:xfrm>
              <a:off x="1783187" y="1175527"/>
              <a:ext cx="3511731" cy="1182444"/>
            </a:xfrm>
            <a:prstGeom prst="trapezoid">
              <a:avLst>
                <a:gd fmla="val 74247" name="adj"/>
              </a:avLst>
            </a:prstGeom>
            <a:solidFill>
              <a:srgbClr val="92CD50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2" name="Google Shape;212;p8"/>
            <p:cNvSpPr txBox="1"/>
            <p:nvPr/>
          </p:nvSpPr>
          <p:spPr>
            <a:xfrm>
              <a:off x="2397740" y="1175527"/>
              <a:ext cx="2282625" cy="1182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8100" lIns="38100" spcFirstLastPara="1" rIns="38100" wrap="square" tIns="38100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0"/>
                <a:buFont typeface="Arial"/>
                <a:buNone/>
              </a:pPr>
              <a:r>
                <a:rPr b="0" i="0" lang="iw-IL" sz="30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רווח + ,-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8"/>
            <p:cNvSpPr/>
            <p:nvPr/>
          </p:nvSpPr>
          <p:spPr>
            <a:xfrm>
              <a:off x="877932" y="2364889"/>
              <a:ext cx="5267597" cy="1182444"/>
            </a:xfrm>
            <a:prstGeom prst="trapezoid">
              <a:avLst>
                <a:gd fmla="val 74247" name="adj"/>
              </a:avLst>
            </a:prstGeom>
            <a:solidFill>
              <a:srgbClr val="92CD50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4" name="Google Shape;214;p8"/>
            <p:cNvSpPr txBox="1"/>
            <p:nvPr/>
          </p:nvSpPr>
          <p:spPr>
            <a:xfrm>
              <a:off x="1799762" y="2364889"/>
              <a:ext cx="3423938" cy="1182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8100" lIns="38100" spcFirstLastPara="1" rIns="38100" wrap="square" tIns="38100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0"/>
                <a:buFont typeface="Arial"/>
                <a:buNone/>
              </a:pPr>
              <a:r>
                <a:rPr b="0" i="0" lang="iw-IL" sz="30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סדר/אורדינלי &gt;, &lt;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5" name="Google Shape;215;p8"/>
            <p:cNvSpPr/>
            <p:nvPr/>
          </p:nvSpPr>
          <p:spPr>
            <a:xfrm>
              <a:off x="0" y="3547334"/>
              <a:ext cx="7023463" cy="1182444"/>
            </a:xfrm>
            <a:prstGeom prst="trapezoid">
              <a:avLst>
                <a:gd fmla="val 74247" name="adj"/>
              </a:avLst>
            </a:prstGeom>
            <a:solidFill>
              <a:srgbClr val="92CD50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6" name="Google Shape;216;p8"/>
            <p:cNvSpPr txBox="1"/>
            <p:nvPr/>
          </p:nvSpPr>
          <p:spPr>
            <a:xfrm>
              <a:off x="1229106" y="3547334"/>
              <a:ext cx="4565250" cy="1182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8100" lIns="38100" spcFirstLastPara="1" rIns="38100" wrap="square" tIns="38100">
              <a:noAutofit/>
            </a:bodyPr>
            <a:lstStyle/>
            <a:p>
              <a:pPr indent="0" lvl="0" marL="0" marR="0" rtl="1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0"/>
                <a:buFont typeface="Arial"/>
                <a:buNone/>
              </a:pPr>
              <a:r>
                <a:rPr b="0" i="0" lang="iw-IL" sz="30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שמי/נומינלי = , ≠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7" name="Google Shape;217;p8"/>
          <p:cNvSpPr/>
          <p:nvPr/>
        </p:nvSpPr>
        <p:spPr>
          <a:xfrm>
            <a:off x="1837509" y="1226812"/>
            <a:ext cx="9518467" cy="9848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iw-I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פעולות מתמטיות שונות שבהן ניתן להשוות בין שני ערכי משתנים.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iw-IL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סולם </a:t>
            </a: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= רמת המורכבות של הפעולה המתמטית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8"/>
          <p:cNvSpPr/>
          <p:nvPr/>
        </p:nvSpPr>
        <p:spPr>
          <a:xfrm>
            <a:off x="2278710" y="1785258"/>
            <a:ext cx="267123" cy="2569028"/>
          </a:xfrm>
          <a:prstGeom prst="leftBrace">
            <a:avLst>
              <a:gd fmla="val 8333" name="adj1"/>
              <a:gd fmla="val 50000" name="adj2"/>
            </a:avLst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509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8"/>
          <p:cNvSpPr/>
          <p:nvPr/>
        </p:nvSpPr>
        <p:spPr>
          <a:xfrm>
            <a:off x="2278710" y="4506686"/>
            <a:ext cx="220740" cy="2260900"/>
          </a:xfrm>
          <a:prstGeom prst="leftBrace">
            <a:avLst>
              <a:gd fmla="val 8333" name="adj1"/>
              <a:gd fmla="val 50000" name="adj2"/>
            </a:avLst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509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8"/>
          <p:cNvSpPr txBox="1"/>
          <p:nvPr/>
        </p:nvSpPr>
        <p:spPr>
          <a:xfrm>
            <a:off x="-37904" y="2858067"/>
            <a:ext cx="240223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משתנה כמותי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8"/>
          <p:cNvSpPr txBox="1"/>
          <p:nvPr/>
        </p:nvSpPr>
        <p:spPr>
          <a:xfrm>
            <a:off x="-1696" y="5446522"/>
            <a:ext cx="240223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משתנה איכותי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ערכת נושא Office">
  <a:themeElements>
    <a:clrScheme name="מערכת שידורים">
      <a:dk1>
        <a:srgbClr val="002060"/>
      </a:dk1>
      <a:lt1>
        <a:srgbClr val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ערכת נושא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2020-03-15T19:13:03Z</dcterms:created>
  <dc:creator>user</dc:creator>
</cp:coreProperties>
</file>