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</p:sldIdLst>
  <p:sldSz cy="6858000" cx="12192000"/>
  <p:notesSz cx="6858000" cy="9144000"/>
  <p:embeddedFontLst>
    <p:embeddedFont>
      <p:font typeface="Varela Round"/>
      <p:regular r:id="rId2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1">
          <p15:clr>
            <a:srgbClr val="A4A3A4"/>
          </p15:clr>
        </p15:guide>
      </p15:sldGuideLst>
    </p:ext>
    <p:ext uri="GoogleSlidesCustomDataVersion2">
      <go:slidesCustomData xmlns:go="http://customooxmlschemas.google.com/" r:id="rId27" roundtripDataSignature="AMtx7mjp1se6nG7u5zeGgvUPZOSJLutDH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79A5827B-AD16-4CA9-A0CB-E9FB12D786ED}">
  <a:tblStyle styleId="{79A5827B-AD16-4CA9-A0CB-E9FB12D786ED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EF6E8"/>
          </a:solidFill>
        </a:fill>
      </a:tcStyle>
    </a:wholeTbl>
    <a:band1H>
      <a:tcTxStyle b="off" i="off"/>
      <a:tcStyle>
        <a:fill>
          <a:solidFill>
            <a:srgbClr val="DBEECF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DBEECF"/>
          </a:solidFill>
        </a:fill>
      </a:tcStyle>
    </a:band1V>
    <a:band2V>
      <a:tcTxStyle b="off" i="off"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1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font" Target="fonts/VarelaRound-regular.fntdata"/><Relationship Id="rId25" Type="http://schemas.openxmlformats.org/officeDocument/2006/relationships/slide" Target="slides/slide19.xml"/><Relationship Id="rId27" Type="http://customschemas.google.com/relationships/presentationmetadata" Target="meta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1588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iw-IL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8" name="Google Shape;98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1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24" name="Google Shape;224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25" name="Google Shape;225;p10:notes"/>
          <p:cNvSpPr txBox="1"/>
          <p:nvPr>
            <p:ph idx="12" type="sldNum"/>
          </p:nvPr>
        </p:nvSpPr>
        <p:spPr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1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43" name="Google Shape;243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44" name="Google Shape;244;p11:notes"/>
          <p:cNvSpPr txBox="1"/>
          <p:nvPr>
            <p:ph idx="12" type="sldNum"/>
          </p:nvPr>
        </p:nvSpPr>
        <p:spPr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1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64" name="Google Shape;264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65" name="Google Shape;265;p12:notes"/>
          <p:cNvSpPr txBox="1"/>
          <p:nvPr>
            <p:ph idx="12" type="sldNum"/>
          </p:nvPr>
        </p:nvSpPr>
        <p:spPr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1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86" name="Google Shape;286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87" name="Google Shape;287;p13:notes"/>
          <p:cNvSpPr txBox="1"/>
          <p:nvPr>
            <p:ph idx="12" type="sldNum"/>
          </p:nvPr>
        </p:nvSpPr>
        <p:spPr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1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02" name="Google Shape;302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03" name="Google Shape;303;p14:notes"/>
          <p:cNvSpPr txBox="1"/>
          <p:nvPr>
            <p:ph idx="12" type="sldNum"/>
          </p:nvPr>
        </p:nvSpPr>
        <p:spPr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1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16" name="Google Shape;316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17" name="Google Shape;317;p15:notes"/>
          <p:cNvSpPr txBox="1"/>
          <p:nvPr>
            <p:ph idx="12" type="sldNum"/>
          </p:nvPr>
        </p:nvSpPr>
        <p:spPr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3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1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35" name="Google Shape;335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36" name="Google Shape;336;p16:notes"/>
          <p:cNvSpPr txBox="1"/>
          <p:nvPr>
            <p:ph idx="12" type="sldNum"/>
          </p:nvPr>
        </p:nvSpPr>
        <p:spPr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8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p1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50" name="Google Shape;350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4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56" name="Google Shape;356;p1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3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65" name="Google Shape;365;p1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0" name="Google Shape;110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6" name="Google Shape;11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7" name="Google Shape;117;p3:notes"/>
          <p:cNvSpPr txBox="1"/>
          <p:nvPr>
            <p:ph idx="12" type="sldNum"/>
          </p:nvPr>
        </p:nvSpPr>
        <p:spPr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2" name="Google Shape;132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3" name="Google Shape;133;p4:notes"/>
          <p:cNvSpPr txBox="1"/>
          <p:nvPr>
            <p:ph idx="12" type="sldNum"/>
          </p:nvPr>
        </p:nvSpPr>
        <p:spPr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3" name="Google Shape;143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4" name="Google Shape;144;p5:notes"/>
          <p:cNvSpPr txBox="1"/>
          <p:nvPr>
            <p:ph idx="12" type="sldNum"/>
          </p:nvPr>
        </p:nvSpPr>
        <p:spPr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4" name="Google Shape;154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5" name="Google Shape;155;p6:notes"/>
          <p:cNvSpPr txBox="1"/>
          <p:nvPr>
            <p:ph idx="12" type="sldNum"/>
          </p:nvPr>
        </p:nvSpPr>
        <p:spPr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1" name="Google Shape;171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2" name="Google Shape;172;p7:notes"/>
          <p:cNvSpPr txBox="1"/>
          <p:nvPr>
            <p:ph idx="12" type="sldNum"/>
          </p:nvPr>
        </p:nvSpPr>
        <p:spPr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8" name="Google Shape;188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89" name="Google Shape;189;p8:notes"/>
          <p:cNvSpPr txBox="1"/>
          <p:nvPr>
            <p:ph idx="12" type="sldNum"/>
          </p:nvPr>
        </p:nvSpPr>
        <p:spPr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5" name="Google Shape;205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06" name="Google Shape;206;p9:notes"/>
          <p:cNvSpPr txBox="1"/>
          <p:nvPr>
            <p:ph idx="12" type="sldNum"/>
          </p:nvPr>
        </p:nvSpPr>
        <p:spPr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השיעור שכבה ושם המורה">
  <p:cSld name="השיעור שכבה ושם המורה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1"/>
          <p:cNvSpPr/>
          <p:nvPr/>
        </p:nvSpPr>
        <p:spPr>
          <a:xfrm>
            <a:off x="212943" y="1396870"/>
            <a:ext cx="13177381" cy="2978963"/>
          </a:xfrm>
          <a:prstGeom prst="roundRect">
            <a:avLst>
              <a:gd fmla="val 50000" name="adj"/>
            </a:avLst>
          </a:prstGeom>
          <a:solidFill>
            <a:srgbClr val="D8D8D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7;p21"/>
          <p:cNvSpPr txBox="1"/>
          <p:nvPr>
            <p:ph type="ctrTitle"/>
          </p:nvPr>
        </p:nvSpPr>
        <p:spPr>
          <a:xfrm>
            <a:off x="1" y="1640910"/>
            <a:ext cx="12192000" cy="126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6601"/>
              <a:buFont typeface="Varela Round"/>
              <a:buNone/>
              <a:defRPr b="1" sz="6601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21"/>
          <p:cNvSpPr/>
          <p:nvPr/>
        </p:nvSpPr>
        <p:spPr>
          <a:xfrm>
            <a:off x="7329949" y="6155858"/>
            <a:ext cx="5333866" cy="557618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;p21"/>
          <p:cNvSpPr/>
          <p:nvPr/>
        </p:nvSpPr>
        <p:spPr>
          <a:xfrm>
            <a:off x="9501144" y="5870968"/>
            <a:ext cx="3049656" cy="205899"/>
          </a:xfrm>
          <a:prstGeom prst="roundRect">
            <a:avLst>
              <a:gd fmla="val 50000" name="adj"/>
            </a:avLst>
          </a:prstGeom>
          <a:solidFill>
            <a:srgbClr val="BDE68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" name="Google Shape;20;p21"/>
          <p:cNvSpPr/>
          <p:nvPr/>
        </p:nvSpPr>
        <p:spPr>
          <a:xfrm>
            <a:off x="-501113" y="163632"/>
            <a:ext cx="1428110" cy="322428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" name="Google Shape;21;p21"/>
          <p:cNvSpPr txBox="1"/>
          <p:nvPr>
            <p:ph idx="1" type="subTitle"/>
          </p:nvPr>
        </p:nvSpPr>
        <p:spPr>
          <a:xfrm>
            <a:off x="1" y="2918492"/>
            <a:ext cx="12192000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sp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None/>
              <a:defRPr b="1" sz="36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rt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2pPr>
            <a:lvl3pPr lvl="2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3pPr>
            <a:lvl4pPr lvl="3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4pPr>
            <a:lvl5pPr lvl="4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5pPr>
            <a:lvl6pPr lvl="5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6pPr>
            <a:lvl7pPr lvl="6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7pPr>
            <a:lvl8pPr lvl="7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8pPr>
            <a:lvl9pPr lvl="8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9pPr>
          </a:lstStyle>
          <a:p/>
        </p:txBody>
      </p:sp>
      <p:sp>
        <p:nvSpPr>
          <p:cNvPr id="22" name="Google Shape;22;p21"/>
          <p:cNvSpPr txBox="1"/>
          <p:nvPr>
            <p:ph idx="2" type="body"/>
          </p:nvPr>
        </p:nvSpPr>
        <p:spPr>
          <a:xfrm>
            <a:off x="0" y="3734824"/>
            <a:ext cx="12191999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  <a:defRPr b="1" sz="28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228600" lvl="1" marL="914400" rt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  <a:defRPr b="1" sz="32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-381000" lvl="2" marL="1371600" rtl="1" algn="r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indent="-355600" lvl="3" marL="1828800" rtl="1" algn="r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Char char="–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indent="-355600" lvl="4" marL="2286000" rtl="1" algn="r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Char char="»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indent="-342900" lvl="5" marL="27432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3" name="Google Shape;23;p21"/>
          <p:cNvSpPr/>
          <p:nvPr/>
        </p:nvSpPr>
        <p:spPr>
          <a:xfrm>
            <a:off x="10059465" y="87232"/>
            <a:ext cx="2768857" cy="451249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ותמונה">
  <p:cSld name="כותרת ותמונה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30"/>
          <p:cNvSpPr/>
          <p:nvPr>
            <p:ph idx="2" type="pic"/>
          </p:nvPr>
        </p:nvSpPr>
        <p:spPr>
          <a:xfrm>
            <a:off x="161147" y="964351"/>
            <a:ext cx="8483175" cy="5721551"/>
          </a:xfrm>
          <a:prstGeom prst="rect">
            <a:avLst/>
          </a:prstGeom>
          <a:noFill/>
          <a:ln>
            <a:noFill/>
          </a:ln>
        </p:spPr>
      </p:sp>
      <p:sp>
        <p:nvSpPr>
          <p:cNvPr id="81" name="Google Shape;81;p30"/>
          <p:cNvSpPr txBox="1"/>
          <p:nvPr>
            <p:ph type="ctrTitle"/>
          </p:nvPr>
        </p:nvSpPr>
        <p:spPr>
          <a:xfrm>
            <a:off x="1733909" y="186258"/>
            <a:ext cx="10247689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  <a:defRPr sz="4000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30"/>
          <p:cNvSpPr/>
          <p:nvPr/>
        </p:nvSpPr>
        <p:spPr>
          <a:xfrm>
            <a:off x="11186073" y="5980332"/>
            <a:ext cx="1591052" cy="155686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" name="Google Shape;83;p30"/>
          <p:cNvSpPr/>
          <p:nvPr/>
        </p:nvSpPr>
        <p:spPr>
          <a:xfrm>
            <a:off x="11032901" y="950191"/>
            <a:ext cx="1159099" cy="347376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30"/>
          <p:cNvSpPr/>
          <p:nvPr/>
        </p:nvSpPr>
        <p:spPr>
          <a:xfrm>
            <a:off x="-484994" y="320177"/>
            <a:ext cx="2095644" cy="369516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30"/>
          <p:cNvSpPr/>
          <p:nvPr/>
        </p:nvSpPr>
        <p:spPr>
          <a:xfrm>
            <a:off x="10586241" y="6268720"/>
            <a:ext cx="2190883" cy="417182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וארבע תמונות">
  <p:cSld name="כותרת וארבע תמונות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31"/>
          <p:cNvSpPr txBox="1"/>
          <p:nvPr>
            <p:ph type="ctrTitle"/>
          </p:nvPr>
        </p:nvSpPr>
        <p:spPr>
          <a:xfrm>
            <a:off x="1733909" y="186258"/>
            <a:ext cx="10247689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  <a:defRPr sz="4000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31"/>
          <p:cNvSpPr/>
          <p:nvPr/>
        </p:nvSpPr>
        <p:spPr>
          <a:xfrm>
            <a:off x="11186073" y="5980332"/>
            <a:ext cx="1591052" cy="155686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31"/>
          <p:cNvSpPr/>
          <p:nvPr/>
        </p:nvSpPr>
        <p:spPr>
          <a:xfrm>
            <a:off x="10171544" y="938558"/>
            <a:ext cx="2190882" cy="426915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31"/>
          <p:cNvSpPr/>
          <p:nvPr/>
        </p:nvSpPr>
        <p:spPr>
          <a:xfrm>
            <a:off x="-484994" y="320177"/>
            <a:ext cx="2095644" cy="369516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31"/>
          <p:cNvSpPr/>
          <p:nvPr/>
        </p:nvSpPr>
        <p:spPr>
          <a:xfrm>
            <a:off x="10586241" y="6268720"/>
            <a:ext cx="2190883" cy="417182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31"/>
          <p:cNvSpPr/>
          <p:nvPr>
            <p:ph idx="2" type="pic"/>
          </p:nvPr>
        </p:nvSpPr>
        <p:spPr>
          <a:xfrm>
            <a:off x="154519" y="1073695"/>
            <a:ext cx="4114650" cy="2743100"/>
          </a:xfrm>
          <a:prstGeom prst="rect">
            <a:avLst/>
          </a:prstGeom>
          <a:noFill/>
          <a:ln>
            <a:noFill/>
          </a:ln>
        </p:spPr>
      </p:sp>
      <p:sp>
        <p:nvSpPr>
          <p:cNvPr id="93" name="Google Shape;93;p31"/>
          <p:cNvSpPr/>
          <p:nvPr>
            <p:ph idx="3" type="pic"/>
          </p:nvPr>
        </p:nvSpPr>
        <p:spPr>
          <a:xfrm>
            <a:off x="154519" y="3976095"/>
            <a:ext cx="4114650" cy="2743100"/>
          </a:xfrm>
          <a:prstGeom prst="rect">
            <a:avLst/>
          </a:prstGeom>
          <a:noFill/>
          <a:ln>
            <a:noFill/>
          </a:ln>
        </p:spPr>
      </p:sp>
      <p:sp>
        <p:nvSpPr>
          <p:cNvPr id="94" name="Google Shape;94;p31"/>
          <p:cNvSpPr/>
          <p:nvPr>
            <p:ph idx="4" type="pic"/>
          </p:nvPr>
        </p:nvSpPr>
        <p:spPr>
          <a:xfrm>
            <a:off x="4414862" y="1073695"/>
            <a:ext cx="4114650" cy="2743100"/>
          </a:xfrm>
          <a:prstGeom prst="rect">
            <a:avLst/>
          </a:prstGeom>
          <a:noFill/>
          <a:ln>
            <a:noFill/>
          </a:ln>
        </p:spPr>
      </p:sp>
      <p:sp>
        <p:nvSpPr>
          <p:cNvPr id="95" name="Google Shape;95;p31"/>
          <p:cNvSpPr/>
          <p:nvPr>
            <p:ph idx="5" type="pic"/>
          </p:nvPr>
        </p:nvSpPr>
        <p:spPr>
          <a:xfrm>
            <a:off x="4414862" y="3976095"/>
            <a:ext cx="4114650" cy="27431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כותרות ותוכן">
  <p:cSld name="2 כותרות ותוכן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22"/>
          <p:cNvSpPr txBox="1"/>
          <p:nvPr>
            <p:ph type="title"/>
          </p:nvPr>
        </p:nvSpPr>
        <p:spPr>
          <a:xfrm>
            <a:off x="2549769" y="213094"/>
            <a:ext cx="9642231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  <a:defRPr b="1" i="0" sz="4400" u="none" cap="none" strike="noStrik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22"/>
          <p:cNvSpPr txBox="1"/>
          <p:nvPr>
            <p:ph idx="1" type="body"/>
          </p:nvPr>
        </p:nvSpPr>
        <p:spPr>
          <a:xfrm>
            <a:off x="515275" y="1185681"/>
            <a:ext cx="8306992" cy="54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rtl="1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12B4BC"/>
              </a:buClr>
              <a:buSzPts val="2800"/>
              <a:buNone/>
              <a:defRPr b="1" sz="2800">
                <a:solidFill>
                  <a:srgbClr val="12B4BC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228600" lvl="1" marL="91440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27" name="Google Shape;27;p22"/>
          <p:cNvSpPr txBox="1"/>
          <p:nvPr>
            <p:ph idx="2" type="body"/>
          </p:nvPr>
        </p:nvSpPr>
        <p:spPr>
          <a:xfrm>
            <a:off x="515273" y="1725682"/>
            <a:ext cx="8031963" cy="41525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381000" lvl="1" marL="914400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–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-342900" lvl="2" marL="1371600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28" name="Google Shape;28;p22"/>
          <p:cNvSpPr/>
          <p:nvPr/>
        </p:nvSpPr>
        <p:spPr>
          <a:xfrm>
            <a:off x="9664804" y="5699022"/>
            <a:ext cx="4766811" cy="357667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" name="Google Shape;29;p22"/>
          <p:cNvSpPr/>
          <p:nvPr/>
        </p:nvSpPr>
        <p:spPr>
          <a:xfrm>
            <a:off x="-260562" y="181684"/>
            <a:ext cx="2598822" cy="216817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" name="Google Shape;30;p22"/>
          <p:cNvSpPr/>
          <p:nvPr/>
        </p:nvSpPr>
        <p:spPr>
          <a:xfrm>
            <a:off x="-488825" y="468418"/>
            <a:ext cx="2969302" cy="369516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" name="Google Shape;31;p22"/>
          <p:cNvSpPr/>
          <p:nvPr/>
        </p:nvSpPr>
        <p:spPr>
          <a:xfrm>
            <a:off x="9010091" y="6104087"/>
            <a:ext cx="3755593" cy="674541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ושלוש תמונות">
  <p:cSld name="כותרת ושלוש תמונות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23"/>
          <p:cNvSpPr/>
          <p:nvPr>
            <p:ph idx="2" type="pic"/>
          </p:nvPr>
        </p:nvSpPr>
        <p:spPr>
          <a:xfrm>
            <a:off x="5513040" y="1030562"/>
            <a:ext cx="5395321" cy="3638921"/>
          </a:xfrm>
          <a:prstGeom prst="rect">
            <a:avLst/>
          </a:prstGeom>
          <a:noFill/>
          <a:ln>
            <a:noFill/>
          </a:ln>
        </p:spPr>
      </p:sp>
      <p:sp>
        <p:nvSpPr>
          <p:cNvPr id="34" name="Google Shape;34;p23"/>
          <p:cNvSpPr txBox="1"/>
          <p:nvPr>
            <p:ph type="ctrTitle"/>
          </p:nvPr>
        </p:nvSpPr>
        <p:spPr>
          <a:xfrm>
            <a:off x="1733909" y="186258"/>
            <a:ext cx="10247689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  <a:defRPr sz="4000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23"/>
          <p:cNvSpPr/>
          <p:nvPr/>
        </p:nvSpPr>
        <p:spPr>
          <a:xfrm>
            <a:off x="11186073" y="5980332"/>
            <a:ext cx="1591052" cy="155686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" name="Google Shape;36;p23"/>
          <p:cNvSpPr/>
          <p:nvPr/>
        </p:nvSpPr>
        <p:spPr>
          <a:xfrm>
            <a:off x="-413012" y="764744"/>
            <a:ext cx="1159099" cy="426915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23"/>
          <p:cNvSpPr/>
          <p:nvPr/>
        </p:nvSpPr>
        <p:spPr>
          <a:xfrm>
            <a:off x="-484994" y="320177"/>
            <a:ext cx="2095644" cy="369516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" name="Google Shape;38;p23"/>
          <p:cNvSpPr/>
          <p:nvPr/>
        </p:nvSpPr>
        <p:spPr>
          <a:xfrm>
            <a:off x="10586241" y="6268720"/>
            <a:ext cx="2190883" cy="417182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" name="Google Shape;39;p23"/>
          <p:cNvSpPr/>
          <p:nvPr>
            <p:ph idx="3" type="pic"/>
          </p:nvPr>
        </p:nvSpPr>
        <p:spPr>
          <a:xfrm>
            <a:off x="1241442" y="1030562"/>
            <a:ext cx="4114650" cy="2743100"/>
          </a:xfrm>
          <a:prstGeom prst="rect">
            <a:avLst/>
          </a:prstGeom>
          <a:noFill/>
          <a:ln>
            <a:noFill/>
          </a:ln>
        </p:spPr>
      </p:sp>
      <p:sp>
        <p:nvSpPr>
          <p:cNvPr id="40" name="Google Shape;40;p23"/>
          <p:cNvSpPr/>
          <p:nvPr>
            <p:ph idx="4" type="pic"/>
          </p:nvPr>
        </p:nvSpPr>
        <p:spPr>
          <a:xfrm>
            <a:off x="1241442" y="3932962"/>
            <a:ext cx="4114650" cy="27431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כותרת ושתי תמונות">
  <p:cSld name="1_כותרת ושתי תמונות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4"/>
          <p:cNvSpPr/>
          <p:nvPr>
            <p:ph idx="2" type="pic"/>
          </p:nvPr>
        </p:nvSpPr>
        <p:spPr>
          <a:xfrm>
            <a:off x="6444696" y="978201"/>
            <a:ext cx="5395321" cy="3638921"/>
          </a:xfrm>
          <a:prstGeom prst="rect">
            <a:avLst/>
          </a:prstGeom>
          <a:noFill/>
          <a:ln>
            <a:noFill/>
          </a:ln>
        </p:spPr>
      </p:sp>
      <p:sp>
        <p:nvSpPr>
          <p:cNvPr id="43" name="Google Shape;43;p24"/>
          <p:cNvSpPr txBox="1"/>
          <p:nvPr>
            <p:ph type="ctrTitle"/>
          </p:nvPr>
        </p:nvSpPr>
        <p:spPr>
          <a:xfrm>
            <a:off x="1733910" y="186258"/>
            <a:ext cx="10221024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  <a:defRPr sz="4000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24"/>
          <p:cNvSpPr/>
          <p:nvPr/>
        </p:nvSpPr>
        <p:spPr>
          <a:xfrm>
            <a:off x="11186073" y="5980332"/>
            <a:ext cx="1591052" cy="155686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" name="Google Shape;45;p24"/>
          <p:cNvSpPr/>
          <p:nvPr/>
        </p:nvSpPr>
        <p:spPr>
          <a:xfrm>
            <a:off x="-413012" y="764744"/>
            <a:ext cx="1159099" cy="426915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46;p24"/>
          <p:cNvSpPr/>
          <p:nvPr/>
        </p:nvSpPr>
        <p:spPr>
          <a:xfrm>
            <a:off x="-484994" y="320177"/>
            <a:ext cx="2095644" cy="369516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" name="Google Shape;47;p24"/>
          <p:cNvSpPr/>
          <p:nvPr/>
        </p:nvSpPr>
        <p:spPr>
          <a:xfrm>
            <a:off x="10586241" y="6268720"/>
            <a:ext cx="2190883" cy="417182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" name="Google Shape;48;p24"/>
          <p:cNvSpPr/>
          <p:nvPr>
            <p:ph idx="3" type="pic"/>
          </p:nvPr>
        </p:nvSpPr>
        <p:spPr>
          <a:xfrm>
            <a:off x="843274" y="978201"/>
            <a:ext cx="5395321" cy="3638921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בלבד">
  <p:cSld name="כותרת בלבד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5"/>
          <p:cNvSpPr txBox="1"/>
          <p:nvPr>
            <p:ph type="title"/>
          </p:nvPr>
        </p:nvSpPr>
        <p:spPr>
          <a:xfrm>
            <a:off x="1" y="213094"/>
            <a:ext cx="12191999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800"/>
              <a:buFont typeface="Varela Round"/>
              <a:buNone/>
              <a:defRPr b="1" i="0" sz="4800" u="none" cap="none" strike="noStrik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25"/>
          <p:cNvSpPr/>
          <p:nvPr/>
        </p:nvSpPr>
        <p:spPr>
          <a:xfrm>
            <a:off x="1" y="5878199"/>
            <a:ext cx="4766191" cy="357667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2" name="Google Shape;52;p25"/>
          <p:cNvSpPr/>
          <p:nvPr/>
        </p:nvSpPr>
        <p:spPr>
          <a:xfrm>
            <a:off x="8667715" y="-110812"/>
            <a:ext cx="5300119" cy="221623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3" name="Google Shape;53;p25"/>
          <p:cNvSpPr/>
          <p:nvPr/>
        </p:nvSpPr>
        <p:spPr>
          <a:xfrm>
            <a:off x="0" y="6306749"/>
            <a:ext cx="7724431" cy="674541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שער">
  <p:cSld name="שער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6"/>
          <p:cNvSpPr txBox="1"/>
          <p:nvPr>
            <p:ph type="ctrTitle"/>
          </p:nvPr>
        </p:nvSpPr>
        <p:spPr>
          <a:xfrm>
            <a:off x="1" y="2693989"/>
            <a:ext cx="121920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6601"/>
              <a:buFont typeface="Varela Round"/>
              <a:buNone/>
              <a:defRPr b="1" i="0" sz="6601" u="none" cap="none" strike="noStrike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6"/>
          <p:cNvSpPr/>
          <p:nvPr/>
        </p:nvSpPr>
        <p:spPr>
          <a:xfrm>
            <a:off x="-670069" y="6569428"/>
            <a:ext cx="2623961" cy="459108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26"/>
          <p:cNvSpPr/>
          <p:nvPr/>
        </p:nvSpPr>
        <p:spPr>
          <a:xfrm>
            <a:off x="-1488810" y="6304086"/>
            <a:ext cx="3246400" cy="192925"/>
          </a:xfrm>
          <a:prstGeom prst="roundRect">
            <a:avLst>
              <a:gd fmla="val 49359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" name="Google Shape;58;p26"/>
          <p:cNvSpPr/>
          <p:nvPr/>
        </p:nvSpPr>
        <p:spPr>
          <a:xfrm>
            <a:off x="9986482" y="-439221"/>
            <a:ext cx="4205647" cy="631862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" name="Google Shape;59;p26"/>
          <p:cNvSpPr/>
          <p:nvPr/>
        </p:nvSpPr>
        <p:spPr>
          <a:xfrm>
            <a:off x="8259471" y="6565100"/>
            <a:ext cx="4434214" cy="796532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0" name="Google Shape;60;p26"/>
          <p:cNvPicPr preferRelativeResize="0"/>
          <p:nvPr/>
        </p:nvPicPr>
        <p:blipFill rotWithShape="1">
          <a:blip r:embed="rId2">
            <a:alphaModFix/>
          </a:blip>
          <a:srcRect b="26248" l="33058" r="33511" t="0"/>
          <a:stretch/>
        </p:blipFill>
        <p:spPr>
          <a:xfrm>
            <a:off x="5445286" y="369916"/>
            <a:ext cx="1301430" cy="159743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ותוכן" type="obj">
  <p:cSld name="OBJEC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7"/>
          <p:cNvSpPr txBox="1"/>
          <p:nvPr>
            <p:ph type="title"/>
          </p:nvPr>
        </p:nvSpPr>
        <p:spPr>
          <a:xfrm>
            <a:off x="1" y="213094"/>
            <a:ext cx="12191999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36000" spcFirstLastPara="1" rIns="36000" wrap="square" tIns="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800"/>
              <a:buFont typeface="Varela Round"/>
              <a:buNone/>
              <a:defRPr b="1" sz="48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7"/>
          <p:cNvSpPr txBox="1"/>
          <p:nvPr>
            <p:ph idx="1" type="body"/>
          </p:nvPr>
        </p:nvSpPr>
        <p:spPr>
          <a:xfrm>
            <a:off x="515274" y="1195757"/>
            <a:ext cx="8031962" cy="468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381000" lvl="1" marL="914400" rtl="1" algn="r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–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-381000" lvl="2" marL="1371600" rtl="1" algn="r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indent="-355600" lvl="3" marL="1828800" rtl="1" algn="r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Char char="–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indent="-355600" lvl="4" marL="2286000" rtl="1" algn="r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Char char="»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indent="-342900" lvl="5" marL="27432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" name="Google Shape;64;p27"/>
          <p:cNvSpPr/>
          <p:nvPr/>
        </p:nvSpPr>
        <p:spPr>
          <a:xfrm>
            <a:off x="1" y="5878199"/>
            <a:ext cx="4766191" cy="357667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5" name="Google Shape;65;p27"/>
          <p:cNvSpPr/>
          <p:nvPr/>
        </p:nvSpPr>
        <p:spPr>
          <a:xfrm>
            <a:off x="8667715" y="-110812"/>
            <a:ext cx="5300119" cy="221623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6" name="Google Shape;66;p27"/>
          <p:cNvSpPr/>
          <p:nvPr/>
        </p:nvSpPr>
        <p:spPr>
          <a:xfrm>
            <a:off x="0" y="6306749"/>
            <a:ext cx="7724431" cy="674541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5_טקסט גדול-X2">
  <p:cSld name="5_טקסט גדול-X2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8"/>
          <p:cNvSpPr txBox="1"/>
          <p:nvPr>
            <p:ph type="ctrTitle"/>
          </p:nvPr>
        </p:nvSpPr>
        <p:spPr>
          <a:xfrm>
            <a:off x="234416" y="1312990"/>
            <a:ext cx="7910518" cy="52244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3200"/>
              <a:buFont typeface="Varela Round"/>
              <a:buNone/>
              <a:defRPr sz="3200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28"/>
          <p:cNvSpPr/>
          <p:nvPr/>
        </p:nvSpPr>
        <p:spPr>
          <a:xfrm>
            <a:off x="-910416" y="6189198"/>
            <a:ext cx="3068595" cy="118918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" name="Google Shape;70;p28"/>
          <p:cNvSpPr/>
          <p:nvPr/>
        </p:nvSpPr>
        <p:spPr>
          <a:xfrm>
            <a:off x="10082352" y="81722"/>
            <a:ext cx="5300119" cy="221623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" name="Google Shape;71;p28"/>
          <p:cNvSpPr/>
          <p:nvPr/>
        </p:nvSpPr>
        <p:spPr>
          <a:xfrm>
            <a:off x="-2155687" y="6347804"/>
            <a:ext cx="5559136" cy="470511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" name="Google Shape;72;p28"/>
          <p:cNvSpPr txBox="1"/>
          <p:nvPr>
            <p:ph idx="1" type="body"/>
          </p:nvPr>
        </p:nvSpPr>
        <p:spPr>
          <a:xfrm>
            <a:off x="0" y="192531"/>
            <a:ext cx="12192000" cy="10096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rtl="1" algn="ctr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rgbClr val="192A72"/>
              </a:buClr>
              <a:buSzPts val="4800"/>
              <a:buNone/>
              <a:defRPr sz="4800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342900" lvl="1" marL="9144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וידאו על מסך מלא">
  <p:cSld name="וידאו על מסך מלא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29"/>
          <p:cNvSpPr/>
          <p:nvPr/>
        </p:nvSpPr>
        <p:spPr>
          <a:xfrm>
            <a:off x="1" y="5878199"/>
            <a:ext cx="4766191" cy="357667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5" name="Google Shape;75;p29"/>
          <p:cNvSpPr/>
          <p:nvPr/>
        </p:nvSpPr>
        <p:spPr>
          <a:xfrm>
            <a:off x="8667715" y="66849"/>
            <a:ext cx="5300119" cy="221623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6" name="Google Shape;76;p29"/>
          <p:cNvSpPr/>
          <p:nvPr/>
        </p:nvSpPr>
        <p:spPr>
          <a:xfrm>
            <a:off x="0" y="6306749"/>
            <a:ext cx="7724431" cy="674541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7" name="Google Shape;77;p29"/>
          <p:cNvSpPr/>
          <p:nvPr>
            <p:ph idx="2" type="media"/>
          </p:nvPr>
        </p:nvSpPr>
        <p:spPr>
          <a:xfrm>
            <a:off x="363416" y="639717"/>
            <a:ext cx="11465168" cy="61229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1" algn="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192A72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marR="0" rtl="1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8" name="Google Shape;78;p29"/>
          <p:cNvSpPr txBox="1"/>
          <p:nvPr>
            <p:ph idx="1" type="body"/>
          </p:nvPr>
        </p:nvSpPr>
        <p:spPr>
          <a:xfrm>
            <a:off x="363416" y="95349"/>
            <a:ext cx="8074879" cy="4000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rtl="1" algn="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192A72"/>
              </a:buClr>
              <a:buSzPts val="2400"/>
              <a:buFont typeface="Varela Round"/>
              <a:buNone/>
              <a:defRPr sz="2400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342900" lvl="1" marL="9144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0"/>
          <p:cNvSpPr txBox="1"/>
          <p:nvPr>
            <p:ph type="title"/>
          </p:nvPr>
        </p:nvSpPr>
        <p:spPr>
          <a:xfrm>
            <a:off x="609601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20"/>
          <p:cNvSpPr txBox="1"/>
          <p:nvPr>
            <p:ph idx="1" type="body"/>
          </p:nvPr>
        </p:nvSpPr>
        <p:spPr>
          <a:xfrm>
            <a:off x="609601" y="1600202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1" algn="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1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1" algn="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0"/>
          <p:cNvSpPr txBox="1"/>
          <p:nvPr>
            <p:ph idx="10" type="dt"/>
          </p:nvPr>
        </p:nvSpPr>
        <p:spPr>
          <a:xfrm>
            <a:off x="8737601" y="6356352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0"/>
          <p:cNvSpPr txBox="1"/>
          <p:nvPr>
            <p:ph idx="11" type="ftr"/>
          </p:nvPr>
        </p:nvSpPr>
        <p:spPr>
          <a:xfrm>
            <a:off x="4165601" y="6356352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0"/>
          <p:cNvSpPr txBox="1"/>
          <p:nvPr>
            <p:ph idx="12" type="sldNum"/>
          </p:nvPr>
        </p:nvSpPr>
        <p:spPr>
          <a:xfrm>
            <a:off x="609601" y="6356352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4.png"/><Relationship Id="rId5" Type="http://schemas.openxmlformats.org/officeDocument/2006/relationships/image" Target="../media/image3.png"/><Relationship Id="rId6" Type="http://schemas.openxmlformats.org/officeDocument/2006/relationships/hyperlink" Target="https://www.youtube.com/watch?v=URzPDJGdKR4" TargetMode="Externa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5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5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8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8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7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"/>
          <p:cNvSpPr txBox="1"/>
          <p:nvPr/>
        </p:nvSpPr>
        <p:spPr>
          <a:xfrm>
            <a:off x="1629534" y="2695671"/>
            <a:ext cx="9208400" cy="1924651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60960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"/>
          <p:cNvSpPr txBox="1"/>
          <p:nvPr>
            <p:ph type="ctrTitle"/>
          </p:nvPr>
        </p:nvSpPr>
        <p:spPr>
          <a:xfrm>
            <a:off x="-1" y="1233926"/>
            <a:ext cx="12192000" cy="12601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6600"/>
              <a:buFont typeface="Varela Round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6 - שכיחות מצטברת</a:t>
            </a:r>
            <a:endParaRPr>
              <a:solidFill>
                <a:srgbClr val="192A7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1"/>
          <p:cNvSpPr txBox="1"/>
          <p:nvPr>
            <p:ph idx="1" type="subTitle"/>
          </p:nvPr>
        </p:nvSpPr>
        <p:spPr>
          <a:xfrm>
            <a:off x="-2" y="2494090"/>
            <a:ext cx="12192000" cy="720094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spAutoFit/>
          </a:bodyPr>
          <a:lstStyle/>
          <a:p>
            <a:pPr indent="0" lvl="0" marL="0" rtl="1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2060"/>
              </a:buClr>
              <a:buSzPts val="2800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מקצוע: מידע ונתונים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1"/>
          <p:cNvSpPr txBox="1"/>
          <p:nvPr>
            <p:ph idx="2" type="body"/>
          </p:nvPr>
        </p:nvSpPr>
        <p:spPr>
          <a:xfrm>
            <a:off x="1" y="3449400"/>
            <a:ext cx="12192000" cy="72009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שם המורה: עדי קרנץ אבירם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עורכת: רונית נחמיה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4" name="Google Shape;104;p1"/>
          <p:cNvPicPr preferRelativeResize="0"/>
          <p:nvPr/>
        </p:nvPicPr>
        <p:blipFill rotWithShape="1">
          <a:blip r:embed="rId3">
            <a:alphaModFix/>
          </a:blip>
          <a:srcRect b="10715" l="0" r="0" t="11354"/>
          <a:stretch/>
        </p:blipFill>
        <p:spPr>
          <a:xfrm>
            <a:off x="5896724" y="297950"/>
            <a:ext cx="1552040" cy="107114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60704" y="136738"/>
            <a:ext cx="1955292" cy="9342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630228" y="4168810"/>
            <a:ext cx="1932877" cy="1932878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1"/>
          <p:cNvSpPr txBox="1"/>
          <p:nvPr/>
        </p:nvSpPr>
        <p:spPr>
          <a:xfrm>
            <a:off x="3456450" y="4821900"/>
            <a:ext cx="5279100" cy="62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spAutoFit/>
          </a:bodyPr>
          <a:lstStyle/>
          <a:p>
            <a:pPr indent="0" lvl="0" marL="0" rtl="1" algn="ctr">
              <a:spcBef>
                <a:spcPts val="0"/>
              </a:spcBef>
              <a:spcAft>
                <a:spcPts val="600"/>
              </a:spcAft>
              <a:buNone/>
            </a:pPr>
            <a:r>
              <a:rPr b="1" lang="iw-IL" sz="3600" u="sng">
                <a:solidFill>
                  <a:schemeClr val="hlink"/>
                </a:solidFill>
                <a:hlinkClick r:id="rId6"/>
              </a:rPr>
              <a:t>לצפייה בסרטון מלווה מצגת</a:t>
            </a:r>
            <a:endParaRPr b="1" sz="360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10"/>
          <p:cNvSpPr txBox="1"/>
          <p:nvPr>
            <p:ph type="ctrTitle"/>
          </p:nvPr>
        </p:nvSpPr>
        <p:spPr>
          <a:xfrm>
            <a:off x="1607486" y="120647"/>
            <a:ext cx="99800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דוגמה 1: כמה פיצות הזמנת החודש?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" name="Google Shape;228;p10"/>
          <p:cNvSpPr txBox="1"/>
          <p:nvPr/>
        </p:nvSpPr>
        <p:spPr>
          <a:xfrm>
            <a:off x="3203687" y="4341556"/>
            <a:ext cx="89014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29" name="Google Shape;229;p10"/>
          <p:cNvSpPr txBox="1"/>
          <p:nvPr/>
        </p:nvSpPr>
        <p:spPr>
          <a:xfrm>
            <a:off x="3797513" y="3691787"/>
            <a:ext cx="89014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30" name="Google Shape;230;p10"/>
          <p:cNvSpPr txBox="1"/>
          <p:nvPr/>
        </p:nvSpPr>
        <p:spPr>
          <a:xfrm>
            <a:off x="3824460" y="4451734"/>
            <a:ext cx="89014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graphicFrame>
        <p:nvGraphicFramePr>
          <p:cNvPr id="231" name="Google Shape;231;p10"/>
          <p:cNvGraphicFramePr/>
          <p:nvPr/>
        </p:nvGraphicFramePr>
        <p:xfrm>
          <a:off x="1376745" y="923089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{79A5827B-AD16-4CA9-A0CB-E9FB12D786ED}</a:tableStyleId>
              </a:tblPr>
              <a:tblGrid>
                <a:gridCol w="2650975"/>
                <a:gridCol w="2650975"/>
                <a:gridCol w="2650975"/>
                <a:gridCol w="2027100"/>
              </a:tblGrid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השאלה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המשתנה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ערכים אפשריים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סיווגי המשתנה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כמה פיצות הזמנת החודש?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מספר פיצות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מגוון ערכים מספריים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כמותי בדיד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graphicFrame>
        <p:nvGraphicFramePr>
          <p:cNvPr id="232" name="Google Shape;232;p10"/>
          <p:cNvGraphicFramePr/>
          <p:nvPr/>
        </p:nvGraphicFramePr>
        <p:xfrm>
          <a:off x="5665145" y="2516444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{79A5827B-AD16-4CA9-A0CB-E9FB12D786ED}</a:tableStyleId>
              </a:tblPr>
              <a:tblGrid>
                <a:gridCol w="817150"/>
                <a:gridCol w="817150"/>
                <a:gridCol w="802300"/>
              </a:tblGrid>
              <a:tr h="439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שכיחות מצטברת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מספר אנשים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מספר פיצות 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7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8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8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0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10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233" name="Google Shape;233;p10"/>
          <p:cNvSpPr txBox="1"/>
          <p:nvPr/>
        </p:nvSpPr>
        <p:spPr>
          <a:xfrm>
            <a:off x="1443970" y="2580005"/>
            <a:ext cx="36930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iw-IL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שכיחות מצטברת – צבירת שכיחויות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4" name="Google Shape;234;p10"/>
          <p:cNvSpPr txBox="1"/>
          <p:nvPr/>
        </p:nvSpPr>
        <p:spPr>
          <a:xfrm>
            <a:off x="903265" y="3331667"/>
            <a:ext cx="4213200" cy="21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iw-IL" sz="14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שאלות לדוגמה: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iw-IL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 כמה אנשים שמזמין 3 פיצות או פחות בשבוע?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iw-IL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 כמה אנשים מזמינים פחות מ-3 פיצות בשבוע?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35" name="Google Shape;235;p10"/>
          <p:cNvGraphicFramePr/>
          <p:nvPr/>
        </p:nvGraphicFramePr>
        <p:xfrm>
          <a:off x="8800428" y="186583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{79A5827B-AD16-4CA9-A0CB-E9FB12D786ED}</a:tableStyleId>
              </a:tblPr>
              <a:tblGrid>
                <a:gridCol w="1117925"/>
                <a:gridCol w="1117600"/>
              </a:tblGrid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מספר שאלון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כמה פיצות הזמנת החודש?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6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7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8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9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10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236" name="Google Shape;236;p10"/>
          <p:cNvSpPr txBox="1"/>
          <p:nvPr/>
        </p:nvSpPr>
        <p:spPr>
          <a:xfrm>
            <a:off x="251287" y="3602157"/>
            <a:ext cx="13203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rgbClr val="92D050"/>
                </a:solidFill>
                <a:latin typeface="Arial"/>
                <a:ea typeface="Arial"/>
                <a:cs typeface="Arial"/>
                <a:sym typeface="Arial"/>
              </a:rPr>
              <a:t>8 אנשים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" name="Google Shape;237;p10"/>
          <p:cNvSpPr txBox="1"/>
          <p:nvPr/>
        </p:nvSpPr>
        <p:spPr>
          <a:xfrm>
            <a:off x="84976" y="4069337"/>
            <a:ext cx="15225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rgbClr val="92D050"/>
                </a:solidFill>
                <a:latin typeface="Arial"/>
                <a:ea typeface="Arial"/>
                <a:cs typeface="Arial"/>
                <a:sym typeface="Arial"/>
              </a:rPr>
              <a:t> 7 אנשים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" name="Google Shape;238;p10"/>
          <p:cNvSpPr txBox="1"/>
          <p:nvPr/>
        </p:nvSpPr>
        <p:spPr>
          <a:xfrm>
            <a:off x="7579805" y="3002968"/>
            <a:ext cx="2343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  <a:t>X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9" name="Google Shape;239;p10"/>
          <p:cNvSpPr txBox="1"/>
          <p:nvPr/>
        </p:nvSpPr>
        <p:spPr>
          <a:xfrm>
            <a:off x="6673355" y="3002978"/>
            <a:ext cx="6567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  <a:t>f(x)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0" name="Google Shape;240;p10"/>
          <p:cNvSpPr txBox="1"/>
          <p:nvPr/>
        </p:nvSpPr>
        <p:spPr>
          <a:xfrm>
            <a:off x="5800400" y="2956775"/>
            <a:ext cx="6567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  <a:t>F(x)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11"/>
          <p:cNvSpPr txBox="1"/>
          <p:nvPr>
            <p:ph type="ctrTitle"/>
          </p:nvPr>
        </p:nvSpPr>
        <p:spPr>
          <a:xfrm>
            <a:off x="1607486" y="120647"/>
            <a:ext cx="99800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שכיחות מצטברת: סימונים מתמטיים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7" name="Google Shape;247;p11"/>
          <p:cNvSpPr txBox="1"/>
          <p:nvPr/>
        </p:nvSpPr>
        <p:spPr>
          <a:xfrm>
            <a:off x="5034950" y="5667244"/>
            <a:ext cx="89014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48" name="Google Shape;248;p11"/>
          <p:cNvSpPr txBox="1"/>
          <p:nvPr/>
        </p:nvSpPr>
        <p:spPr>
          <a:xfrm>
            <a:off x="3797513" y="3691787"/>
            <a:ext cx="89014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graphicFrame>
        <p:nvGraphicFramePr>
          <p:cNvPr id="249" name="Google Shape;249;p11"/>
          <p:cNvGraphicFramePr/>
          <p:nvPr/>
        </p:nvGraphicFramePr>
        <p:xfrm>
          <a:off x="1100830" y="1430722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{79A5827B-AD16-4CA9-A0CB-E9FB12D786ED}</a:tableStyleId>
              </a:tblPr>
              <a:tblGrid>
                <a:gridCol w="2200675"/>
                <a:gridCol w="1526875"/>
                <a:gridCol w="1829900"/>
              </a:tblGrid>
              <a:tr h="540975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שכיחות מצטברת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שכיחות יחסית 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משתנה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4486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f(X</a:t>
                      </a:r>
                      <a:r>
                        <a:rPr lang="iw-IL" sz="105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)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f(X</a:t>
                      </a:r>
                      <a:r>
                        <a:rPr lang="iw-IL" sz="105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)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iw-IL" sz="2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x</a:t>
                      </a: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2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4486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f(X</a:t>
                      </a:r>
                      <a:r>
                        <a:rPr lang="iw-IL" sz="105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)+f(X</a:t>
                      </a:r>
                      <a:r>
                        <a:rPr lang="iw-IL" sz="105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)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f(X</a:t>
                      </a:r>
                      <a:r>
                        <a:rPr lang="iw-IL" sz="105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r>
                        <a:rPr lang="iw-IL" sz="14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)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iw-IL" sz="2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x</a:t>
                      </a: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 sz="2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6333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f(X</a:t>
                      </a:r>
                      <a:r>
                        <a:rPr lang="iw-IL" sz="105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)+f(X</a:t>
                      </a:r>
                      <a:r>
                        <a:rPr lang="iw-IL" sz="105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)+f(X</a:t>
                      </a:r>
                      <a:r>
                        <a:rPr lang="iw-IL" sz="105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)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f(X</a:t>
                      </a:r>
                      <a:r>
                        <a:rPr lang="iw-IL" sz="10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r>
                        <a:rPr lang="iw-IL" sz="14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)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iw-IL" sz="2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x</a:t>
                      </a: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 sz="2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6333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f(X</a:t>
                      </a:r>
                      <a:r>
                        <a:rPr lang="iw-IL" sz="105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)+f(X</a:t>
                      </a:r>
                      <a:r>
                        <a:rPr lang="iw-IL" sz="105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)+f(X</a:t>
                      </a:r>
                      <a:r>
                        <a:rPr lang="iw-IL" sz="105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)+f(X</a:t>
                      </a:r>
                      <a:r>
                        <a:rPr lang="iw-IL" sz="105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)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f(X</a:t>
                      </a:r>
                      <a:r>
                        <a:rPr lang="iw-IL" sz="105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r>
                        <a:rPr lang="iw-IL" sz="14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)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iw-IL" sz="2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x</a:t>
                      </a: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endParaRPr sz="2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8180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f(X</a:t>
                      </a:r>
                      <a:r>
                        <a:rPr lang="iw-IL" sz="105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)+f(X</a:t>
                      </a:r>
                      <a:r>
                        <a:rPr lang="iw-IL" sz="105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)+f(X</a:t>
                      </a:r>
                      <a:r>
                        <a:rPr lang="iw-IL" sz="105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)+f(X</a:t>
                      </a:r>
                      <a:r>
                        <a:rPr lang="iw-IL" sz="105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)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+</a:t>
                      </a:r>
                      <a:r>
                        <a:rPr lang="iw-IL" sz="14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f(X</a:t>
                      </a:r>
                      <a:r>
                        <a:rPr lang="iw-IL" sz="105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r>
                        <a:rPr lang="iw-IL" sz="14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)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f(X</a:t>
                      </a:r>
                      <a:r>
                        <a:rPr lang="iw-IL" sz="105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r>
                        <a:rPr lang="iw-IL" sz="14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)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iw-IL" sz="2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x</a:t>
                      </a: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sz="2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250" name="Google Shape;250;p11"/>
          <p:cNvSpPr txBox="1"/>
          <p:nvPr/>
        </p:nvSpPr>
        <p:spPr>
          <a:xfrm>
            <a:off x="9247591" y="1750179"/>
            <a:ext cx="30480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1" name="Google Shape;251;p11"/>
          <p:cNvSpPr txBox="1"/>
          <p:nvPr/>
        </p:nvSpPr>
        <p:spPr>
          <a:xfrm>
            <a:off x="9917241" y="1741470"/>
            <a:ext cx="65671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f(x)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2" name="Google Shape;252;p11"/>
          <p:cNvSpPr/>
          <p:nvPr/>
        </p:nvSpPr>
        <p:spPr>
          <a:xfrm>
            <a:off x="2590407" y="5643613"/>
            <a:ext cx="198323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(F(X</a:t>
            </a:r>
            <a:r>
              <a:rPr b="0" i="0" lang="iw-IL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b="0" i="0" lang="iw-IL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)=f(X</a:t>
            </a:r>
            <a:r>
              <a:rPr b="0" i="0" lang="iw-IL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b="0" i="0" lang="iw-IL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 </a:t>
            </a:r>
            <a:r>
              <a:rPr b="0" i="0" lang="iw-IL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+…..+</a:t>
            </a:r>
            <a:r>
              <a:rPr b="0" i="0" lang="iw-IL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f(X</a:t>
            </a:r>
            <a:r>
              <a:rPr b="0" i="0" lang="iw-IL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b="0" i="0" lang="iw-IL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3" name="Google Shape;253;p11"/>
          <p:cNvSpPr/>
          <p:nvPr/>
        </p:nvSpPr>
        <p:spPr>
          <a:xfrm>
            <a:off x="4505972" y="5667244"/>
            <a:ext cx="274626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שכיחות מצטברת של :X</a:t>
            </a:r>
            <a:r>
              <a:rPr b="0" i="0" lang="iw-IL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54" name="Google Shape;254;p11"/>
          <p:cNvGraphicFramePr/>
          <p:nvPr/>
        </p:nvGraphicFramePr>
        <p:xfrm>
          <a:off x="8878874" y="1444395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{79A5827B-AD16-4CA9-A0CB-E9FB12D786ED}</a:tableStyleId>
              </a:tblPr>
              <a:tblGrid>
                <a:gridCol w="817150"/>
                <a:gridCol w="817150"/>
                <a:gridCol w="802300"/>
              </a:tblGrid>
              <a:tr h="439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שכיחות מצטברת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מספר אנשים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מספר פיצות 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7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8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8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0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10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255" name="Google Shape;255;p11"/>
          <p:cNvSpPr txBox="1"/>
          <p:nvPr/>
        </p:nvSpPr>
        <p:spPr>
          <a:xfrm>
            <a:off x="1891117" y="1695270"/>
            <a:ext cx="23421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" name="Google Shape;256;p11"/>
          <p:cNvSpPr txBox="1"/>
          <p:nvPr/>
        </p:nvSpPr>
        <p:spPr>
          <a:xfrm>
            <a:off x="5653130" y="1750180"/>
            <a:ext cx="2343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  <a:t>X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" name="Google Shape;257;p11"/>
          <p:cNvSpPr txBox="1"/>
          <p:nvPr/>
        </p:nvSpPr>
        <p:spPr>
          <a:xfrm>
            <a:off x="3832280" y="1750190"/>
            <a:ext cx="6567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  <a:t>f(x)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" name="Google Shape;258;p11"/>
          <p:cNvSpPr txBox="1"/>
          <p:nvPr/>
        </p:nvSpPr>
        <p:spPr>
          <a:xfrm>
            <a:off x="1873475" y="1703988"/>
            <a:ext cx="6567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  <a:t>F(x)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9" name="Google Shape;259;p11"/>
          <p:cNvSpPr txBox="1"/>
          <p:nvPr/>
        </p:nvSpPr>
        <p:spPr>
          <a:xfrm>
            <a:off x="10831630" y="1938168"/>
            <a:ext cx="2343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  <a:t>X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0" name="Google Shape;260;p11"/>
          <p:cNvSpPr txBox="1"/>
          <p:nvPr/>
        </p:nvSpPr>
        <p:spPr>
          <a:xfrm>
            <a:off x="9848980" y="1938178"/>
            <a:ext cx="6567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  <a:t>f(x)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1" name="Google Shape;261;p11"/>
          <p:cNvSpPr txBox="1"/>
          <p:nvPr/>
        </p:nvSpPr>
        <p:spPr>
          <a:xfrm>
            <a:off x="8976025" y="1891975"/>
            <a:ext cx="6567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  <a:t>F(x)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12"/>
          <p:cNvSpPr txBox="1"/>
          <p:nvPr>
            <p:ph type="ctrTitle"/>
          </p:nvPr>
        </p:nvSpPr>
        <p:spPr>
          <a:xfrm>
            <a:off x="1607486" y="120647"/>
            <a:ext cx="99800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שכיחות מצטברת: סימונים מתמטיים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8" name="Google Shape;268;p12"/>
          <p:cNvSpPr txBox="1"/>
          <p:nvPr/>
        </p:nvSpPr>
        <p:spPr>
          <a:xfrm>
            <a:off x="5034950" y="5667244"/>
            <a:ext cx="89014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69" name="Google Shape;269;p12"/>
          <p:cNvSpPr txBox="1"/>
          <p:nvPr/>
        </p:nvSpPr>
        <p:spPr>
          <a:xfrm>
            <a:off x="3797513" y="3691787"/>
            <a:ext cx="89014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graphicFrame>
        <p:nvGraphicFramePr>
          <p:cNvPr id="270" name="Google Shape;270;p12"/>
          <p:cNvGraphicFramePr/>
          <p:nvPr/>
        </p:nvGraphicFramePr>
        <p:xfrm>
          <a:off x="239697" y="1503522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{79A5827B-AD16-4CA9-A0CB-E9FB12D786ED}</a:tableStyleId>
              </a:tblPr>
              <a:tblGrid>
                <a:gridCol w="2397350"/>
                <a:gridCol w="2718825"/>
                <a:gridCol w="1248550"/>
                <a:gridCol w="890975"/>
              </a:tblGrid>
              <a:tr h="5100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שכיחות מצטברת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שכיחות מצטברת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שכיחות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משתנה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6897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F(X</a:t>
                      </a:r>
                      <a:r>
                        <a:rPr lang="iw-IL" sz="105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)=</a:t>
                      </a:r>
                      <a:r>
                        <a:rPr lang="iw-IL" sz="1400" u="none" cap="none" strike="noStrike">
                          <a:highlight>
                            <a:srgbClr val="00FF00"/>
                          </a:highlight>
                          <a:latin typeface="Arial"/>
                          <a:ea typeface="Arial"/>
                          <a:cs typeface="Arial"/>
                          <a:sym typeface="Arial"/>
                        </a:rPr>
                        <a:t>f(X</a:t>
                      </a:r>
                      <a:r>
                        <a:rPr lang="iw-IL" sz="1050" u="none" cap="none" strike="noStrike">
                          <a:highlight>
                            <a:srgbClr val="00FF00"/>
                          </a:highlight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r>
                        <a:rPr lang="iw-IL" sz="1400" u="none" cap="none" strike="noStrike">
                          <a:highlight>
                            <a:srgbClr val="00FF00"/>
                          </a:highlight>
                          <a:latin typeface="Arial"/>
                          <a:ea typeface="Arial"/>
                          <a:cs typeface="Arial"/>
                          <a:sym typeface="Arial"/>
                        </a:rPr>
                        <a:t>) 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F(X</a:t>
                      </a:r>
                      <a:r>
                        <a:rPr lang="iw-IL" sz="105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)=</a:t>
                      </a:r>
                      <a:r>
                        <a:rPr lang="iw-IL" sz="1400" u="none" cap="none" strike="noStrike">
                          <a:highlight>
                            <a:srgbClr val="00FF00"/>
                          </a:highlight>
                          <a:latin typeface="Arial"/>
                          <a:ea typeface="Arial"/>
                          <a:cs typeface="Arial"/>
                          <a:sym typeface="Arial"/>
                        </a:rPr>
                        <a:t>f(X</a:t>
                      </a:r>
                      <a:r>
                        <a:rPr lang="iw-IL" sz="1050" u="none" cap="none" strike="noStrike">
                          <a:highlight>
                            <a:srgbClr val="00FF00"/>
                          </a:highlight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r>
                        <a:rPr lang="iw-IL" sz="1400" u="none" cap="none" strike="noStrike">
                          <a:highlight>
                            <a:srgbClr val="00FF00"/>
                          </a:highlight>
                          <a:latin typeface="Arial"/>
                          <a:ea typeface="Arial"/>
                          <a:cs typeface="Arial"/>
                          <a:sym typeface="Arial"/>
                        </a:rPr>
                        <a:t>) 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f(X</a:t>
                      </a:r>
                      <a:r>
                        <a:rPr lang="iw-IL" sz="105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)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iw-IL" sz="2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X</a:t>
                      </a: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2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4885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F(X</a:t>
                      </a:r>
                      <a:r>
                        <a:rPr lang="iw-IL" sz="105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)=</a:t>
                      </a:r>
                      <a:r>
                        <a:rPr lang="iw-IL" sz="1400" u="none" cap="none" strike="noStrike">
                          <a:highlight>
                            <a:srgbClr val="FFFF00"/>
                          </a:highlight>
                          <a:latin typeface="Arial"/>
                          <a:ea typeface="Arial"/>
                          <a:cs typeface="Arial"/>
                          <a:sym typeface="Arial"/>
                        </a:rPr>
                        <a:t>F(X</a:t>
                      </a:r>
                      <a:r>
                        <a:rPr lang="iw-IL" sz="1050" u="none" cap="none" strike="noStrike">
                          <a:highlight>
                            <a:srgbClr val="FFFF00"/>
                          </a:highlight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r>
                        <a:rPr lang="iw-IL" sz="1400" u="none" cap="none" strike="noStrike">
                          <a:highlight>
                            <a:srgbClr val="FFFF00"/>
                          </a:highlight>
                          <a:latin typeface="Arial"/>
                          <a:ea typeface="Arial"/>
                          <a:cs typeface="Arial"/>
                          <a:sym typeface="Arial"/>
                        </a:rPr>
                        <a:t>)</a:t>
                      </a: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+</a:t>
                      </a:r>
                      <a:r>
                        <a:rPr lang="iw-IL" sz="1400" u="none" cap="none" strike="noStrike">
                          <a:highlight>
                            <a:srgbClr val="00FF00"/>
                          </a:highlight>
                          <a:latin typeface="Arial"/>
                          <a:ea typeface="Arial"/>
                          <a:cs typeface="Arial"/>
                          <a:sym typeface="Arial"/>
                        </a:rPr>
                        <a:t>f(X</a:t>
                      </a:r>
                      <a:r>
                        <a:rPr lang="iw-IL" sz="1050" u="none" cap="none" strike="noStrike">
                          <a:solidFill>
                            <a:schemeClr val="dk1"/>
                          </a:solidFill>
                          <a:highlight>
                            <a:srgbClr val="00FF00"/>
                          </a:highlight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r>
                        <a:rPr lang="iw-IL" sz="1400" u="none" cap="none" strike="noStrike">
                          <a:highlight>
                            <a:srgbClr val="00FF00"/>
                          </a:highlight>
                          <a:latin typeface="Arial"/>
                          <a:ea typeface="Arial"/>
                          <a:cs typeface="Arial"/>
                          <a:sym typeface="Arial"/>
                        </a:rPr>
                        <a:t>)</a:t>
                      </a:r>
                      <a:endParaRPr sz="1400" u="none" cap="none" strike="noStrike">
                        <a:highlight>
                          <a:srgbClr val="00FF00"/>
                        </a:highlight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F(X</a:t>
                      </a:r>
                      <a:r>
                        <a:rPr lang="iw-IL" sz="105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)=</a:t>
                      </a:r>
                      <a:r>
                        <a:rPr lang="iw-IL" sz="1400" u="none" cap="none" strike="noStrike">
                          <a:highlight>
                            <a:srgbClr val="FFFF00"/>
                          </a:highlight>
                          <a:latin typeface="Arial"/>
                          <a:ea typeface="Arial"/>
                          <a:cs typeface="Arial"/>
                          <a:sym typeface="Arial"/>
                        </a:rPr>
                        <a:t>f(X</a:t>
                      </a:r>
                      <a:r>
                        <a:rPr lang="iw-IL" sz="1050" u="none" cap="none" strike="noStrike">
                          <a:highlight>
                            <a:srgbClr val="FFFF00"/>
                          </a:highlight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r>
                        <a:rPr lang="iw-IL" sz="1400" u="none" cap="none" strike="noStrike">
                          <a:highlight>
                            <a:srgbClr val="FFFF00"/>
                          </a:highlight>
                          <a:latin typeface="Arial"/>
                          <a:ea typeface="Arial"/>
                          <a:cs typeface="Arial"/>
                          <a:sym typeface="Arial"/>
                        </a:rPr>
                        <a:t>)</a:t>
                      </a: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+</a:t>
                      </a:r>
                      <a:r>
                        <a:rPr lang="iw-IL" sz="1400" u="none" cap="none" strike="noStrike">
                          <a:highlight>
                            <a:srgbClr val="00FF00"/>
                          </a:highlight>
                          <a:latin typeface="Arial"/>
                          <a:ea typeface="Arial"/>
                          <a:cs typeface="Arial"/>
                          <a:sym typeface="Arial"/>
                        </a:rPr>
                        <a:t>f(X</a:t>
                      </a:r>
                      <a:r>
                        <a:rPr lang="iw-IL" sz="1050" u="none" cap="none" strike="noStrike">
                          <a:solidFill>
                            <a:schemeClr val="dk1"/>
                          </a:solidFill>
                          <a:highlight>
                            <a:srgbClr val="00FF00"/>
                          </a:highlight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r>
                        <a:rPr lang="iw-IL" sz="1400" u="none" cap="none" strike="noStrike">
                          <a:highlight>
                            <a:srgbClr val="00FF00"/>
                          </a:highlight>
                          <a:latin typeface="Arial"/>
                          <a:ea typeface="Arial"/>
                          <a:cs typeface="Arial"/>
                          <a:sym typeface="Arial"/>
                        </a:rPr>
                        <a:t>)</a:t>
                      </a:r>
                      <a:endParaRPr sz="1400" u="none" cap="none" strike="noStrike">
                        <a:highlight>
                          <a:srgbClr val="00FF00"/>
                        </a:highlight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f(X</a:t>
                      </a:r>
                      <a:r>
                        <a:rPr lang="iw-IL" sz="105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r>
                        <a:rPr lang="iw-IL" sz="14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)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iw-IL" sz="2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x</a:t>
                      </a: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 sz="2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5971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F(X</a:t>
                      </a:r>
                      <a:r>
                        <a:rPr lang="iw-IL" sz="105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)= </a:t>
                      </a:r>
                      <a:r>
                        <a:rPr lang="iw-IL" sz="1400" u="none" cap="none" strike="noStrike">
                          <a:highlight>
                            <a:srgbClr val="FFFF00"/>
                          </a:highlight>
                          <a:latin typeface="Arial"/>
                          <a:ea typeface="Arial"/>
                          <a:cs typeface="Arial"/>
                          <a:sym typeface="Arial"/>
                        </a:rPr>
                        <a:t>F(X</a:t>
                      </a:r>
                      <a:r>
                        <a:rPr lang="iw-IL" sz="1050" u="none" cap="none" strike="noStrike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r>
                        <a:rPr lang="iw-IL" sz="1400" u="none" cap="none" strike="noStrike">
                          <a:highlight>
                            <a:srgbClr val="FFFF00"/>
                          </a:highlight>
                          <a:latin typeface="Arial"/>
                          <a:ea typeface="Arial"/>
                          <a:cs typeface="Arial"/>
                          <a:sym typeface="Arial"/>
                        </a:rPr>
                        <a:t>) </a:t>
                      </a: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+</a:t>
                      </a:r>
                      <a:r>
                        <a:rPr lang="iw-IL" sz="1400" u="none" cap="none" strike="noStrike">
                          <a:highlight>
                            <a:srgbClr val="00FF00"/>
                          </a:highlight>
                          <a:latin typeface="Arial"/>
                          <a:ea typeface="Arial"/>
                          <a:cs typeface="Arial"/>
                          <a:sym typeface="Arial"/>
                        </a:rPr>
                        <a:t>f(X</a:t>
                      </a:r>
                      <a:r>
                        <a:rPr lang="iw-IL" sz="1050" u="none" cap="none" strike="noStrike">
                          <a:highlight>
                            <a:srgbClr val="00FF00"/>
                          </a:highlight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r>
                        <a:rPr lang="iw-IL" sz="1400" u="none" cap="none" strike="noStrike">
                          <a:highlight>
                            <a:srgbClr val="00FF00"/>
                          </a:highlight>
                          <a:latin typeface="Arial"/>
                          <a:ea typeface="Arial"/>
                          <a:cs typeface="Arial"/>
                          <a:sym typeface="Arial"/>
                        </a:rPr>
                        <a:t>)</a:t>
                      </a:r>
                      <a:endParaRPr sz="1400" u="none" cap="none" strike="noStrike">
                        <a:highlight>
                          <a:srgbClr val="00FF00"/>
                        </a:highlight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F(X</a:t>
                      </a:r>
                      <a:r>
                        <a:rPr lang="iw-IL" sz="11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)=</a:t>
                      </a:r>
                      <a:r>
                        <a:rPr lang="iw-IL" sz="1400" u="none" cap="none" strike="noStrike">
                          <a:highlight>
                            <a:srgbClr val="FFFF00"/>
                          </a:highlight>
                          <a:latin typeface="Arial"/>
                          <a:ea typeface="Arial"/>
                          <a:cs typeface="Arial"/>
                          <a:sym typeface="Arial"/>
                        </a:rPr>
                        <a:t>f(X</a:t>
                      </a:r>
                      <a:r>
                        <a:rPr lang="iw-IL" sz="1050" u="none" cap="none" strike="noStrike">
                          <a:highlight>
                            <a:srgbClr val="FFFF00"/>
                          </a:highlight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r>
                        <a:rPr lang="iw-IL" sz="1400" u="none" cap="none" strike="noStrike">
                          <a:highlight>
                            <a:srgbClr val="FFFF00"/>
                          </a:highlight>
                          <a:latin typeface="Arial"/>
                          <a:ea typeface="Arial"/>
                          <a:cs typeface="Arial"/>
                          <a:sym typeface="Arial"/>
                        </a:rPr>
                        <a:t>)+f(X</a:t>
                      </a:r>
                      <a:r>
                        <a:rPr lang="iw-IL" sz="1050" u="none" cap="none" strike="noStrike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r>
                        <a:rPr lang="iw-IL" sz="1400" u="none" cap="none" strike="noStrike">
                          <a:highlight>
                            <a:srgbClr val="FFFF00"/>
                          </a:highlight>
                          <a:latin typeface="Arial"/>
                          <a:ea typeface="Arial"/>
                          <a:cs typeface="Arial"/>
                          <a:sym typeface="Arial"/>
                        </a:rPr>
                        <a:t>)</a:t>
                      </a: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+</a:t>
                      </a:r>
                      <a:r>
                        <a:rPr lang="iw-IL" sz="1400" u="none" cap="none" strike="noStrike">
                          <a:highlight>
                            <a:srgbClr val="00FF00"/>
                          </a:highlight>
                          <a:latin typeface="Arial"/>
                          <a:ea typeface="Arial"/>
                          <a:cs typeface="Arial"/>
                          <a:sym typeface="Arial"/>
                        </a:rPr>
                        <a:t>f(X</a:t>
                      </a:r>
                      <a:r>
                        <a:rPr lang="iw-IL" sz="1050" u="none" cap="none" strike="noStrike">
                          <a:solidFill>
                            <a:schemeClr val="dk1"/>
                          </a:solidFill>
                          <a:highlight>
                            <a:srgbClr val="00FF00"/>
                          </a:highlight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r>
                        <a:rPr lang="iw-IL" sz="1400" u="none" cap="none" strike="noStrike">
                          <a:highlight>
                            <a:srgbClr val="00FF00"/>
                          </a:highlight>
                          <a:latin typeface="Arial"/>
                          <a:ea typeface="Arial"/>
                          <a:cs typeface="Arial"/>
                          <a:sym typeface="Arial"/>
                        </a:rPr>
                        <a:t>)</a:t>
                      </a:r>
                      <a:endParaRPr sz="1400" u="none" cap="none" strike="noStrike">
                        <a:highlight>
                          <a:srgbClr val="00FF00"/>
                        </a:highlight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f(X</a:t>
                      </a:r>
                      <a:r>
                        <a:rPr lang="iw-IL" sz="10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r>
                        <a:rPr lang="iw-IL" sz="14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)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iw-IL" sz="2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x</a:t>
                      </a: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 sz="2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5971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F(X</a:t>
                      </a:r>
                      <a:r>
                        <a:rPr lang="iw-IL" sz="105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)= </a:t>
                      </a:r>
                      <a:r>
                        <a:rPr lang="iw-IL" sz="1400" u="none" cap="none" strike="noStrike">
                          <a:highlight>
                            <a:srgbClr val="FFFF00"/>
                          </a:highlight>
                          <a:latin typeface="Arial"/>
                          <a:ea typeface="Arial"/>
                          <a:cs typeface="Arial"/>
                          <a:sym typeface="Arial"/>
                        </a:rPr>
                        <a:t>F(X</a:t>
                      </a:r>
                      <a:r>
                        <a:rPr lang="iw-IL" sz="1050" u="none" cap="none" strike="noStrike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r>
                        <a:rPr lang="iw-IL" sz="1400" u="none" cap="none" strike="noStrike">
                          <a:highlight>
                            <a:srgbClr val="FFFF00"/>
                          </a:highlight>
                          <a:latin typeface="Arial"/>
                          <a:ea typeface="Arial"/>
                          <a:cs typeface="Arial"/>
                          <a:sym typeface="Arial"/>
                        </a:rPr>
                        <a:t>) </a:t>
                      </a: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+</a:t>
                      </a:r>
                      <a:r>
                        <a:rPr lang="iw-IL" sz="1400" u="none" cap="none" strike="noStrike">
                          <a:highlight>
                            <a:srgbClr val="00FF00"/>
                          </a:highlight>
                          <a:latin typeface="Arial"/>
                          <a:ea typeface="Arial"/>
                          <a:cs typeface="Arial"/>
                          <a:sym typeface="Arial"/>
                        </a:rPr>
                        <a:t>f(X</a:t>
                      </a:r>
                      <a:r>
                        <a:rPr lang="iw-IL" sz="1050" u="none" cap="none" strike="noStrike">
                          <a:highlight>
                            <a:srgbClr val="00FF00"/>
                          </a:highlight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r>
                        <a:rPr lang="iw-IL" sz="1400" u="none" cap="none" strike="noStrike">
                          <a:highlight>
                            <a:srgbClr val="00FF00"/>
                          </a:highlight>
                          <a:latin typeface="Arial"/>
                          <a:ea typeface="Arial"/>
                          <a:cs typeface="Arial"/>
                          <a:sym typeface="Arial"/>
                        </a:rPr>
                        <a:t>)</a:t>
                      </a:r>
                      <a:endParaRPr sz="1400" u="none" cap="none" strike="noStrike">
                        <a:highlight>
                          <a:srgbClr val="00FF00"/>
                        </a:highlight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F(X</a:t>
                      </a:r>
                      <a:r>
                        <a:rPr lang="iw-IL" sz="11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)=</a:t>
                      </a:r>
                      <a:r>
                        <a:rPr lang="iw-IL" sz="1400" u="none" cap="none" strike="noStrike">
                          <a:highlight>
                            <a:srgbClr val="FFFF00"/>
                          </a:highlight>
                          <a:latin typeface="Arial"/>
                          <a:ea typeface="Arial"/>
                          <a:cs typeface="Arial"/>
                          <a:sym typeface="Arial"/>
                        </a:rPr>
                        <a:t>f(X</a:t>
                      </a:r>
                      <a:r>
                        <a:rPr lang="iw-IL" sz="1050" u="none" cap="none" strike="noStrike">
                          <a:highlight>
                            <a:srgbClr val="FFFF00"/>
                          </a:highlight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r>
                        <a:rPr lang="iw-IL" sz="1400" u="none" cap="none" strike="noStrike">
                          <a:highlight>
                            <a:srgbClr val="FFFF00"/>
                          </a:highlight>
                          <a:latin typeface="Arial"/>
                          <a:ea typeface="Arial"/>
                          <a:cs typeface="Arial"/>
                          <a:sym typeface="Arial"/>
                        </a:rPr>
                        <a:t>)+f(X</a:t>
                      </a:r>
                      <a:r>
                        <a:rPr lang="iw-IL" sz="1050" u="none" cap="none" strike="noStrike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r>
                        <a:rPr lang="iw-IL" sz="1400" u="none" cap="none" strike="noStrike">
                          <a:highlight>
                            <a:srgbClr val="FFFF00"/>
                          </a:highlight>
                          <a:latin typeface="Arial"/>
                          <a:ea typeface="Arial"/>
                          <a:cs typeface="Arial"/>
                          <a:sym typeface="Arial"/>
                        </a:rPr>
                        <a:t>)+f(X</a:t>
                      </a:r>
                      <a:r>
                        <a:rPr lang="iw-IL" sz="1050" u="none" cap="none" strike="noStrike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r>
                        <a:rPr lang="iw-IL" sz="1400" u="none" cap="none" strike="noStrike">
                          <a:highlight>
                            <a:srgbClr val="FFFF00"/>
                          </a:highlight>
                          <a:latin typeface="Arial"/>
                          <a:ea typeface="Arial"/>
                          <a:cs typeface="Arial"/>
                          <a:sym typeface="Arial"/>
                        </a:rPr>
                        <a:t>)</a:t>
                      </a: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+</a:t>
                      </a:r>
                      <a:r>
                        <a:rPr lang="iw-IL" sz="1400" u="none" cap="none" strike="noStrike">
                          <a:highlight>
                            <a:srgbClr val="00FF00"/>
                          </a:highlight>
                          <a:latin typeface="Arial"/>
                          <a:ea typeface="Arial"/>
                          <a:cs typeface="Arial"/>
                          <a:sym typeface="Arial"/>
                        </a:rPr>
                        <a:t>f(X</a:t>
                      </a:r>
                      <a:r>
                        <a:rPr lang="iw-IL" sz="1050" u="none" cap="none" strike="noStrike">
                          <a:solidFill>
                            <a:schemeClr val="dk1"/>
                          </a:solidFill>
                          <a:highlight>
                            <a:srgbClr val="00FF00"/>
                          </a:highlight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r>
                        <a:rPr lang="iw-IL" sz="1400" u="none" cap="none" strike="noStrike">
                          <a:highlight>
                            <a:srgbClr val="00FF00"/>
                          </a:highlight>
                          <a:latin typeface="Arial"/>
                          <a:ea typeface="Arial"/>
                          <a:cs typeface="Arial"/>
                          <a:sym typeface="Arial"/>
                        </a:rPr>
                        <a:t>)</a:t>
                      </a:r>
                      <a:endParaRPr sz="1400" u="none" cap="none" strike="noStrike">
                        <a:highlight>
                          <a:srgbClr val="00FF00"/>
                        </a:highlight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f(X</a:t>
                      </a:r>
                      <a:r>
                        <a:rPr lang="iw-IL" sz="105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r>
                        <a:rPr lang="iw-IL" sz="14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)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iw-IL" sz="2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x</a:t>
                      </a: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endParaRPr sz="2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7713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F(X</a:t>
                      </a:r>
                      <a:r>
                        <a:rPr lang="iw-IL" sz="105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)= </a:t>
                      </a:r>
                      <a:r>
                        <a:rPr lang="iw-IL" sz="1400" u="none" cap="none" strike="noStrike">
                          <a:highlight>
                            <a:srgbClr val="FFFF00"/>
                          </a:highlight>
                          <a:latin typeface="Arial"/>
                          <a:ea typeface="Arial"/>
                          <a:cs typeface="Arial"/>
                          <a:sym typeface="Arial"/>
                        </a:rPr>
                        <a:t>F(X</a:t>
                      </a:r>
                      <a:r>
                        <a:rPr lang="iw-IL" sz="1050" u="none" cap="none" strike="noStrike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r>
                        <a:rPr lang="iw-IL" sz="1400" u="none" cap="none" strike="noStrike">
                          <a:highlight>
                            <a:srgbClr val="FFFF00"/>
                          </a:highlight>
                          <a:latin typeface="Arial"/>
                          <a:ea typeface="Arial"/>
                          <a:cs typeface="Arial"/>
                          <a:sym typeface="Arial"/>
                        </a:rPr>
                        <a:t>)</a:t>
                      </a: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 +</a:t>
                      </a:r>
                      <a:r>
                        <a:rPr lang="iw-IL" sz="1400" u="none" cap="none" strike="noStrike">
                          <a:highlight>
                            <a:srgbClr val="00FF00"/>
                          </a:highlight>
                          <a:latin typeface="Arial"/>
                          <a:ea typeface="Arial"/>
                          <a:cs typeface="Arial"/>
                          <a:sym typeface="Arial"/>
                        </a:rPr>
                        <a:t>f(X</a:t>
                      </a:r>
                      <a:r>
                        <a:rPr lang="iw-IL" sz="1050" u="none" cap="none" strike="noStrike">
                          <a:highlight>
                            <a:srgbClr val="00FF00"/>
                          </a:highlight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r>
                        <a:rPr lang="iw-IL" sz="1400" u="none" cap="none" strike="noStrike">
                          <a:highlight>
                            <a:srgbClr val="00FF00"/>
                          </a:highlight>
                          <a:latin typeface="Arial"/>
                          <a:ea typeface="Arial"/>
                          <a:cs typeface="Arial"/>
                          <a:sym typeface="Arial"/>
                        </a:rPr>
                        <a:t>)</a:t>
                      </a:r>
                      <a:endParaRPr sz="1400" u="none" cap="none" strike="noStrike">
                        <a:highlight>
                          <a:srgbClr val="00FF00"/>
                        </a:highlight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F(X</a:t>
                      </a:r>
                      <a:r>
                        <a:rPr lang="iw-IL" sz="11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)=</a:t>
                      </a:r>
                      <a:r>
                        <a:rPr lang="iw-IL" sz="1400" u="none" cap="none" strike="noStrike">
                          <a:highlight>
                            <a:srgbClr val="FFFF00"/>
                          </a:highlight>
                          <a:latin typeface="Arial"/>
                          <a:ea typeface="Arial"/>
                          <a:cs typeface="Arial"/>
                          <a:sym typeface="Arial"/>
                        </a:rPr>
                        <a:t>f(X</a:t>
                      </a:r>
                      <a:r>
                        <a:rPr lang="iw-IL" sz="1050" u="none" cap="none" strike="noStrike">
                          <a:highlight>
                            <a:srgbClr val="FFFF00"/>
                          </a:highlight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r>
                        <a:rPr lang="iw-IL" sz="1400" u="none" cap="none" strike="noStrike">
                          <a:highlight>
                            <a:srgbClr val="FFFF00"/>
                          </a:highlight>
                          <a:latin typeface="Arial"/>
                          <a:ea typeface="Arial"/>
                          <a:cs typeface="Arial"/>
                          <a:sym typeface="Arial"/>
                        </a:rPr>
                        <a:t>)+f(X</a:t>
                      </a:r>
                      <a:r>
                        <a:rPr lang="iw-IL" sz="1050" u="none" cap="none" strike="noStrike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r>
                        <a:rPr lang="iw-IL" sz="1400" u="none" cap="none" strike="noStrike">
                          <a:highlight>
                            <a:srgbClr val="FFFF00"/>
                          </a:highlight>
                          <a:latin typeface="Arial"/>
                          <a:ea typeface="Arial"/>
                          <a:cs typeface="Arial"/>
                          <a:sym typeface="Arial"/>
                        </a:rPr>
                        <a:t>)+f(X</a:t>
                      </a:r>
                      <a:r>
                        <a:rPr lang="iw-IL" sz="1050" u="none" cap="none" strike="noStrike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r>
                        <a:rPr lang="iw-IL" sz="1400" u="none" cap="none" strike="noStrike">
                          <a:highlight>
                            <a:srgbClr val="FFFF00"/>
                          </a:highlight>
                          <a:latin typeface="Arial"/>
                          <a:ea typeface="Arial"/>
                          <a:cs typeface="Arial"/>
                          <a:sym typeface="Arial"/>
                        </a:rPr>
                        <a:t>)+f(X</a:t>
                      </a:r>
                      <a:r>
                        <a:rPr lang="iw-IL" sz="1050" u="none" cap="none" strike="noStrike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r>
                        <a:rPr lang="iw-IL" sz="1400" u="none" cap="none" strike="noStrike">
                          <a:highlight>
                            <a:srgbClr val="FFFF00"/>
                          </a:highlight>
                          <a:latin typeface="Arial"/>
                          <a:ea typeface="Arial"/>
                          <a:cs typeface="Arial"/>
                          <a:sym typeface="Arial"/>
                        </a:rPr>
                        <a:t>)</a:t>
                      </a: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+</a:t>
                      </a:r>
                      <a:r>
                        <a:rPr lang="iw-IL" sz="1400" u="none" cap="none" strike="noStrike">
                          <a:solidFill>
                            <a:schemeClr val="dk1"/>
                          </a:solidFill>
                          <a:highlight>
                            <a:srgbClr val="00FF00"/>
                          </a:highlight>
                          <a:latin typeface="Arial"/>
                          <a:ea typeface="Arial"/>
                          <a:cs typeface="Arial"/>
                          <a:sym typeface="Arial"/>
                        </a:rPr>
                        <a:t>f(X</a:t>
                      </a:r>
                      <a:r>
                        <a:rPr lang="iw-IL" sz="1050" u="none" cap="none" strike="noStrike">
                          <a:solidFill>
                            <a:schemeClr val="dk1"/>
                          </a:solidFill>
                          <a:highlight>
                            <a:srgbClr val="00FF00"/>
                          </a:highlight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r>
                        <a:rPr lang="iw-IL" sz="1400" u="none" cap="none" strike="noStrike">
                          <a:solidFill>
                            <a:schemeClr val="dk1"/>
                          </a:solidFill>
                          <a:highlight>
                            <a:srgbClr val="00FF00"/>
                          </a:highlight>
                          <a:latin typeface="Arial"/>
                          <a:ea typeface="Arial"/>
                          <a:cs typeface="Arial"/>
                          <a:sym typeface="Arial"/>
                        </a:rPr>
                        <a:t>)</a:t>
                      </a:r>
                      <a:endParaRPr sz="1400" u="none" cap="none" strike="noStrike">
                        <a:solidFill>
                          <a:schemeClr val="dk1"/>
                        </a:solidFill>
                        <a:highlight>
                          <a:srgbClr val="00FF00"/>
                        </a:highlight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f(X</a:t>
                      </a:r>
                      <a:r>
                        <a:rPr lang="iw-IL" sz="105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r>
                        <a:rPr lang="iw-IL" sz="14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)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iw-IL" sz="2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x</a:t>
                      </a: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sz="2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271" name="Google Shape;271;p12"/>
          <p:cNvSpPr/>
          <p:nvPr/>
        </p:nvSpPr>
        <p:spPr>
          <a:xfrm>
            <a:off x="2364451" y="5643625"/>
            <a:ext cx="22092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F(X</a:t>
            </a:r>
            <a:r>
              <a:rPr b="0" i="0" lang="iw-IL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</a:t>
            </a:r>
            <a:r>
              <a:rPr b="0" i="0" lang="iw-IL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)=f(X</a:t>
            </a:r>
            <a:r>
              <a:rPr b="0" i="0" lang="iw-IL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b="0" i="0" lang="iw-IL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 </a:t>
            </a:r>
            <a:r>
              <a:rPr b="0" i="0" lang="iw-IL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+…..+</a:t>
            </a:r>
            <a:r>
              <a:rPr b="0" i="0" lang="iw-IL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f(X</a:t>
            </a:r>
            <a:r>
              <a:rPr b="0" i="0" lang="iw-IL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</a:t>
            </a:r>
            <a:r>
              <a:rPr b="0" i="0" lang="iw-IL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 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2" name="Google Shape;272;p12"/>
          <p:cNvSpPr/>
          <p:nvPr/>
        </p:nvSpPr>
        <p:spPr>
          <a:xfrm>
            <a:off x="4366857" y="5641710"/>
            <a:ext cx="357341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נוסחת שכיחות מצטברת של :X</a:t>
            </a:r>
            <a:r>
              <a:rPr b="0" i="0" lang="iw-IL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3" name="Google Shape;273;p12"/>
          <p:cNvSpPr/>
          <p:nvPr/>
        </p:nvSpPr>
        <p:spPr>
          <a:xfrm>
            <a:off x="2280401" y="6119925"/>
            <a:ext cx="20544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F(X</a:t>
            </a:r>
            <a:r>
              <a:rPr b="0" i="0" lang="iw-IL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</a:t>
            </a:r>
            <a:r>
              <a:rPr b="0" i="0" lang="iw-IL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)=F(x</a:t>
            </a:r>
            <a:r>
              <a:rPr b="0" i="0" lang="iw-IL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i-1</a:t>
            </a:r>
            <a:r>
              <a:rPr b="0" i="0" lang="iw-IL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)+f(X</a:t>
            </a:r>
            <a:r>
              <a:rPr b="0" i="0" lang="iw-IL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</a:t>
            </a:r>
            <a:r>
              <a:rPr b="0" i="0" lang="iw-IL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 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4" name="Google Shape;274;p12"/>
          <p:cNvSpPr txBox="1"/>
          <p:nvPr/>
        </p:nvSpPr>
        <p:spPr>
          <a:xfrm>
            <a:off x="9247591" y="1750179"/>
            <a:ext cx="30480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5" name="Google Shape;275;p12"/>
          <p:cNvSpPr txBox="1"/>
          <p:nvPr/>
        </p:nvSpPr>
        <p:spPr>
          <a:xfrm>
            <a:off x="9917241" y="1741470"/>
            <a:ext cx="65671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f(x)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76" name="Google Shape;276;p12"/>
          <p:cNvGraphicFramePr/>
          <p:nvPr/>
        </p:nvGraphicFramePr>
        <p:xfrm>
          <a:off x="8878874" y="1444395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{79A5827B-AD16-4CA9-A0CB-E9FB12D786ED}</a:tableStyleId>
              </a:tblPr>
              <a:tblGrid>
                <a:gridCol w="817150"/>
                <a:gridCol w="817150"/>
                <a:gridCol w="802300"/>
              </a:tblGrid>
              <a:tr h="439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שכיחות מצטברת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מספר אנשים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מספר פיצות 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7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  8  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8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0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10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277" name="Google Shape;277;p12"/>
          <p:cNvSpPr txBox="1"/>
          <p:nvPr/>
        </p:nvSpPr>
        <p:spPr>
          <a:xfrm>
            <a:off x="10782998" y="1908148"/>
            <a:ext cx="2343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8" name="Google Shape;278;p12"/>
          <p:cNvSpPr txBox="1"/>
          <p:nvPr/>
        </p:nvSpPr>
        <p:spPr>
          <a:xfrm>
            <a:off x="9828867" y="1924326"/>
            <a:ext cx="6567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f(x)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9" name="Google Shape;279;p12"/>
          <p:cNvSpPr txBox="1"/>
          <p:nvPr/>
        </p:nvSpPr>
        <p:spPr>
          <a:xfrm>
            <a:off x="9063773" y="1908150"/>
            <a:ext cx="6567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F(x)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0" name="Google Shape;280;p12"/>
          <p:cNvSpPr txBox="1"/>
          <p:nvPr/>
        </p:nvSpPr>
        <p:spPr>
          <a:xfrm>
            <a:off x="6925522" y="1820049"/>
            <a:ext cx="3048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p12"/>
          <p:cNvSpPr txBox="1"/>
          <p:nvPr/>
        </p:nvSpPr>
        <p:spPr>
          <a:xfrm>
            <a:off x="1245286" y="1784539"/>
            <a:ext cx="65671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f(x)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2" name="Google Shape;282;p12"/>
          <p:cNvSpPr txBox="1"/>
          <p:nvPr/>
        </p:nvSpPr>
        <p:spPr>
          <a:xfrm>
            <a:off x="3666473" y="1784539"/>
            <a:ext cx="6567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F(x)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3" name="Google Shape;283;p12"/>
          <p:cNvSpPr txBox="1"/>
          <p:nvPr/>
        </p:nvSpPr>
        <p:spPr>
          <a:xfrm>
            <a:off x="5767644" y="1772261"/>
            <a:ext cx="65671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F(x)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13"/>
          <p:cNvSpPr txBox="1"/>
          <p:nvPr>
            <p:ph type="ctrTitle"/>
          </p:nvPr>
        </p:nvSpPr>
        <p:spPr>
          <a:xfrm>
            <a:off x="1609514" y="758354"/>
            <a:ext cx="99800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2800"/>
              <a:buFont typeface="Varela Round"/>
              <a:buNone/>
            </a:pPr>
            <a:r>
              <a:rPr lang="iw-IL" sz="2800">
                <a:latin typeface="Arial"/>
                <a:ea typeface="Arial"/>
                <a:cs typeface="Arial"/>
                <a:sym typeface="Arial"/>
              </a:rPr>
              <a:t>דוגמה 2:מה הקשר בין טמפרטורת הסביבה לבין מספר האנשים הנכנסים לקניון * ?</a:t>
            </a:r>
            <a:endParaRPr sz="2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0" name="Google Shape;290;p13"/>
          <p:cNvSpPr txBox="1"/>
          <p:nvPr/>
        </p:nvSpPr>
        <p:spPr>
          <a:xfrm>
            <a:off x="3203687" y="4341556"/>
            <a:ext cx="89014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91" name="Google Shape;291;p13"/>
          <p:cNvSpPr txBox="1"/>
          <p:nvPr/>
        </p:nvSpPr>
        <p:spPr>
          <a:xfrm>
            <a:off x="3797513" y="3691787"/>
            <a:ext cx="89014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92" name="Google Shape;292;p13"/>
          <p:cNvSpPr txBox="1"/>
          <p:nvPr/>
        </p:nvSpPr>
        <p:spPr>
          <a:xfrm>
            <a:off x="3824460" y="4451734"/>
            <a:ext cx="89014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graphicFrame>
        <p:nvGraphicFramePr>
          <p:cNvPr id="293" name="Google Shape;293;p13"/>
          <p:cNvGraphicFramePr/>
          <p:nvPr/>
        </p:nvGraphicFramePr>
        <p:xfrm>
          <a:off x="2600332" y="199742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{79A5827B-AD16-4CA9-A0CB-E9FB12D786ED}</a:tableStyleId>
              </a:tblPr>
              <a:tblGrid>
                <a:gridCol w="940525"/>
                <a:gridCol w="1282050"/>
                <a:gridCol w="1609200"/>
                <a:gridCol w="1575000"/>
                <a:gridCol w="2094825"/>
              </a:tblGrid>
              <a:tr h="9448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שכיחות מצטברת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שכיחות יחסית באחוזים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שכיחות יחסית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מספר אנשים 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טמפרטורת הסביבה 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(במעלות צלסיוס)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447175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10%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100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15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447175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12%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120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20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447175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42.5%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425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25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447175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21%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210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30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447175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14.5%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145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35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447175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100%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1000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סך הכל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294" name="Google Shape;294;p13"/>
          <p:cNvSpPr txBox="1"/>
          <p:nvPr/>
        </p:nvSpPr>
        <p:spPr>
          <a:xfrm>
            <a:off x="8906894" y="2489437"/>
            <a:ext cx="3048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5" name="Google Shape;295;p13"/>
          <p:cNvSpPr txBox="1"/>
          <p:nvPr/>
        </p:nvSpPr>
        <p:spPr>
          <a:xfrm>
            <a:off x="6983397" y="2359081"/>
            <a:ext cx="6567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f(x)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6" name="Google Shape;296;p13"/>
          <p:cNvSpPr txBox="1"/>
          <p:nvPr/>
        </p:nvSpPr>
        <p:spPr>
          <a:xfrm>
            <a:off x="2827791" y="2413221"/>
            <a:ext cx="6567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F(x)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7" name="Google Shape;297;p13"/>
          <p:cNvSpPr txBox="1"/>
          <p:nvPr/>
        </p:nvSpPr>
        <p:spPr>
          <a:xfrm>
            <a:off x="5259362" y="2327501"/>
            <a:ext cx="656700" cy="4326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-1405" l="0" r="0" t="0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98" name="Google Shape;298;p13"/>
          <p:cNvCxnSpPr/>
          <p:nvPr/>
        </p:nvCxnSpPr>
        <p:spPr>
          <a:xfrm flipH="1">
            <a:off x="4972594" y="5451566"/>
            <a:ext cx="539932" cy="661851"/>
          </a:xfrm>
          <a:prstGeom prst="straightConnector1">
            <a:avLst/>
          </a:prstGeom>
          <a:noFill/>
          <a:ln cap="flat" cmpd="sng" w="38100">
            <a:solidFill>
              <a:schemeClr val="accent1"/>
            </a:solidFill>
            <a:prstDash val="solid"/>
            <a:round/>
            <a:headEnd len="sm" w="sm" type="none"/>
            <a:tailEnd len="med" w="med" type="triangle"/>
          </a:ln>
          <a:effectLst>
            <a:outerShdw blurRad="40000" rotWithShape="0" dir="5400000" dist="23000">
              <a:srgbClr val="000000">
                <a:alpha val="34509"/>
              </a:srgbClr>
            </a:outerShdw>
          </a:effectLst>
        </p:spPr>
      </p:cxnSp>
      <p:sp>
        <p:nvSpPr>
          <p:cNvPr id="299" name="Google Shape;299;p13"/>
          <p:cNvSpPr/>
          <p:nvPr/>
        </p:nvSpPr>
        <p:spPr>
          <a:xfrm>
            <a:off x="4638848" y="6042457"/>
            <a:ext cx="33374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14"/>
          <p:cNvSpPr txBox="1"/>
          <p:nvPr>
            <p:ph type="ctrTitle"/>
          </p:nvPr>
        </p:nvSpPr>
        <p:spPr>
          <a:xfrm>
            <a:off x="1609514" y="758354"/>
            <a:ext cx="99800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2800"/>
              <a:buFont typeface="Varela Round"/>
              <a:buNone/>
            </a:pPr>
            <a:r>
              <a:rPr lang="iw-IL" sz="2800">
                <a:latin typeface="Arial"/>
                <a:ea typeface="Arial"/>
                <a:cs typeface="Arial"/>
                <a:sym typeface="Arial"/>
              </a:rPr>
              <a:t>דוגמה 2: מה הקשר בין טמפרטורת הסביבה לבין מספר האנשים הנכנסים לקניון *? </a:t>
            </a:r>
            <a:endParaRPr sz="2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6" name="Google Shape;306;p14"/>
          <p:cNvSpPr txBox="1"/>
          <p:nvPr/>
        </p:nvSpPr>
        <p:spPr>
          <a:xfrm>
            <a:off x="3203687" y="4341556"/>
            <a:ext cx="89014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07" name="Google Shape;307;p14"/>
          <p:cNvSpPr txBox="1"/>
          <p:nvPr/>
        </p:nvSpPr>
        <p:spPr>
          <a:xfrm>
            <a:off x="3797513" y="3691787"/>
            <a:ext cx="89014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08" name="Google Shape;308;p14"/>
          <p:cNvSpPr txBox="1"/>
          <p:nvPr/>
        </p:nvSpPr>
        <p:spPr>
          <a:xfrm>
            <a:off x="3824460" y="4451734"/>
            <a:ext cx="89014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graphicFrame>
        <p:nvGraphicFramePr>
          <p:cNvPr id="309" name="Google Shape;309;p14"/>
          <p:cNvGraphicFramePr/>
          <p:nvPr/>
        </p:nvGraphicFramePr>
        <p:xfrm>
          <a:off x="1105988" y="199742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{79A5827B-AD16-4CA9-A0CB-E9FB12D786ED}</a:tableStyleId>
              </a:tblPr>
              <a:tblGrid>
                <a:gridCol w="2051700"/>
                <a:gridCol w="2168425"/>
                <a:gridCol w="2133600"/>
                <a:gridCol w="1994275"/>
                <a:gridCol w="1632025"/>
              </a:tblGrid>
              <a:tr h="944875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שכיחות מצטברת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שכיחות יחסית באחוזים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שכיחות יחסית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מספר אנשים 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טמפרטורת הסביבה 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(במעלות צלסיוס)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447175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100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10%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100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15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447175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220=100+120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12%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120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20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447175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645=425+220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42.5%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425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25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447175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855=645+210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21%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210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30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447175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highlight>
                            <a:srgbClr val="00FF00"/>
                          </a:highlight>
                          <a:latin typeface="Arial"/>
                          <a:ea typeface="Arial"/>
                          <a:cs typeface="Arial"/>
                          <a:sym typeface="Arial"/>
                        </a:rPr>
                        <a:t>1000</a:t>
                      </a: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=855+145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14.5%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145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35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447175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100%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1000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סך הכל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310" name="Google Shape;310;p14"/>
          <p:cNvSpPr txBox="1"/>
          <p:nvPr/>
        </p:nvSpPr>
        <p:spPr>
          <a:xfrm>
            <a:off x="10049894" y="2489437"/>
            <a:ext cx="3048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1" name="Google Shape;311;p14"/>
          <p:cNvSpPr txBox="1"/>
          <p:nvPr/>
        </p:nvSpPr>
        <p:spPr>
          <a:xfrm>
            <a:off x="8126397" y="2359081"/>
            <a:ext cx="6567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f(x)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" name="Google Shape;312;p14"/>
          <p:cNvSpPr txBox="1"/>
          <p:nvPr/>
        </p:nvSpPr>
        <p:spPr>
          <a:xfrm>
            <a:off x="1837191" y="2413221"/>
            <a:ext cx="6567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F(x)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3" name="Google Shape;313;p14"/>
          <p:cNvSpPr txBox="1"/>
          <p:nvPr/>
        </p:nvSpPr>
        <p:spPr>
          <a:xfrm>
            <a:off x="6097562" y="2327501"/>
            <a:ext cx="656700" cy="4326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-1408" l="0" r="0" t="0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8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15"/>
          <p:cNvSpPr txBox="1"/>
          <p:nvPr>
            <p:ph type="ctrTitle"/>
          </p:nvPr>
        </p:nvSpPr>
        <p:spPr>
          <a:xfrm>
            <a:off x="1609514" y="758354"/>
            <a:ext cx="99800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2800"/>
              <a:buFont typeface="Varela Round"/>
              <a:buNone/>
            </a:pPr>
            <a:r>
              <a:rPr lang="iw-IL" sz="2800">
                <a:latin typeface="Arial"/>
                <a:ea typeface="Arial"/>
                <a:cs typeface="Arial"/>
                <a:sym typeface="Arial"/>
              </a:rPr>
              <a:t>דוגמה 2: מה הקשר בין טמפרטורת הסביבה לבין מספר האנשים הנכנסים לקניון * ?</a:t>
            </a:r>
            <a:endParaRPr sz="2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0" name="Google Shape;320;p15"/>
          <p:cNvSpPr txBox="1"/>
          <p:nvPr/>
        </p:nvSpPr>
        <p:spPr>
          <a:xfrm>
            <a:off x="3203687" y="4341556"/>
            <a:ext cx="89014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21" name="Google Shape;321;p15"/>
          <p:cNvSpPr txBox="1"/>
          <p:nvPr/>
        </p:nvSpPr>
        <p:spPr>
          <a:xfrm>
            <a:off x="3797513" y="3691787"/>
            <a:ext cx="89014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22" name="Google Shape;322;p15"/>
          <p:cNvSpPr txBox="1"/>
          <p:nvPr/>
        </p:nvSpPr>
        <p:spPr>
          <a:xfrm>
            <a:off x="3824460" y="4451734"/>
            <a:ext cx="89014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graphicFrame>
        <p:nvGraphicFramePr>
          <p:cNvPr id="323" name="Google Shape;323;p15"/>
          <p:cNvGraphicFramePr/>
          <p:nvPr/>
        </p:nvGraphicFramePr>
        <p:xfrm>
          <a:off x="1105989" y="199742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{79A5827B-AD16-4CA9-A0CB-E9FB12D786ED}</a:tableStyleId>
              </a:tblPr>
              <a:tblGrid>
                <a:gridCol w="1701825"/>
                <a:gridCol w="1701825"/>
                <a:gridCol w="1798675"/>
                <a:gridCol w="1769775"/>
                <a:gridCol w="1309750"/>
                <a:gridCol w="1698175"/>
              </a:tblGrid>
              <a:tr h="944875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שכיחות יחסית מצטברת באחוזים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שכיחות מצטברת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שכיחות יחסית באחוזים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שכיחות יחסית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מספר אנשים 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טמפרטורת הסביבה 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(במעלות צלסיוס)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447175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100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10%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100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15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447175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220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12%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120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20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447175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645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42.5%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425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25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447175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855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21%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210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30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447175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1000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14.5%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145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35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447175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100%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1000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סך הכל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324" name="Google Shape;324;p15"/>
          <p:cNvSpPr txBox="1"/>
          <p:nvPr/>
        </p:nvSpPr>
        <p:spPr>
          <a:xfrm>
            <a:off x="10047539" y="2525814"/>
            <a:ext cx="3048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5" name="Google Shape;325;p15"/>
          <p:cNvSpPr txBox="1"/>
          <p:nvPr/>
        </p:nvSpPr>
        <p:spPr>
          <a:xfrm>
            <a:off x="8503777" y="2359094"/>
            <a:ext cx="6567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f(x)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Google Shape;326;p15"/>
          <p:cNvSpPr txBox="1"/>
          <p:nvPr/>
        </p:nvSpPr>
        <p:spPr>
          <a:xfrm>
            <a:off x="3290645" y="2344835"/>
            <a:ext cx="6567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F(x)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7" name="Google Shape;327;p15"/>
          <p:cNvSpPr txBox="1"/>
          <p:nvPr/>
        </p:nvSpPr>
        <p:spPr>
          <a:xfrm>
            <a:off x="6730449" y="2320689"/>
            <a:ext cx="656700" cy="4461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8" name="Google Shape;328;p15"/>
          <p:cNvSpPr txBox="1"/>
          <p:nvPr/>
        </p:nvSpPr>
        <p:spPr>
          <a:xfrm>
            <a:off x="1495669" y="2449626"/>
            <a:ext cx="8337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F(x)%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9" name="Google Shape;329;p15"/>
          <p:cNvSpPr/>
          <p:nvPr/>
        </p:nvSpPr>
        <p:spPr>
          <a:xfrm rot="10800000">
            <a:off x="6749143" y="4856878"/>
            <a:ext cx="2999676" cy="1648250"/>
          </a:xfrm>
          <a:custGeom>
            <a:rect b="b" l="l" r="r" t="t"/>
            <a:pathLst>
              <a:path extrusionOk="0" h="120000" w="120000">
                <a:moveTo>
                  <a:pt x="2382" y="60000"/>
                </a:moveTo>
                <a:lnTo>
                  <a:pt x="2382" y="60000"/>
                </a:lnTo>
                <a:cubicBezTo>
                  <a:pt x="2382" y="34804"/>
                  <a:pt x="19899" y="12750"/>
                  <a:pt x="45090" y="6230"/>
                </a:cubicBezTo>
                <a:cubicBezTo>
                  <a:pt x="70282" y="-289"/>
                  <a:pt x="96865" y="10351"/>
                  <a:pt x="109902" y="32173"/>
                </a:cubicBezTo>
                <a:lnTo>
                  <a:pt x="112282" y="32324"/>
                </a:lnTo>
                <a:lnTo>
                  <a:pt x="117494" y="63660"/>
                </a:lnTo>
                <a:lnTo>
                  <a:pt x="107522" y="32021"/>
                </a:lnTo>
                <a:lnTo>
                  <a:pt x="109902" y="32173"/>
                </a:lnTo>
                <a:cubicBezTo>
                  <a:pt x="96865" y="10351"/>
                  <a:pt x="70282" y="-289"/>
                  <a:pt x="45090" y="6230"/>
                </a:cubicBezTo>
                <a:cubicBezTo>
                  <a:pt x="19899" y="12750"/>
                  <a:pt x="2382" y="34804"/>
                  <a:pt x="2382" y="60000"/>
                </a:cubicBezTo>
                <a:close/>
              </a:path>
            </a:pathLst>
          </a:custGeom>
          <a:solidFill>
            <a:schemeClr val="accent1"/>
          </a:solidFill>
          <a:ln cap="flat" cmpd="sng" w="25400">
            <a:solidFill>
              <a:srgbClr val="6A973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0" name="Google Shape;330;p15"/>
          <p:cNvSpPr/>
          <p:nvPr/>
        </p:nvSpPr>
        <p:spPr>
          <a:xfrm rot="10800000">
            <a:off x="8247017" y="5009278"/>
            <a:ext cx="1654202" cy="1267230"/>
          </a:xfrm>
          <a:custGeom>
            <a:rect b="b" l="l" r="r" t="t"/>
            <a:pathLst>
              <a:path extrusionOk="0" h="120000" w="120000">
                <a:moveTo>
                  <a:pt x="3320" y="60000"/>
                </a:moveTo>
                <a:lnTo>
                  <a:pt x="3320" y="60000"/>
                </a:lnTo>
                <a:cubicBezTo>
                  <a:pt x="3320" y="33381"/>
                  <a:pt x="22509" y="10487"/>
                  <a:pt x="49108" y="5372"/>
                </a:cubicBezTo>
                <a:cubicBezTo>
                  <a:pt x="75706" y="257"/>
                  <a:pt x="102270" y="14351"/>
                  <a:pt x="112493" y="39004"/>
                </a:cubicBezTo>
                <a:lnTo>
                  <a:pt x="115812" y="39155"/>
                </a:lnTo>
                <a:lnTo>
                  <a:pt x="116618" y="62585"/>
                </a:lnTo>
                <a:lnTo>
                  <a:pt x="109175" y="38852"/>
                </a:lnTo>
                <a:lnTo>
                  <a:pt x="112493" y="39004"/>
                </a:lnTo>
                <a:cubicBezTo>
                  <a:pt x="102270" y="14351"/>
                  <a:pt x="75706" y="257"/>
                  <a:pt x="49108" y="5372"/>
                </a:cubicBezTo>
                <a:cubicBezTo>
                  <a:pt x="22509" y="10487"/>
                  <a:pt x="3320" y="33381"/>
                  <a:pt x="3320" y="60000"/>
                </a:cubicBezTo>
                <a:close/>
              </a:path>
            </a:pathLst>
          </a:custGeom>
          <a:solidFill>
            <a:schemeClr val="accent1"/>
          </a:solidFill>
          <a:ln cap="flat" cmpd="sng" w="25400">
            <a:solidFill>
              <a:srgbClr val="6A973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1" name="Google Shape;331;p15"/>
          <p:cNvSpPr txBox="1"/>
          <p:nvPr/>
        </p:nvSpPr>
        <p:spPr>
          <a:xfrm>
            <a:off x="7269070" y="6455762"/>
            <a:ext cx="131954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דרך א'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2" name="Google Shape;332;p15"/>
          <p:cNvSpPr txBox="1"/>
          <p:nvPr/>
        </p:nvSpPr>
        <p:spPr>
          <a:xfrm>
            <a:off x="8275171" y="5836821"/>
            <a:ext cx="131954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דרך ב'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7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p16"/>
          <p:cNvSpPr txBox="1"/>
          <p:nvPr>
            <p:ph type="ctrTitle"/>
          </p:nvPr>
        </p:nvSpPr>
        <p:spPr>
          <a:xfrm>
            <a:off x="1609514" y="758354"/>
            <a:ext cx="99800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2800"/>
              <a:buFont typeface="Varela Round"/>
              <a:buNone/>
            </a:pPr>
            <a:r>
              <a:rPr lang="iw-IL" sz="2800">
                <a:latin typeface="Arial"/>
                <a:ea typeface="Arial"/>
                <a:cs typeface="Arial"/>
                <a:sym typeface="Arial"/>
              </a:rPr>
              <a:t>דוגמה 2: מה הקשר בין טמפרטורת הסביבה לבין מספר האנשים הנכנסים לקניון * </a:t>
            </a:r>
            <a:endParaRPr sz="2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9" name="Google Shape;339;p16"/>
          <p:cNvSpPr txBox="1"/>
          <p:nvPr/>
        </p:nvSpPr>
        <p:spPr>
          <a:xfrm>
            <a:off x="3203687" y="4341556"/>
            <a:ext cx="89014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40" name="Google Shape;340;p16"/>
          <p:cNvSpPr txBox="1"/>
          <p:nvPr/>
        </p:nvSpPr>
        <p:spPr>
          <a:xfrm>
            <a:off x="3797513" y="3691787"/>
            <a:ext cx="89014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41" name="Google Shape;341;p16"/>
          <p:cNvSpPr txBox="1"/>
          <p:nvPr/>
        </p:nvSpPr>
        <p:spPr>
          <a:xfrm>
            <a:off x="3824460" y="4451734"/>
            <a:ext cx="89014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graphicFrame>
        <p:nvGraphicFramePr>
          <p:cNvPr id="342" name="Google Shape;342;p16"/>
          <p:cNvGraphicFramePr/>
          <p:nvPr/>
        </p:nvGraphicFramePr>
        <p:xfrm>
          <a:off x="1105989" y="199742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{79A5827B-AD16-4CA9-A0CB-E9FB12D786ED}</a:tableStyleId>
              </a:tblPr>
              <a:tblGrid>
                <a:gridCol w="1872350"/>
                <a:gridCol w="1531325"/>
                <a:gridCol w="1798675"/>
                <a:gridCol w="1769775"/>
                <a:gridCol w="1309750"/>
                <a:gridCol w="1698175"/>
              </a:tblGrid>
              <a:tr h="944875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שכיחות יחסית מצטברת   באחוזים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שכיחות מצטברת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שכיחות יחסית באחוזים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שכיחות יחסית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מספר אנשים 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טמפרטורת הסביבה 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(במעלות צלסיוס)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447175">
                <a:tc>
                  <a:txBody>
                    <a:bodyPr/>
                    <a:lstStyle/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100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10%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100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15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447175">
                <a:tc>
                  <a:txBody>
                    <a:bodyPr/>
                    <a:lstStyle/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220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12%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120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20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447175">
                <a:tc>
                  <a:txBody>
                    <a:bodyPr/>
                    <a:lstStyle/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645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42.5%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425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25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496575">
                <a:tc>
                  <a:txBody>
                    <a:bodyPr/>
                    <a:lstStyle/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855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21%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210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30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447175">
                <a:tc>
                  <a:txBody>
                    <a:bodyPr/>
                    <a:lstStyle/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1000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14.5%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145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35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447175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100%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1000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סך הכל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343" name="Google Shape;343;p16"/>
          <p:cNvSpPr txBox="1"/>
          <p:nvPr/>
        </p:nvSpPr>
        <p:spPr>
          <a:xfrm>
            <a:off x="10047539" y="2525814"/>
            <a:ext cx="3048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4" name="Google Shape;344;p16"/>
          <p:cNvSpPr txBox="1"/>
          <p:nvPr/>
        </p:nvSpPr>
        <p:spPr>
          <a:xfrm>
            <a:off x="8503777" y="2359094"/>
            <a:ext cx="6567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f(x)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5" name="Google Shape;345;p16"/>
          <p:cNvSpPr txBox="1"/>
          <p:nvPr/>
        </p:nvSpPr>
        <p:spPr>
          <a:xfrm>
            <a:off x="3443045" y="2344835"/>
            <a:ext cx="6567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F(x)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6" name="Google Shape;346;p16"/>
          <p:cNvSpPr txBox="1"/>
          <p:nvPr/>
        </p:nvSpPr>
        <p:spPr>
          <a:xfrm>
            <a:off x="6730449" y="2320689"/>
            <a:ext cx="656700" cy="4461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7" name="Google Shape;347;p16"/>
          <p:cNvSpPr txBox="1"/>
          <p:nvPr/>
        </p:nvSpPr>
        <p:spPr>
          <a:xfrm>
            <a:off x="1495669" y="2449626"/>
            <a:ext cx="8337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F(x)%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p17"/>
          <p:cNvSpPr txBox="1"/>
          <p:nvPr>
            <p:ph type="title"/>
          </p:nvPr>
        </p:nvSpPr>
        <p:spPr>
          <a:xfrm>
            <a:off x="2549769" y="213094"/>
            <a:ext cx="9642231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400"/>
              <a:buFont typeface="Varela Round"/>
              <a:buNone/>
            </a:pPr>
            <a:r>
              <a:rPr lang="iw-IL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  <a:t>מה למדנו היום 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3" name="Google Shape;353;p17"/>
          <p:cNvSpPr txBox="1"/>
          <p:nvPr>
            <p:ph idx="1" type="body"/>
          </p:nvPr>
        </p:nvSpPr>
        <p:spPr>
          <a:xfrm>
            <a:off x="1909068" y="1163413"/>
            <a:ext cx="8537543" cy="45033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279400" lvl="0" marL="64295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B4BC"/>
              </a:buClr>
              <a:buSzPts val="2800"/>
              <a:buFont typeface="Arial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457200" lvl="0" marL="642957" rtl="1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12B4BC"/>
              </a:buClr>
              <a:buSzPts val="2800"/>
              <a:buChar char="•"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תזכורת: שכיחות יחסית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457200" lvl="0" marL="642957" rtl="1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12B4BC"/>
              </a:buClr>
              <a:buSzPts val="2800"/>
              <a:buChar char="•"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חישוב שכיחות מצטברת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457200" lvl="0" marL="642957" rtl="1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12B4BC"/>
              </a:buClr>
              <a:buSzPts val="2800"/>
              <a:buChar char="•"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סימונים מתמטיים לשכיחות מצטברת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457200" lvl="0" marL="642957" rtl="1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12B4BC"/>
              </a:buClr>
              <a:buSzPts val="2800"/>
              <a:buChar char="•"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חישוב שכיחות מצטברת יחסית באחוזים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185757" rtl="1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12B4BC"/>
              </a:buClr>
              <a:buSzPts val="28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279400" lvl="0" marL="642957" rtl="1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12B4BC"/>
              </a:buClr>
              <a:buSzPts val="2800"/>
              <a:buFont typeface="Arial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279400" lvl="0" marL="642957" rtl="1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12B4BC"/>
              </a:buClr>
              <a:buSzPts val="2800"/>
              <a:buFont typeface="Arial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185757" rtl="1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12B4BC"/>
              </a:buClr>
              <a:buSzPts val="28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7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p18"/>
          <p:cNvSpPr txBox="1"/>
          <p:nvPr>
            <p:ph type="ctrTitle"/>
          </p:nvPr>
        </p:nvSpPr>
        <p:spPr>
          <a:xfrm>
            <a:off x="1733909" y="161092"/>
            <a:ext cx="10247689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תרגול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9" name="Google Shape;359;p18"/>
          <p:cNvSpPr txBox="1"/>
          <p:nvPr/>
        </p:nvSpPr>
        <p:spPr>
          <a:xfrm>
            <a:off x="4878690" y="798445"/>
            <a:ext cx="6943575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11150" lvl="0" marL="51435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3200"/>
              <a:buFont typeface="Varela Round"/>
              <a:buNone/>
            </a:pPr>
            <a:r>
              <a:t/>
            </a:r>
            <a:endParaRPr b="0" i="0" sz="3200" u="none" cap="none" strike="noStrike">
              <a:solidFill>
                <a:srgbClr val="92D050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60" name="Google Shape;360;p18"/>
          <p:cNvSpPr/>
          <p:nvPr/>
        </p:nvSpPr>
        <p:spPr>
          <a:xfrm>
            <a:off x="-260085" y="1123547"/>
            <a:ext cx="10393976" cy="4004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להלן רשימת ציונים של  כיתה מסוימת: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1" name="Google Shape;361;p18"/>
          <p:cNvSpPr/>
          <p:nvPr/>
        </p:nvSpPr>
        <p:spPr>
          <a:xfrm>
            <a:off x="-965564" y="2399415"/>
            <a:ext cx="11099455" cy="39581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בנו טבלת שכיחויות.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חשבו את השכיחות היחסית של כל ערך ואת השכיחות היחסית באחוזים.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חשבו את השכיחות המצטברת של כל ערך ואת השכיחות היחסית המצטברת באחוזים.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ענו: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א. מהו מספר התלמידים שקיבלו ציון הקטן מ-7?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ב. מהו מספר התלמידים שקיבלו ציון 7 ומטה?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2" name="Google Shape;362;p18"/>
          <p:cNvSpPr/>
          <p:nvPr/>
        </p:nvSpPr>
        <p:spPr>
          <a:xfrm>
            <a:off x="5234609" y="1705534"/>
            <a:ext cx="4562533" cy="383823"/>
          </a:xfrm>
          <a:prstGeom prst="rect">
            <a:avLst/>
          </a:prstGeom>
          <a:noFill/>
          <a:ln cap="flat" cmpd="sng" w="6667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7,9,10,6,6,5,7,7,10,9,10,9,8,8,7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6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7" name="Google Shape;367;p19"/>
          <p:cNvPicPr preferRelativeResize="0"/>
          <p:nvPr/>
        </p:nvPicPr>
        <p:blipFill rotWithShape="1">
          <a:blip r:embed="rId3">
            <a:alphaModFix/>
          </a:blip>
          <a:srcRect b="66411" l="39172" r="34232" t="0"/>
          <a:stretch/>
        </p:blipFill>
        <p:spPr>
          <a:xfrm>
            <a:off x="4775994" y="0"/>
            <a:ext cx="3241964" cy="1838476"/>
          </a:xfrm>
          <a:prstGeom prst="rect">
            <a:avLst/>
          </a:prstGeom>
          <a:noFill/>
          <a:ln>
            <a:noFill/>
          </a:ln>
        </p:spPr>
      </p:pic>
      <p:sp>
        <p:nvSpPr>
          <p:cNvPr id="368" name="Google Shape;368;p19"/>
          <p:cNvSpPr txBox="1"/>
          <p:nvPr/>
        </p:nvSpPr>
        <p:spPr>
          <a:xfrm>
            <a:off x="647340" y="3016112"/>
            <a:ext cx="11174412" cy="2618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89535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iw-IL" sz="2800" u="none" cap="none" strike="noStrike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  <a:t>השימוש ביצירות במהלך שידור זה נעשה לפי סעיף 27א לחוק זכות יוצרים, תשס"ח-2007. אם הינך בעל הזכויות באחת היצירות, באפשרותך לבקש מאיתנו לחדול מהשימוש ביצירה, זאת באמצעות פנייה לדוא"ל rights@education.gov.il</a:t>
            </a:r>
            <a:endParaRPr b="0" i="0" sz="2800" u="none" cap="none" strike="noStrike">
              <a:solidFill>
                <a:srgbClr val="192A7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9" name="Google Shape;369;p19"/>
          <p:cNvSpPr/>
          <p:nvPr/>
        </p:nvSpPr>
        <p:spPr>
          <a:xfrm>
            <a:off x="795" y="1838476"/>
            <a:ext cx="12190413" cy="7632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iw-IL" sz="3200" u="none" cap="none" strike="noStrike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  <a:t>נוהל שימוש ביצירות מוגנות בזכויות יוצרים ואיתור בעלי זכויות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"/>
          <p:cNvSpPr txBox="1"/>
          <p:nvPr>
            <p:ph type="title"/>
          </p:nvPr>
        </p:nvSpPr>
        <p:spPr>
          <a:xfrm>
            <a:off x="2549769" y="213094"/>
            <a:ext cx="9642231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400"/>
              <a:buFont typeface="Varela Round"/>
              <a:buNone/>
            </a:pPr>
            <a:r>
              <a:rPr lang="iw-IL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  <a:t>מה נלמד היום 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2"/>
          <p:cNvSpPr txBox="1"/>
          <p:nvPr>
            <p:ph idx="1" type="body"/>
          </p:nvPr>
        </p:nvSpPr>
        <p:spPr>
          <a:xfrm>
            <a:off x="1909068" y="1163413"/>
            <a:ext cx="8537543" cy="45033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279400" lvl="0" marL="64295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B4BC"/>
              </a:buClr>
              <a:buSzPts val="2800"/>
              <a:buFont typeface="Arial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457200" lvl="0" marL="642957" rtl="1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12B4BC"/>
              </a:buClr>
              <a:buSzPts val="2800"/>
              <a:buChar char="•"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תזכורת: שכיחות יחסית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457200" lvl="0" marL="642957" rtl="1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12B4BC"/>
              </a:buClr>
              <a:buSzPts val="2800"/>
              <a:buChar char="•"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חישוב שכיחות מצטברת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457200" lvl="0" marL="642957" rtl="1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12B4BC"/>
              </a:buClr>
              <a:buSzPts val="2800"/>
              <a:buChar char="•"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סימונים מתמטיים לשכיחות מצטברת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457200" lvl="0" marL="642957" rtl="1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12B4BC"/>
              </a:buClr>
              <a:buSzPts val="2800"/>
              <a:buChar char="•"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חישוב שכיחות מצטברת יחסית באחוזים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185757" rtl="1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12B4BC"/>
              </a:buClr>
              <a:buSzPts val="28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279400" lvl="0" marL="642957" rtl="1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12B4BC"/>
              </a:buClr>
              <a:buSzPts val="2800"/>
              <a:buFont typeface="Arial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279400" lvl="0" marL="642957" rtl="1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12B4BC"/>
              </a:buClr>
              <a:buSzPts val="2800"/>
              <a:buFont typeface="Arial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185757" rtl="1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12B4BC"/>
              </a:buClr>
              <a:buSzPts val="28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3"/>
          <p:cNvSpPr/>
          <p:nvPr/>
        </p:nvSpPr>
        <p:spPr>
          <a:xfrm>
            <a:off x="4651943" y="3577539"/>
            <a:ext cx="4542576" cy="828634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Google Shape;120;p3"/>
          <p:cNvSpPr txBox="1"/>
          <p:nvPr>
            <p:ph type="ctrTitle"/>
          </p:nvPr>
        </p:nvSpPr>
        <p:spPr>
          <a:xfrm>
            <a:off x="1859345" y="96561"/>
            <a:ext cx="10247689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rPr b="1" lang="iw-IL">
                <a:latin typeface="Arial"/>
                <a:ea typeface="Arial"/>
                <a:cs typeface="Arial"/>
                <a:sym typeface="Arial"/>
              </a:rPr>
              <a:t>שכיחות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p3"/>
          <p:cNvSpPr/>
          <p:nvPr/>
        </p:nvSpPr>
        <p:spPr>
          <a:xfrm>
            <a:off x="6792664" y="1619057"/>
            <a:ext cx="381059" cy="747852"/>
          </a:xfrm>
          <a:prstGeom prst="downArrow">
            <a:avLst>
              <a:gd fmla="val 50000" name="adj1"/>
              <a:gd fmla="val 80000" name="adj2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3"/>
          <p:cNvSpPr/>
          <p:nvPr/>
        </p:nvSpPr>
        <p:spPr>
          <a:xfrm>
            <a:off x="5096747" y="2368853"/>
            <a:ext cx="3652970" cy="637353"/>
          </a:xfrm>
          <a:prstGeom prst="flowChartAlternateProcess">
            <a:avLst/>
          </a:prstGeom>
          <a:solidFill>
            <a:srgbClr val="12B4B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iw-IL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איסוף נתונים רבים ככל האפשר על התופעה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3"/>
          <p:cNvSpPr/>
          <p:nvPr/>
        </p:nvSpPr>
        <p:spPr>
          <a:xfrm>
            <a:off x="6792661" y="3041635"/>
            <a:ext cx="381059" cy="773125"/>
          </a:xfrm>
          <a:prstGeom prst="downArrow">
            <a:avLst>
              <a:gd fmla="val 50000" name="adj1"/>
              <a:gd fmla="val 80000" name="adj2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Google Shape;124;p3"/>
          <p:cNvSpPr/>
          <p:nvPr/>
        </p:nvSpPr>
        <p:spPr>
          <a:xfrm>
            <a:off x="5096747" y="5070656"/>
            <a:ext cx="3652970" cy="367264"/>
          </a:xfrm>
          <a:prstGeom prst="flowChartAlternateProcess">
            <a:avLst/>
          </a:prstGeom>
          <a:solidFill>
            <a:srgbClr val="12B4B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iw-IL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הצגת הנתונים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3"/>
          <p:cNvSpPr/>
          <p:nvPr/>
        </p:nvSpPr>
        <p:spPr>
          <a:xfrm>
            <a:off x="5096748" y="6322061"/>
            <a:ext cx="3652970" cy="362770"/>
          </a:xfrm>
          <a:prstGeom prst="flowChartAlternateProcess">
            <a:avLst/>
          </a:prstGeom>
          <a:solidFill>
            <a:srgbClr val="12B4B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iw-IL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הסקת מסקנות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Google Shape;126;p3"/>
          <p:cNvSpPr/>
          <p:nvPr/>
        </p:nvSpPr>
        <p:spPr>
          <a:xfrm>
            <a:off x="6792662" y="5493428"/>
            <a:ext cx="381059" cy="773125"/>
          </a:xfrm>
          <a:prstGeom prst="downArrow">
            <a:avLst>
              <a:gd fmla="val 50000" name="adj1"/>
              <a:gd fmla="val 80000" name="adj2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p3"/>
          <p:cNvSpPr/>
          <p:nvPr/>
        </p:nvSpPr>
        <p:spPr>
          <a:xfrm>
            <a:off x="5156705" y="946274"/>
            <a:ext cx="3652970" cy="637354"/>
          </a:xfrm>
          <a:prstGeom prst="flowChartAlternateProcess">
            <a:avLst/>
          </a:prstGeom>
          <a:solidFill>
            <a:srgbClr val="12B4B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iw-IL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תופעה מסוימת ניסוח שאלת חקר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3"/>
          <p:cNvSpPr/>
          <p:nvPr/>
        </p:nvSpPr>
        <p:spPr>
          <a:xfrm>
            <a:off x="5096747" y="3844760"/>
            <a:ext cx="3652969" cy="367264"/>
          </a:xfrm>
          <a:prstGeom prst="flowChartAlternateProcess">
            <a:avLst/>
          </a:prstGeom>
          <a:solidFill>
            <a:srgbClr val="12B4B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iw-IL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ניתוח מתמטי של הנתונים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" name="Google Shape;129;p3"/>
          <p:cNvSpPr/>
          <p:nvPr/>
        </p:nvSpPr>
        <p:spPr>
          <a:xfrm>
            <a:off x="6754532" y="4242024"/>
            <a:ext cx="381059" cy="773125"/>
          </a:xfrm>
          <a:prstGeom prst="downArrow">
            <a:avLst>
              <a:gd fmla="val 50000" name="adj1"/>
              <a:gd fmla="val 80000" name="adj2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4"/>
          <p:cNvSpPr txBox="1"/>
          <p:nvPr>
            <p:ph type="ctrTitle"/>
          </p:nvPr>
        </p:nvSpPr>
        <p:spPr>
          <a:xfrm>
            <a:off x="1524185" y="344602"/>
            <a:ext cx="10247689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3200"/>
              <a:buFont typeface="Varela Round"/>
              <a:buNone/>
            </a:pPr>
            <a:r>
              <a:rPr b="1" lang="iw-IL" sz="3200">
                <a:latin typeface="Arial"/>
                <a:ea typeface="Arial"/>
                <a:cs typeface="Arial"/>
                <a:sym typeface="Arial"/>
              </a:rPr>
              <a:t>מהי שכיחות של ערך מסויים?</a:t>
            </a:r>
            <a:endParaRPr sz="32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4"/>
          <p:cNvSpPr/>
          <p:nvPr/>
        </p:nvSpPr>
        <p:spPr>
          <a:xfrm>
            <a:off x="2573382" y="2865699"/>
            <a:ext cx="7846959" cy="1540837"/>
          </a:xfrm>
          <a:prstGeom prst="flowChartAlternateProcess">
            <a:avLst/>
          </a:prstGeom>
          <a:solidFill>
            <a:srgbClr val="12B4B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iw-IL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הערך המופיע מספר רב ביותר של פעמים בקבוצת ערכים.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iw-IL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הערך בעל השכיחות הגבוהה ביותר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4"/>
          <p:cNvSpPr/>
          <p:nvPr/>
        </p:nvSpPr>
        <p:spPr>
          <a:xfrm>
            <a:off x="3074125" y="5469636"/>
            <a:ext cx="6845474" cy="637354"/>
          </a:xfrm>
          <a:prstGeom prst="flowChartAlternateProcess">
            <a:avLst/>
          </a:prstGeom>
          <a:solidFill>
            <a:srgbClr val="12B4B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iw-IL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מספר הפעמים אשר מופיע כל ערך.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4"/>
          <p:cNvSpPr txBox="1"/>
          <p:nvPr/>
        </p:nvSpPr>
        <p:spPr>
          <a:xfrm>
            <a:off x="1193259" y="4664804"/>
            <a:ext cx="10247689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3200"/>
              <a:buFont typeface="Varela Round"/>
              <a:buNone/>
            </a:pPr>
            <a:r>
              <a:rPr b="1" i="0" lang="iw-IL" sz="3200" u="none" cap="none" strike="noStrike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  <a:t>טבלת שכיחויות</a:t>
            </a:r>
            <a:endParaRPr b="0" i="0" sz="3200" u="none" cap="none" strike="noStrike">
              <a:solidFill>
                <a:srgbClr val="192A7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4"/>
          <p:cNvSpPr txBox="1"/>
          <p:nvPr/>
        </p:nvSpPr>
        <p:spPr>
          <a:xfrm>
            <a:off x="1373016" y="2071816"/>
            <a:ext cx="10247689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3200"/>
              <a:buFont typeface="Varela Round"/>
              <a:buNone/>
            </a:pPr>
            <a:r>
              <a:rPr b="1" i="0" lang="iw-IL" sz="3200" u="none" cap="none" strike="noStrike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  <a:t>מהו שכיח (mode)?</a:t>
            </a:r>
            <a:endParaRPr b="0" i="0" sz="3200" u="none" cap="none" strike="noStrike">
              <a:solidFill>
                <a:srgbClr val="192A7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Google Shape;140;p4"/>
          <p:cNvSpPr/>
          <p:nvPr/>
        </p:nvSpPr>
        <p:spPr>
          <a:xfrm>
            <a:off x="2882537" y="1138485"/>
            <a:ext cx="7354925" cy="637354"/>
          </a:xfrm>
          <a:prstGeom prst="flowChartAlternateProcess">
            <a:avLst/>
          </a:prstGeom>
          <a:solidFill>
            <a:srgbClr val="12B4B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iw-IL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מספר הפעמים אשר מופיע ערך מסויים.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5"/>
          <p:cNvSpPr txBox="1"/>
          <p:nvPr>
            <p:ph type="ctrTitle"/>
          </p:nvPr>
        </p:nvSpPr>
        <p:spPr>
          <a:xfrm>
            <a:off x="1607486" y="120647"/>
            <a:ext cx="99800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דוגמה 1: כמה פיצות הזמנת החודש?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5"/>
          <p:cNvSpPr txBox="1"/>
          <p:nvPr/>
        </p:nvSpPr>
        <p:spPr>
          <a:xfrm>
            <a:off x="3203687" y="4341556"/>
            <a:ext cx="89014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48" name="Google Shape;148;p5"/>
          <p:cNvSpPr txBox="1"/>
          <p:nvPr/>
        </p:nvSpPr>
        <p:spPr>
          <a:xfrm>
            <a:off x="3797513" y="3691787"/>
            <a:ext cx="89014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49" name="Google Shape;149;p5"/>
          <p:cNvSpPr txBox="1"/>
          <p:nvPr/>
        </p:nvSpPr>
        <p:spPr>
          <a:xfrm>
            <a:off x="3824460" y="4451734"/>
            <a:ext cx="89014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graphicFrame>
        <p:nvGraphicFramePr>
          <p:cNvPr id="150" name="Google Shape;150;p5"/>
          <p:cNvGraphicFramePr/>
          <p:nvPr/>
        </p:nvGraphicFramePr>
        <p:xfrm>
          <a:off x="1317182" y="868178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{79A5827B-AD16-4CA9-A0CB-E9FB12D786ED}</a:tableStyleId>
              </a:tblPr>
              <a:tblGrid>
                <a:gridCol w="2650975"/>
                <a:gridCol w="2650975"/>
                <a:gridCol w="2650975"/>
                <a:gridCol w="2027100"/>
              </a:tblGrid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השאלה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המשתנה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ערכים אפשריים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סיווגי המשתנה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כמה פיצות הזמנת החודש?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מספר פיצות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מגוון ערכים מספריים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כמותי בדיד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graphicFrame>
        <p:nvGraphicFramePr>
          <p:cNvPr id="151" name="Google Shape;151;p5"/>
          <p:cNvGraphicFramePr/>
          <p:nvPr/>
        </p:nvGraphicFramePr>
        <p:xfrm>
          <a:off x="8800428" y="186583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{79A5827B-AD16-4CA9-A0CB-E9FB12D786ED}</a:tableStyleId>
              </a:tblPr>
              <a:tblGrid>
                <a:gridCol w="1117925"/>
                <a:gridCol w="1117600"/>
              </a:tblGrid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מספר שאלון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כמה פיצות הזמנת החודש?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6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7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8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9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10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6"/>
          <p:cNvSpPr txBox="1"/>
          <p:nvPr>
            <p:ph type="ctrTitle"/>
          </p:nvPr>
        </p:nvSpPr>
        <p:spPr>
          <a:xfrm>
            <a:off x="1607486" y="120647"/>
            <a:ext cx="99800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דוגמה 2: כמה פיצות הזמנת החודש?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6"/>
          <p:cNvSpPr txBox="1"/>
          <p:nvPr/>
        </p:nvSpPr>
        <p:spPr>
          <a:xfrm>
            <a:off x="3203687" y="4341556"/>
            <a:ext cx="89014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59" name="Google Shape;159;p6"/>
          <p:cNvSpPr txBox="1"/>
          <p:nvPr/>
        </p:nvSpPr>
        <p:spPr>
          <a:xfrm>
            <a:off x="3797513" y="3691787"/>
            <a:ext cx="89014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60" name="Google Shape;160;p6"/>
          <p:cNvSpPr txBox="1"/>
          <p:nvPr/>
        </p:nvSpPr>
        <p:spPr>
          <a:xfrm>
            <a:off x="3824460" y="4451734"/>
            <a:ext cx="89014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graphicFrame>
        <p:nvGraphicFramePr>
          <p:cNvPr id="161" name="Google Shape;161;p6"/>
          <p:cNvGraphicFramePr/>
          <p:nvPr/>
        </p:nvGraphicFramePr>
        <p:xfrm>
          <a:off x="1376745" y="923089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{79A5827B-AD16-4CA9-A0CB-E9FB12D786ED}</a:tableStyleId>
              </a:tblPr>
              <a:tblGrid>
                <a:gridCol w="2650975"/>
                <a:gridCol w="2650975"/>
                <a:gridCol w="2650975"/>
                <a:gridCol w="2027100"/>
              </a:tblGrid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השאלה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המשתנה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ערכים אפשריים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סיווגי המשתנה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כמה פיצות הזמנת החודש?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מספר פיצות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מגוון ערכים מספריים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כמותי בדיד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graphicFrame>
        <p:nvGraphicFramePr>
          <p:cNvPr id="162" name="Google Shape;162;p6"/>
          <p:cNvGraphicFramePr/>
          <p:nvPr/>
        </p:nvGraphicFramePr>
        <p:xfrm>
          <a:off x="8800428" y="186583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{79A5827B-AD16-4CA9-A0CB-E9FB12D786ED}</a:tableStyleId>
              </a:tblPr>
              <a:tblGrid>
                <a:gridCol w="1117925"/>
                <a:gridCol w="1117600"/>
              </a:tblGrid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מספר שאלון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כמה פיצות הזמנת החודש?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6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7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8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9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10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graphicFrame>
        <p:nvGraphicFramePr>
          <p:cNvPr id="163" name="Google Shape;163;p6"/>
          <p:cNvGraphicFramePr/>
          <p:nvPr/>
        </p:nvGraphicFramePr>
        <p:xfrm>
          <a:off x="6597497" y="218469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{79A5827B-AD16-4CA9-A0CB-E9FB12D786ED}</a:tableStyleId>
              </a:tblPr>
              <a:tblGrid>
                <a:gridCol w="758900"/>
                <a:gridCol w="745100"/>
              </a:tblGrid>
              <a:tr h="349575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מספר אנשים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מספר פיצות 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164" name="Google Shape;164;p6"/>
          <p:cNvSpPr txBox="1"/>
          <p:nvPr/>
        </p:nvSpPr>
        <p:spPr>
          <a:xfrm>
            <a:off x="7630655" y="2633818"/>
            <a:ext cx="2343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  <a:t>X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6"/>
          <p:cNvSpPr txBox="1"/>
          <p:nvPr/>
        </p:nvSpPr>
        <p:spPr>
          <a:xfrm>
            <a:off x="6724205" y="2633828"/>
            <a:ext cx="6567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  <a:t>f(x)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6"/>
          <p:cNvSpPr/>
          <p:nvPr/>
        </p:nvSpPr>
        <p:spPr>
          <a:xfrm>
            <a:off x="1640880" y="2094745"/>
            <a:ext cx="3062862" cy="921181"/>
          </a:xfrm>
          <a:prstGeom prst="flowChartAlternateProcess">
            <a:avLst/>
          </a:prstGeom>
          <a:solidFill>
            <a:srgbClr val="12B4B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iw-IL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X - המשתנה הנחקר (X= 1-5)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iw-IL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(f(x – שכיחות המשתנה הנחקר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67" name="Google Shape;167;p6"/>
          <p:cNvCxnSpPr/>
          <p:nvPr/>
        </p:nvCxnSpPr>
        <p:spPr>
          <a:xfrm>
            <a:off x="6273553" y="2242820"/>
            <a:ext cx="0" cy="2372360"/>
          </a:xfrm>
          <a:prstGeom prst="straightConnector1">
            <a:avLst/>
          </a:prstGeom>
          <a:noFill/>
          <a:ln cap="flat" cmpd="sng" w="38100">
            <a:solidFill>
              <a:schemeClr val="accent1"/>
            </a:solidFill>
            <a:prstDash val="solid"/>
            <a:round/>
            <a:headEnd len="sm" w="sm" type="none"/>
            <a:tailEnd len="med" w="med" type="triangle"/>
          </a:ln>
          <a:effectLst>
            <a:outerShdw blurRad="40000" rotWithShape="0" dir="5400000" dist="23000">
              <a:srgbClr val="000000">
                <a:alpha val="34509"/>
              </a:srgbClr>
            </a:outerShdw>
          </a:effectLst>
        </p:spPr>
      </p:cxnSp>
      <p:sp>
        <p:nvSpPr>
          <p:cNvPr id="168" name="Google Shape;168;p6"/>
          <p:cNvSpPr txBox="1"/>
          <p:nvPr/>
        </p:nvSpPr>
        <p:spPr>
          <a:xfrm>
            <a:off x="4502713" y="2967505"/>
            <a:ext cx="1734891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iw-IL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נסדר את ערכי המשתנה בסדר עולה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7"/>
          <p:cNvSpPr txBox="1"/>
          <p:nvPr>
            <p:ph type="ctrTitle"/>
          </p:nvPr>
        </p:nvSpPr>
        <p:spPr>
          <a:xfrm>
            <a:off x="1607486" y="120647"/>
            <a:ext cx="99800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דוגמה 1: כמה פיצות הזמנת החודש?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5" name="Google Shape;175;p7"/>
          <p:cNvSpPr txBox="1"/>
          <p:nvPr/>
        </p:nvSpPr>
        <p:spPr>
          <a:xfrm>
            <a:off x="3203687" y="4341556"/>
            <a:ext cx="89014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76" name="Google Shape;176;p7"/>
          <p:cNvSpPr txBox="1"/>
          <p:nvPr/>
        </p:nvSpPr>
        <p:spPr>
          <a:xfrm>
            <a:off x="3797513" y="3691787"/>
            <a:ext cx="89014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77" name="Google Shape;177;p7"/>
          <p:cNvSpPr txBox="1"/>
          <p:nvPr/>
        </p:nvSpPr>
        <p:spPr>
          <a:xfrm>
            <a:off x="3824460" y="4451734"/>
            <a:ext cx="89014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graphicFrame>
        <p:nvGraphicFramePr>
          <p:cNvPr id="178" name="Google Shape;178;p7"/>
          <p:cNvGraphicFramePr/>
          <p:nvPr/>
        </p:nvGraphicFramePr>
        <p:xfrm>
          <a:off x="1376745" y="923089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{79A5827B-AD16-4CA9-A0CB-E9FB12D786ED}</a:tableStyleId>
              </a:tblPr>
              <a:tblGrid>
                <a:gridCol w="2650975"/>
                <a:gridCol w="2650975"/>
                <a:gridCol w="2650975"/>
                <a:gridCol w="2027100"/>
              </a:tblGrid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השאלה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המשתנה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ערכים אפשריים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סיווגי המשתנה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כמה פיצות הזמנת החודש?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מספר פיצות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מגוון ערכים מספריים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כמותי בדיד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graphicFrame>
        <p:nvGraphicFramePr>
          <p:cNvPr id="179" name="Google Shape;179;p7"/>
          <p:cNvGraphicFramePr/>
          <p:nvPr/>
        </p:nvGraphicFramePr>
        <p:xfrm>
          <a:off x="8800428" y="186583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{79A5827B-AD16-4CA9-A0CB-E9FB12D786ED}</a:tableStyleId>
              </a:tblPr>
              <a:tblGrid>
                <a:gridCol w="1117925"/>
                <a:gridCol w="1117600"/>
              </a:tblGrid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מספר שאלון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כמה פיצות הזמנת החודש?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6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7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8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9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10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graphicFrame>
        <p:nvGraphicFramePr>
          <p:cNvPr id="180" name="Google Shape;180;p7"/>
          <p:cNvGraphicFramePr/>
          <p:nvPr/>
        </p:nvGraphicFramePr>
        <p:xfrm>
          <a:off x="6597497" y="2200698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{79A5827B-AD16-4CA9-A0CB-E9FB12D786ED}</a:tableStyleId>
              </a:tblPr>
              <a:tblGrid>
                <a:gridCol w="758900"/>
                <a:gridCol w="745100"/>
              </a:tblGrid>
              <a:tr h="439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מספר אנשים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מספר פיצות 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0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cxnSp>
        <p:nvCxnSpPr>
          <p:cNvPr id="181" name="Google Shape;181;p7"/>
          <p:cNvCxnSpPr/>
          <p:nvPr/>
        </p:nvCxnSpPr>
        <p:spPr>
          <a:xfrm>
            <a:off x="6273553" y="2242820"/>
            <a:ext cx="0" cy="2372360"/>
          </a:xfrm>
          <a:prstGeom prst="straightConnector1">
            <a:avLst/>
          </a:prstGeom>
          <a:noFill/>
          <a:ln cap="flat" cmpd="sng" w="38100">
            <a:solidFill>
              <a:schemeClr val="accent1"/>
            </a:solidFill>
            <a:prstDash val="solid"/>
            <a:round/>
            <a:headEnd len="sm" w="sm" type="none"/>
            <a:tailEnd len="med" w="med" type="triangle"/>
          </a:ln>
          <a:effectLst>
            <a:outerShdw blurRad="40000" rotWithShape="0" dir="5400000" dist="23000">
              <a:srgbClr val="000000">
                <a:alpha val="34509"/>
              </a:srgbClr>
            </a:outerShdw>
          </a:effectLst>
        </p:spPr>
      </p:cxnSp>
      <p:sp>
        <p:nvSpPr>
          <p:cNvPr id="182" name="Google Shape;182;p7"/>
          <p:cNvSpPr txBox="1"/>
          <p:nvPr/>
        </p:nvSpPr>
        <p:spPr>
          <a:xfrm>
            <a:off x="4502713" y="2967505"/>
            <a:ext cx="1734891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iw-IL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נסדר את ערכי המשתנה בסדר עולה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" name="Google Shape;183;p7"/>
          <p:cNvSpPr/>
          <p:nvPr/>
        </p:nvSpPr>
        <p:spPr>
          <a:xfrm>
            <a:off x="1640880" y="2094745"/>
            <a:ext cx="3062862" cy="921181"/>
          </a:xfrm>
          <a:prstGeom prst="flowChartAlternateProcess">
            <a:avLst/>
          </a:prstGeom>
          <a:solidFill>
            <a:srgbClr val="12B4B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iw-IL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X - המשתנה הנחקר (X= 1-5)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iw-IL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(f(x – שכיחות המשתנה הנחקר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7"/>
          <p:cNvSpPr txBox="1"/>
          <p:nvPr/>
        </p:nvSpPr>
        <p:spPr>
          <a:xfrm>
            <a:off x="7630655" y="2633818"/>
            <a:ext cx="2343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  <a:t>X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5" name="Google Shape;185;p7"/>
          <p:cNvSpPr txBox="1"/>
          <p:nvPr/>
        </p:nvSpPr>
        <p:spPr>
          <a:xfrm>
            <a:off x="6724205" y="2633828"/>
            <a:ext cx="6567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  <a:t>f(x)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8"/>
          <p:cNvSpPr txBox="1"/>
          <p:nvPr>
            <p:ph type="ctrTitle"/>
          </p:nvPr>
        </p:nvSpPr>
        <p:spPr>
          <a:xfrm>
            <a:off x="1607486" y="120647"/>
            <a:ext cx="99800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דוגמה 1: כמה פיצות הזמנת החודש?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2" name="Google Shape;192;p8"/>
          <p:cNvSpPr txBox="1"/>
          <p:nvPr/>
        </p:nvSpPr>
        <p:spPr>
          <a:xfrm>
            <a:off x="3203687" y="4341556"/>
            <a:ext cx="89014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93" name="Google Shape;193;p8"/>
          <p:cNvSpPr txBox="1"/>
          <p:nvPr/>
        </p:nvSpPr>
        <p:spPr>
          <a:xfrm>
            <a:off x="3797513" y="3691787"/>
            <a:ext cx="89014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94" name="Google Shape;194;p8"/>
          <p:cNvSpPr txBox="1"/>
          <p:nvPr/>
        </p:nvSpPr>
        <p:spPr>
          <a:xfrm>
            <a:off x="3891685" y="4440184"/>
            <a:ext cx="8901300" cy="63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graphicFrame>
        <p:nvGraphicFramePr>
          <p:cNvPr id="195" name="Google Shape;195;p8"/>
          <p:cNvGraphicFramePr/>
          <p:nvPr/>
        </p:nvGraphicFramePr>
        <p:xfrm>
          <a:off x="1376745" y="923089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{79A5827B-AD16-4CA9-A0CB-E9FB12D786ED}</a:tableStyleId>
              </a:tblPr>
              <a:tblGrid>
                <a:gridCol w="2650975"/>
                <a:gridCol w="2650975"/>
                <a:gridCol w="2650975"/>
                <a:gridCol w="2027100"/>
              </a:tblGrid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השאלה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המשתנה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ערכים אפשריים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סיווגי המשתנה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כמה פיצות הזמנת החודש?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מספר פיצות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מגוון ערכים מספריים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כמותי בדיד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graphicFrame>
        <p:nvGraphicFramePr>
          <p:cNvPr id="196" name="Google Shape;196;p8"/>
          <p:cNvGraphicFramePr/>
          <p:nvPr/>
        </p:nvGraphicFramePr>
        <p:xfrm>
          <a:off x="8800428" y="186583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{79A5827B-AD16-4CA9-A0CB-E9FB12D786ED}</a:tableStyleId>
              </a:tblPr>
              <a:tblGrid>
                <a:gridCol w="1117925"/>
                <a:gridCol w="1117600"/>
              </a:tblGrid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מספר שאלון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כמה פיצות הזמנת החודש?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6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7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8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9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10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graphicFrame>
        <p:nvGraphicFramePr>
          <p:cNvPr id="197" name="Google Shape;197;p8"/>
          <p:cNvGraphicFramePr/>
          <p:nvPr/>
        </p:nvGraphicFramePr>
        <p:xfrm>
          <a:off x="4564316" y="2270019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{79A5827B-AD16-4CA9-A0CB-E9FB12D786ED}</a:tableStyleId>
              </a:tblPr>
              <a:tblGrid>
                <a:gridCol w="817150"/>
                <a:gridCol w="817150"/>
                <a:gridCol w="802300"/>
              </a:tblGrid>
              <a:tr h="439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שכיחות מצטברת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מספר אנשים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מספר פיצות 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0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cxnSp>
        <p:nvCxnSpPr>
          <p:cNvPr id="198" name="Google Shape;198;p8"/>
          <p:cNvCxnSpPr/>
          <p:nvPr/>
        </p:nvCxnSpPr>
        <p:spPr>
          <a:xfrm>
            <a:off x="4418628" y="2414058"/>
            <a:ext cx="0" cy="2372360"/>
          </a:xfrm>
          <a:prstGeom prst="straightConnector1">
            <a:avLst/>
          </a:prstGeom>
          <a:noFill/>
          <a:ln cap="flat" cmpd="sng" w="38100">
            <a:solidFill>
              <a:schemeClr val="accent1"/>
            </a:solidFill>
            <a:prstDash val="solid"/>
            <a:round/>
            <a:headEnd len="sm" w="sm" type="none"/>
            <a:tailEnd len="med" w="med" type="triangle"/>
          </a:ln>
          <a:effectLst>
            <a:outerShdw blurRad="40000" rotWithShape="0" dir="5400000" dist="23000">
              <a:srgbClr val="000000">
                <a:alpha val="34509"/>
              </a:srgbClr>
            </a:outerShdw>
          </a:effectLst>
        </p:spPr>
      </p:cxnSp>
      <p:sp>
        <p:nvSpPr>
          <p:cNvPr id="199" name="Google Shape;199;p8"/>
          <p:cNvSpPr txBox="1"/>
          <p:nvPr/>
        </p:nvSpPr>
        <p:spPr>
          <a:xfrm>
            <a:off x="2482018" y="3319999"/>
            <a:ext cx="1734891" cy="7386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iw-IL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נסדר את ערכי המשתנה בסדר עולה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" name="Google Shape;200;p8"/>
          <p:cNvSpPr txBox="1"/>
          <p:nvPr/>
        </p:nvSpPr>
        <p:spPr>
          <a:xfrm>
            <a:off x="6509880" y="2734668"/>
            <a:ext cx="2343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  <a:t>X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p8"/>
          <p:cNvSpPr txBox="1"/>
          <p:nvPr/>
        </p:nvSpPr>
        <p:spPr>
          <a:xfrm>
            <a:off x="5451030" y="2734678"/>
            <a:ext cx="6567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  <a:t>f(x)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" name="Google Shape;202;p8"/>
          <p:cNvSpPr txBox="1"/>
          <p:nvPr/>
        </p:nvSpPr>
        <p:spPr>
          <a:xfrm>
            <a:off x="4654275" y="2688475"/>
            <a:ext cx="6567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  <a:t>F(x)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9"/>
          <p:cNvSpPr txBox="1"/>
          <p:nvPr>
            <p:ph type="ctrTitle"/>
          </p:nvPr>
        </p:nvSpPr>
        <p:spPr>
          <a:xfrm>
            <a:off x="1607486" y="120647"/>
            <a:ext cx="99800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דוגמה 1: כמה פיצות הזמנת החודש?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" name="Google Shape;209;p9"/>
          <p:cNvSpPr txBox="1"/>
          <p:nvPr/>
        </p:nvSpPr>
        <p:spPr>
          <a:xfrm>
            <a:off x="3203687" y="4341556"/>
            <a:ext cx="89014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10" name="Google Shape;210;p9"/>
          <p:cNvSpPr txBox="1"/>
          <p:nvPr/>
        </p:nvSpPr>
        <p:spPr>
          <a:xfrm>
            <a:off x="3797513" y="3691787"/>
            <a:ext cx="89014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11" name="Google Shape;211;p9"/>
          <p:cNvSpPr txBox="1"/>
          <p:nvPr/>
        </p:nvSpPr>
        <p:spPr>
          <a:xfrm>
            <a:off x="3824460" y="4451734"/>
            <a:ext cx="8901300" cy="63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graphicFrame>
        <p:nvGraphicFramePr>
          <p:cNvPr id="212" name="Google Shape;212;p9"/>
          <p:cNvGraphicFramePr/>
          <p:nvPr/>
        </p:nvGraphicFramePr>
        <p:xfrm>
          <a:off x="1376745" y="923089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{79A5827B-AD16-4CA9-A0CB-E9FB12D786ED}</a:tableStyleId>
              </a:tblPr>
              <a:tblGrid>
                <a:gridCol w="2650975"/>
                <a:gridCol w="2650975"/>
                <a:gridCol w="2650975"/>
                <a:gridCol w="2027100"/>
              </a:tblGrid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השאלה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המשתנה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ערכים אפשריים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סיווגי המשתנה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כמה פיצות הזמנת החודש?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מספר פיצות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מגוון ערכים מספריים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כמותי בדיד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graphicFrame>
        <p:nvGraphicFramePr>
          <p:cNvPr id="213" name="Google Shape;213;p9"/>
          <p:cNvGraphicFramePr/>
          <p:nvPr/>
        </p:nvGraphicFramePr>
        <p:xfrm>
          <a:off x="8800428" y="186583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{79A5827B-AD16-4CA9-A0CB-E9FB12D786ED}</a:tableStyleId>
              </a:tblPr>
              <a:tblGrid>
                <a:gridCol w="1117925"/>
                <a:gridCol w="1117600"/>
              </a:tblGrid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מספר שאלון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כמה פיצות הזמנת החודש?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6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7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8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9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10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graphicFrame>
        <p:nvGraphicFramePr>
          <p:cNvPr id="214" name="Google Shape;214;p9"/>
          <p:cNvGraphicFramePr/>
          <p:nvPr/>
        </p:nvGraphicFramePr>
        <p:xfrm>
          <a:off x="4564316" y="2270019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{79A5827B-AD16-4CA9-A0CB-E9FB12D786ED}</a:tableStyleId>
              </a:tblPr>
              <a:tblGrid>
                <a:gridCol w="817150"/>
                <a:gridCol w="817150"/>
                <a:gridCol w="802300"/>
              </a:tblGrid>
              <a:tr h="439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שכיחות מצטברת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מספר אנשים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מספר פיצות 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7=2+5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8=1+7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8=8+0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0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10=8+2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cxnSp>
        <p:nvCxnSpPr>
          <p:cNvPr id="215" name="Google Shape;215;p9"/>
          <p:cNvCxnSpPr/>
          <p:nvPr/>
        </p:nvCxnSpPr>
        <p:spPr>
          <a:xfrm>
            <a:off x="4418628" y="2414058"/>
            <a:ext cx="0" cy="2372360"/>
          </a:xfrm>
          <a:prstGeom prst="straightConnector1">
            <a:avLst/>
          </a:prstGeom>
          <a:noFill/>
          <a:ln cap="flat" cmpd="sng" w="38100">
            <a:solidFill>
              <a:schemeClr val="accent1"/>
            </a:solidFill>
            <a:prstDash val="solid"/>
            <a:round/>
            <a:headEnd len="sm" w="sm" type="none"/>
            <a:tailEnd len="med" w="med" type="triangle"/>
          </a:ln>
          <a:effectLst>
            <a:outerShdw blurRad="40000" rotWithShape="0" dir="5400000" dist="23000">
              <a:srgbClr val="000000">
                <a:alpha val="34509"/>
              </a:srgbClr>
            </a:outerShdw>
          </a:effectLst>
        </p:spPr>
      </p:cxnSp>
      <p:sp>
        <p:nvSpPr>
          <p:cNvPr id="216" name="Google Shape;216;p9"/>
          <p:cNvSpPr txBox="1"/>
          <p:nvPr/>
        </p:nvSpPr>
        <p:spPr>
          <a:xfrm>
            <a:off x="2482018" y="3319999"/>
            <a:ext cx="1734891" cy="7386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iw-IL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נסדר את ערכי המשתנה בסדר עולה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" name="Google Shape;217;p9"/>
          <p:cNvSpPr txBox="1"/>
          <p:nvPr/>
        </p:nvSpPr>
        <p:spPr>
          <a:xfrm>
            <a:off x="3824461" y="5539500"/>
            <a:ext cx="3693040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iw-IL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שכיחות מצטברת – צבירת שכיחויות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8" name="Google Shape;218;p9"/>
          <p:cNvSpPr txBox="1"/>
          <p:nvPr/>
        </p:nvSpPr>
        <p:spPr>
          <a:xfrm>
            <a:off x="1943100" y="5934911"/>
            <a:ext cx="5661589" cy="7386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iw-IL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דוגמה: כמה האנשים שמזמין 3 פיצות או פחות בשבוע?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iw-IL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כמה אנשים מזמינים פחות מ3 פיצות בשבוע?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9" name="Google Shape;219;p9"/>
          <p:cNvSpPr txBox="1"/>
          <p:nvPr/>
        </p:nvSpPr>
        <p:spPr>
          <a:xfrm>
            <a:off x="6509880" y="2734668"/>
            <a:ext cx="2343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  <a:t>X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0" name="Google Shape;220;p9"/>
          <p:cNvSpPr txBox="1"/>
          <p:nvPr/>
        </p:nvSpPr>
        <p:spPr>
          <a:xfrm>
            <a:off x="5527230" y="2734678"/>
            <a:ext cx="6567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  <a:t>f(x)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" name="Google Shape;221;p9"/>
          <p:cNvSpPr txBox="1"/>
          <p:nvPr/>
        </p:nvSpPr>
        <p:spPr>
          <a:xfrm>
            <a:off x="4654275" y="2688475"/>
            <a:ext cx="6567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rPr>
              <a:t>F(x)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ערכת נושא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ערכת נושא Office">
  <a:themeElements>
    <a:clrScheme name="מערכת שידורים">
      <a:dk1>
        <a:srgbClr val="002060"/>
      </a:dk1>
      <a:lt1>
        <a:srgbClr val="FFFFFF"/>
      </a:lt1>
      <a:dk2>
        <a:srgbClr val="44546A"/>
      </a:dk2>
      <a:lt2>
        <a:srgbClr val="E7E6E6"/>
      </a:lt2>
      <a:accent1>
        <a:srgbClr val="92D050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7030A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2020-03-15T19:13:03Z</dcterms:created>
  <dc:creator>user</dc:creator>
</cp:coreProperties>
</file>