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12192000"/>
  <p:notesSz cx="6858000" cy="9144000"/>
  <p:embeddedFontLst>
    <p:embeddedFont>
      <p:font typeface="Varela Round"/>
      <p:regular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6" roundtripDataSignature="AMtx7mgb5r1Z1dhx4a28VgEI+45nPghn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74B3D06-CB0A-44F2-8453-0A6487753A1B}">
  <a:tblStyle styleId="{374B3D06-CB0A-44F2-8453-0A6487753A1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6E8"/>
          </a:solidFill>
        </a:fill>
      </a:tcStyle>
    </a:wholeTbl>
    <a:band1H>
      <a:tcTxStyle b="off" i="off"/>
      <a:tcStyle>
        <a:fill>
          <a:solidFill>
            <a:srgbClr val="DBEEC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BEEC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VarelaRound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10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11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7" name="Google Shape;257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Google Shape;26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0" name="Google Shape;270;p1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8" name="Google Shape;28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9" name="Google Shape;289;p1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5" name="Google Shape;30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6" name="Google Shape;306;p1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4" name="Google Shape;32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3" name="Google Shape;333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0" name="Google Shape;190;p8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9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0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0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0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0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2" name="Google Shape;22;p20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0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9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9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9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9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9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0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0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0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0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30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30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30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" name="Google Shape;27;p21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8" name="Google Shape;28;p21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1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1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22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2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2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2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2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22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23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3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3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3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3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3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24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24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5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5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25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6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26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26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7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7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7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7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8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28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28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jpg"/><Relationship Id="rId5" Type="http://schemas.openxmlformats.org/officeDocument/2006/relationships/image" Target="../media/image3.png"/><Relationship Id="rId6" Type="http://schemas.openxmlformats.org/officeDocument/2006/relationships/hyperlink" Target="https://www.youtube.com/watch?v=ioYROPevuDI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>
            <p:ph type="ctrTitle"/>
          </p:nvPr>
        </p:nvSpPr>
        <p:spPr>
          <a:xfrm>
            <a:off x="-1" y="1233926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5 - שכיחות יחסית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-2" y="249409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>
            <p:ph idx="2" type="body"/>
          </p:nvPr>
        </p:nvSpPr>
        <p:spPr>
          <a:xfrm>
            <a:off x="1" y="344940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עדי קרנץ אבירם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10715" l="0" r="0" t="11354"/>
          <a:stretch/>
        </p:blipFill>
        <p:spPr>
          <a:xfrm>
            <a:off x="5896724" y="297950"/>
            <a:ext cx="1552040" cy="1071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4">
            <a:alphaModFix/>
          </a:blip>
          <a:srcRect b="28331" l="0" r="0" t="23890"/>
          <a:stretch/>
        </p:blipFill>
        <p:spPr>
          <a:xfrm>
            <a:off x="1153488" y="248107"/>
            <a:ext cx="1953733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30228" y="4168810"/>
            <a:ext cx="1932877" cy="193287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3456450" y="4821900"/>
            <a:ext cx="52791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600"/>
              </a:spcAft>
              <a:buNone/>
            </a:pPr>
            <a:r>
              <a:rPr b="1" lang="iw-IL" sz="3600" u="sng">
                <a:solidFill>
                  <a:schemeClr val="hlink"/>
                </a:solidFill>
                <a:hlinkClick r:id="rId6"/>
              </a:rPr>
              <a:t>לצפייה בסרטון מלווה מצגת</a:t>
            </a:r>
            <a:endParaRPr b="1"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0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סימונים מתמטיים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0"/>
          <p:cNvSpPr txBox="1"/>
          <p:nvPr/>
        </p:nvSpPr>
        <p:spPr>
          <a:xfrm>
            <a:off x="5034950" y="566724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5" name="Google Shape;235;p10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36" name="Google Shape;236;p10"/>
          <p:cNvGraphicFramePr/>
          <p:nvPr/>
        </p:nvGraphicFramePr>
        <p:xfrm>
          <a:off x="8207672" y="137061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335950"/>
                <a:gridCol w="1311675"/>
              </a:tblGrid>
              <a:tr h="6977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המשיבים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37" name="Google Shape;237;p10"/>
          <p:cNvGraphicFramePr/>
          <p:nvPr/>
        </p:nvGraphicFramePr>
        <p:xfrm>
          <a:off x="3274424" y="14307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944075"/>
                <a:gridCol w="926900"/>
              </a:tblGrid>
              <a:tr h="6248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8" name="Google Shape;238;p10"/>
          <p:cNvSpPr/>
          <p:nvPr/>
        </p:nvSpPr>
        <p:spPr>
          <a:xfrm>
            <a:off x="4735717" y="4730060"/>
            <a:ext cx="33693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N=f(X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)+f(X</a:t>
            </a:r>
            <a:r>
              <a:rPr b="0" i="0" lang="iw-IL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N=f(X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)+…. f(Xn)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0"/>
          <p:cNvSpPr txBox="1"/>
          <p:nvPr/>
        </p:nvSpPr>
        <p:spPr>
          <a:xfrm>
            <a:off x="4577738" y="1649698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0"/>
          <p:cNvSpPr txBox="1"/>
          <p:nvPr/>
        </p:nvSpPr>
        <p:spPr>
          <a:xfrm>
            <a:off x="3523124" y="1651175"/>
            <a:ext cx="891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0"/>
          <p:cNvSpPr txBox="1"/>
          <p:nvPr/>
        </p:nvSpPr>
        <p:spPr>
          <a:xfrm>
            <a:off x="8550072" y="1651175"/>
            <a:ext cx="1212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0"/>
          <p:cNvSpPr txBox="1"/>
          <p:nvPr/>
        </p:nvSpPr>
        <p:spPr>
          <a:xfrm>
            <a:off x="10024913" y="1651173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1"/>
          <p:cNvSpPr txBox="1"/>
          <p:nvPr>
            <p:ph type="ctrTitle"/>
          </p:nvPr>
        </p:nvSpPr>
        <p:spPr>
          <a:xfrm>
            <a:off x="1607486" y="531190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arela Round"/>
              <a:buNone/>
            </a:pPr>
            <a:r>
              <a:rPr lang="iw-IL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דוגמה 3: האם קיים קשר בין טמפרטורת הסביבה לבין מספר האנשים הפוקדים את הקניון * 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1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50" name="Google Shape;250;p11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51" name="Google Shape;251;p11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52" name="Google Shape;252;p11"/>
          <p:cNvGraphicFramePr/>
          <p:nvPr/>
        </p:nvGraphicFramePr>
        <p:xfrm>
          <a:off x="3264323" y="21013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480850"/>
                <a:gridCol w="1453950"/>
              </a:tblGrid>
              <a:tr h="6248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53" name="Google Shape;253;p11"/>
          <p:cNvSpPr txBox="1"/>
          <p:nvPr/>
        </p:nvSpPr>
        <p:spPr>
          <a:xfrm>
            <a:off x="7552360" y="2816040"/>
            <a:ext cx="4380411" cy="1053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שאלת חקר: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משתנה בלתי תלוי- טמפרטורת הסביבה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משתנה תלוי  - מספר אנשים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2"/>
          <p:cNvSpPr txBox="1"/>
          <p:nvPr>
            <p:ph type="ctrTitle"/>
          </p:nvPr>
        </p:nvSpPr>
        <p:spPr>
          <a:xfrm>
            <a:off x="1607486" y="350215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arela Round"/>
              <a:buNone/>
            </a:pPr>
            <a:r>
              <a:rPr lang="iw-IL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דוגמה 3: האם קיים קשר בין טמפרטורת הסביבה לבין מספר האנשים הפוקדים את הקניון * 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2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1" name="Google Shape;261;p12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2" name="Google Shape;262;p12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63" name="Google Shape;263;p12"/>
          <p:cNvGraphicFramePr/>
          <p:nvPr/>
        </p:nvGraphicFramePr>
        <p:xfrm>
          <a:off x="2582914" y="21013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824675"/>
                <a:gridCol w="1791525"/>
              </a:tblGrid>
              <a:tr h="6248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64" name="Google Shape;264;p12"/>
          <p:cNvSpPr txBox="1"/>
          <p:nvPr/>
        </p:nvSpPr>
        <p:spPr>
          <a:xfrm>
            <a:off x="7123612" y="2816040"/>
            <a:ext cx="4809160" cy="1053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שאלת חקר: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X-משתנה בלתי תלוי- טמפרטורת הסביבה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(f(x - משתנה תלוי  - מספר אנשים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2"/>
          <p:cNvSpPr txBox="1"/>
          <p:nvPr/>
        </p:nvSpPr>
        <p:spPr>
          <a:xfrm>
            <a:off x="3203687" y="2510372"/>
            <a:ext cx="3048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2"/>
          <p:cNvSpPr txBox="1"/>
          <p:nvPr/>
        </p:nvSpPr>
        <p:spPr>
          <a:xfrm>
            <a:off x="4828298" y="2559263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3"/>
          <p:cNvSpPr txBox="1"/>
          <p:nvPr>
            <p:ph type="ctrTitle"/>
          </p:nvPr>
        </p:nvSpPr>
        <p:spPr>
          <a:xfrm>
            <a:off x="1643511" y="120647"/>
            <a:ext cx="99801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שכיחות יחסית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3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4" name="Google Shape;274;p13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5" name="Google Shape;275;p13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76" name="Google Shape;276;p13"/>
          <p:cNvGraphicFramePr/>
          <p:nvPr/>
        </p:nvGraphicFramePr>
        <p:xfrm>
          <a:off x="1438233" y="21246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30500"/>
                <a:gridCol w="1130500"/>
                <a:gridCol w="1109950"/>
              </a:tblGrid>
              <a:tr h="6248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034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77" name="Google Shape;277;p13"/>
          <p:cNvSpPr txBox="1"/>
          <p:nvPr/>
        </p:nvSpPr>
        <p:spPr>
          <a:xfrm>
            <a:off x="2868837" y="2445323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3"/>
          <p:cNvSpPr txBox="1"/>
          <p:nvPr/>
        </p:nvSpPr>
        <p:spPr>
          <a:xfrm>
            <a:off x="3751196" y="289453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3"/>
          <p:cNvSpPr txBox="1"/>
          <p:nvPr/>
        </p:nvSpPr>
        <p:spPr>
          <a:xfrm>
            <a:off x="5133975" y="2168439"/>
            <a:ext cx="6674849" cy="19509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925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AutoNum type="arabicPeriod"/>
            </a:pPr>
            <a:r>
              <a:rPr b="0" i="0" lang="iw-IL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רשמו את הגורם הבלתי תלוי, המסביר (X)</a:t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"/>
              <a:buFont typeface="Calibri"/>
              <a:buAutoNum type="arabicPeriod"/>
            </a:pPr>
            <a:r>
              <a:rPr b="0" i="0" lang="iw-IL" sz="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Nmt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3"/>
          <p:cNvSpPr/>
          <p:nvPr/>
        </p:nvSpPr>
        <p:spPr>
          <a:xfrm>
            <a:off x="6319803" y="3466265"/>
            <a:ext cx="53880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רשמו  את הגורם התלוי, השכיחות, (f(x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3"/>
          <p:cNvSpPr/>
          <p:nvPr/>
        </p:nvSpPr>
        <p:spPr>
          <a:xfrm>
            <a:off x="7852702" y="4042464"/>
            <a:ext cx="38555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חשבו את סך כל ערכי (N ,f(x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3075316" y="913821"/>
            <a:ext cx="7354800" cy="11223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ערך מסויים </a:t>
            </a:r>
            <a:r>
              <a:rPr b="0" i="0" lang="iw-IL" sz="32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מתוך כלל התוצאות</a:t>
            </a: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3"/>
          <p:cNvSpPr txBox="1"/>
          <p:nvPr/>
        </p:nvSpPr>
        <p:spPr>
          <a:xfrm>
            <a:off x="5003838" y="1787101"/>
            <a:ext cx="6935100" cy="167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כיצד לחשב שכיחות יחסית בטבלת שכיחויות?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AutoNum type="arabicPeriod"/>
            </a:pPr>
            <a:r>
              <a:rPr b="0" i="0" lang="iw-IL" sz="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Nmt</a:t>
            </a:r>
            <a:endParaRPr b="0" i="0" sz="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3"/>
          <p:cNvSpPr txBox="1"/>
          <p:nvPr/>
        </p:nvSpPr>
        <p:spPr>
          <a:xfrm>
            <a:off x="2330824" y="5611050"/>
            <a:ext cx="124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N=1000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3"/>
          <p:cNvSpPr/>
          <p:nvPr/>
        </p:nvSpPr>
        <p:spPr>
          <a:xfrm>
            <a:off x="7203201" y="4622010"/>
            <a:ext cx="4431000" cy="1173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-1238" t="-2588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4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שכיחות יחסית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4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3" name="Google Shape;293;p14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4" name="Google Shape;294;p14"/>
          <p:cNvSpPr txBox="1"/>
          <p:nvPr/>
        </p:nvSpPr>
        <p:spPr>
          <a:xfrm>
            <a:off x="3824460" y="4460443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95" name="Google Shape;295;p14"/>
          <p:cNvGraphicFramePr/>
          <p:nvPr/>
        </p:nvGraphicFramePr>
        <p:xfrm>
          <a:off x="914400" y="21385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30500"/>
                <a:gridCol w="1130500"/>
                <a:gridCol w="1686425"/>
              </a:tblGrid>
              <a:tr h="94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שכיחות</a:t>
                      </a:r>
                      <a:endParaRPr sz="1400" u="none" cap="none" strike="noStrike"/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יחסית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מספר אנשים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טמפרטורת הסביבה </a:t>
                      </a:r>
                      <a:endParaRPr sz="1400" u="none" cap="none" strike="noStrike"/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(במעלות צלסיוס) </a:t>
                      </a:r>
                      <a:endParaRPr sz="1400" u="none" cap="none" strike="noStrike"/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100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120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425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25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210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30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145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35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96" name="Google Shape;296;p14"/>
          <p:cNvSpPr/>
          <p:nvPr/>
        </p:nvSpPr>
        <p:spPr>
          <a:xfrm>
            <a:off x="7203201" y="4622010"/>
            <a:ext cx="4431021" cy="117288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-1236" t="-2589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4"/>
          <p:cNvSpPr/>
          <p:nvPr/>
        </p:nvSpPr>
        <p:spPr>
          <a:xfrm>
            <a:off x="3039291" y="913821"/>
            <a:ext cx="7354925" cy="112217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ערך מסויים </a:t>
            </a:r>
            <a:r>
              <a:rPr b="0" i="0" lang="iw-IL" sz="32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מתוך כלל התוצאות</a:t>
            </a: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4"/>
          <p:cNvSpPr/>
          <p:nvPr/>
        </p:nvSpPr>
        <p:spPr>
          <a:xfrm>
            <a:off x="7852702" y="4042464"/>
            <a:ext cx="385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חשבו את סך כל ערכי (N ,f(x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4"/>
          <p:cNvSpPr txBox="1"/>
          <p:nvPr/>
        </p:nvSpPr>
        <p:spPr>
          <a:xfrm>
            <a:off x="5003813" y="1765976"/>
            <a:ext cx="6935100" cy="167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כיצד לחשב שכיחות יחסית בטבלת שכיחויות?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AutoNum type="arabicPeriod"/>
            </a:pPr>
            <a:r>
              <a:rPr b="0" i="0" lang="iw-IL" sz="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Nmt</a:t>
            </a:r>
            <a:endParaRPr b="0" i="0" sz="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4"/>
          <p:cNvSpPr/>
          <p:nvPr/>
        </p:nvSpPr>
        <p:spPr>
          <a:xfrm>
            <a:off x="6319803" y="3466265"/>
            <a:ext cx="538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רשמו  את הגורם התלוי, השכיחות, (f(x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4"/>
          <p:cNvSpPr txBox="1"/>
          <p:nvPr/>
        </p:nvSpPr>
        <p:spPr>
          <a:xfrm>
            <a:off x="5003813" y="1765976"/>
            <a:ext cx="6935100" cy="167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arela Round"/>
              <a:buNone/>
            </a:pPr>
            <a:r>
              <a:rPr b="0" i="0" lang="iw-IL" sz="2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כיצד לחשב שכיחות יחסית בטבלת שכיחויות?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AutoNum type="arabicPeriod"/>
            </a:pPr>
            <a:r>
              <a:rPr b="0" i="0" lang="iw-IL" sz="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Nmt</a:t>
            </a:r>
            <a:endParaRPr b="0" i="0" sz="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4"/>
          <p:cNvSpPr txBox="1"/>
          <p:nvPr/>
        </p:nvSpPr>
        <p:spPr>
          <a:xfrm>
            <a:off x="5057775" y="2168439"/>
            <a:ext cx="6674700" cy="19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925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AutoNum type="arabicPeriod"/>
            </a:pPr>
            <a:r>
              <a:rPr b="0" i="0" lang="iw-IL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רשמו את הגורם הבלתי תלוי, המסביר (X)</a:t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"/>
              <a:buFont typeface="Calibri"/>
              <a:buAutoNum type="arabicPeriod"/>
            </a:pPr>
            <a:r>
              <a:rPr b="0" i="0" lang="iw-IL" sz="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Nmt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5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שכיחות יחסית באחוזים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5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0" name="Google Shape;310;p15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1" name="Google Shape;311;p15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12" name="Google Shape;312;p15"/>
          <p:cNvGraphicFramePr/>
          <p:nvPr/>
        </p:nvGraphicFramePr>
        <p:xfrm>
          <a:off x="3457303" y="120963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227900"/>
                <a:gridCol w="1033150"/>
                <a:gridCol w="1130525"/>
                <a:gridCol w="1694225"/>
              </a:tblGrid>
              <a:tr h="94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סך הכל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3" name="Google Shape;313;p15"/>
          <p:cNvSpPr txBox="1"/>
          <p:nvPr/>
        </p:nvSpPr>
        <p:spPr>
          <a:xfrm>
            <a:off x="5868375" y="1529599"/>
            <a:ext cx="6567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(f(x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5"/>
          <p:cNvSpPr txBox="1"/>
          <p:nvPr/>
        </p:nvSpPr>
        <p:spPr>
          <a:xfrm>
            <a:off x="7150313" y="1649002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5"/>
          <p:cNvSpPr/>
          <p:nvPr/>
        </p:nvSpPr>
        <p:spPr>
          <a:xfrm>
            <a:off x="3561905" y="1654868"/>
            <a:ext cx="932400" cy="406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4474" l="0" r="-2612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6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למדנו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6"/>
          <p:cNvSpPr txBox="1"/>
          <p:nvPr>
            <p:ph idx="1" type="body"/>
          </p:nvPr>
        </p:nvSpPr>
        <p:spPr>
          <a:xfrm>
            <a:off x="1909068" y="1163413"/>
            <a:ext cx="8537543" cy="4503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מהי שכיחות?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סימונים מתמטיים לשכיחויות.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יחסית.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יחסית באחוזים.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7"/>
          <p:cNvSpPr txBox="1"/>
          <p:nvPr>
            <p:ph type="ctrTitle"/>
          </p:nvPr>
        </p:nvSpPr>
        <p:spPr>
          <a:xfrm>
            <a:off x="1733909" y="16109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7"/>
          <p:cNvSpPr txBox="1"/>
          <p:nvPr/>
        </p:nvSpPr>
        <p:spPr>
          <a:xfrm>
            <a:off x="4878690" y="798445"/>
            <a:ext cx="6943575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11150" lvl="0" marL="51435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t/>
            </a:r>
            <a:endParaRPr b="0" i="0" sz="3200" u="none" cap="none" strike="noStrike">
              <a:solidFill>
                <a:srgbClr val="92D05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28" name="Google Shape;328;p17"/>
          <p:cNvSpPr/>
          <p:nvPr/>
        </p:nvSpPr>
        <p:spPr>
          <a:xfrm>
            <a:off x="1149615" y="1117121"/>
            <a:ext cx="10393976" cy="3838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בסקר שנערך ביום מסויים בתחנת רכבת תל אביב, נשאלו הנוסעים לאיזה יעד הם נוסעים. להלן נתוני הסקר: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7"/>
          <p:cNvSpPr/>
          <p:nvPr/>
        </p:nvSpPr>
        <p:spPr>
          <a:xfrm>
            <a:off x="444136" y="3354178"/>
            <a:ext cx="11099455" cy="2170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בנו טבלת שכיחויות.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חשבו את השכיחות היחסית של כל ערך ואת השכיחות היחסית באחוזים.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העזרו בשלבי החישוב אותם למדנו במצגת זו.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7"/>
          <p:cNvSpPr/>
          <p:nvPr/>
        </p:nvSpPr>
        <p:spPr>
          <a:xfrm>
            <a:off x="3048001" y="2073151"/>
            <a:ext cx="8368392" cy="1047979"/>
          </a:xfrm>
          <a:prstGeom prst="rect">
            <a:avLst/>
          </a:prstGeom>
          <a:noFill/>
          <a:ln cap="flat" cmpd="sng" w="666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חיפה, באר שבע, נהריה, חיפה , חיפה, נהריה, חולון, נהריה, חולון, חיפה, רמת גן, חולון, חיפה, חיפה, באר שבע, נהריה, נהריה, באר שבע, חיפה, חיפה.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p18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Google Shape;336;p18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18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>
            <p:ph idx="1" type="body"/>
          </p:nvPr>
        </p:nvSpPr>
        <p:spPr>
          <a:xfrm>
            <a:off x="1909068" y="1163413"/>
            <a:ext cx="8537400" cy="450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מהי שכיחות?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סימונים מתמטיים לשכיחויות.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יחסית.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יחסית באחוזים.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4651943" y="3577539"/>
            <a:ext cx="4542576" cy="82863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>
            <p:ph type="ctrTitle"/>
          </p:nvPr>
        </p:nvSpPr>
        <p:spPr>
          <a:xfrm>
            <a:off x="1859345" y="96561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שכיחות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6792664" y="1619057"/>
            <a:ext cx="381059" cy="747852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5096747" y="2368853"/>
            <a:ext cx="3652970" cy="637353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איסוף נתונים רבים ככל האפשר על התופעה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6792661" y="3041635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5096747" y="5070656"/>
            <a:ext cx="3652970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הצגת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5096748" y="6322061"/>
            <a:ext cx="3652970" cy="36277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הסקת מסקנות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6792662" y="5493428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5156705" y="946274"/>
            <a:ext cx="3652970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תופעה מסוימת ניסוח שאלת 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5096747" y="3844760"/>
            <a:ext cx="3652969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ניתוח מתמטי של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6754532" y="4242024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3472631" y="161049"/>
            <a:ext cx="182614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rgbClr val="6DAA2D"/>
                </a:solidFill>
                <a:latin typeface="Arial"/>
                <a:ea typeface="Arial"/>
                <a:cs typeface="Arial"/>
                <a:sym typeface="Arial"/>
              </a:rPr>
              <a:t>Frequency </a:t>
            </a:r>
            <a:endParaRPr b="1" i="0" sz="2400" u="none" cap="none" strike="noStrike">
              <a:solidFill>
                <a:srgbClr val="6DAA2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1: מידת שביעות רצון מהזמנת פיצה הביתה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 txBox="1"/>
          <p:nvPr/>
        </p:nvSpPr>
        <p:spPr>
          <a:xfrm>
            <a:off x="1850573" y="73591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4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0" name="Google Shape;140;p4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41" name="Google Shape;141;p4"/>
          <p:cNvGraphicFramePr/>
          <p:nvPr/>
        </p:nvGraphicFramePr>
        <p:xfrm>
          <a:off x="1376745" y="9871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42" name="Google Shape;142;p4"/>
          <p:cNvGraphicFramePr/>
          <p:nvPr/>
        </p:nvGraphicFramePr>
        <p:xfrm>
          <a:off x="9127517" y="19621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43" name="Google Shape;143;p4"/>
          <p:cNvGraphicFramePr/>
          <p:nvPr/>
        </p:nvGraphicFramePr>
        <p:xfrm>
          <a:off x="6913543" y="19928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903125"/>
                <a:gridCol w="903125"/>
              </a:tblGrid>
              <a:tr h="10290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/>
        </p:nvSpPr>
        <p:spPr>
          <a:xfrm>
            <a:off x="1850573" y="73591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92D05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0" name="Google Shape;150;p5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1" name="Google Shape;151;p5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2" name="Google Shape;152;p5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53" name="Google Shape;153;p5"/>
          <p:cNvGraphicFramePr/>
          <p:nvPr/>
        </p:nvGraphicFramePr>
        <p:xfrm>
          <a:off x="1376745" y="9871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4" name="Google Shape;154;p5"/>
          <p:cNvGraphicFramePr/>
          <p:nvPr/>
        </p:nvGraphicFramePr>
        <p:xfrm>
          <a:off x="9127517" y="19621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5" name="Google Shape;155;p5"/>
          <p:cNvGraphicFramePr/>
          <p:nvPr/>
        </p:nvGraphicFramePr>
        <p:xfrm>
          <a:off x="7312475" y="19928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703675"/>
                <a:gridCol w="703675"/>
              </a:tblGrid>
              <a:tr h="12541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6" name="Google Shape;156;p5"/>
          <p:cNvSpPr txBox="1"/>
          <p:nvPr/>
        </p:nvSpPr>
        <p:spPr>
          <a:xfrm>
            <a:off x="2952205" y="3774720"/>
            <a:ext cx="3716053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שאלות</a:t>
            </a: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מהו המשתנה בעל שכיחות 3?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מהו המשתנה  בעל השכיחות הגדולה ביותר?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מהו המשתנה בעל השכיחות הנמוכה ביותר?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מהו סך כל מספר האנשים שהשיבו לשאלה זו?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5"/>
          <p:cNvSpPr txBox="1"/>
          <p:nvPr/>
        </p:nvSpPr>
        <p:spPr>
          <a:xfrm>
            <a:off x="8263965" y="2850519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"/>
          <p:cNvSpPr txBox="1"/>
          <p:nvPr/>
        </p:nvSpPr>
        <p:spPr>
          <a:xfrm>
            <a:off x="7478427" y="2850529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3675017" y="4082402"/>
            <a:ext cx="59362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"לא"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5"/>
          <p:cNvSpPr txBox="1"/>
          <p:nvPr/>
        </p:nvSpPr>
        <p:spPr>
          <a:xfrm>
            <a:off x="2771005" y="4451734"/>
            <a:ext cx="59362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"כן"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 txBox="1"/>
          <p:nvPr/>
        </p:nvSpPr>
        <p:spPr>
          <a:xfrm>
            <a:off x="2704108" y="4788698"/>
            <a:ext cx="59362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"לא"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5"/>
          <p:cNvSpPr txBox="1"/>
          <p:nvPr/>
        </p:nvSpPr>
        <p:spPr>
          <a:xfrm>
            <a:off x="2219407" y="5109012"/>
            <a:ext cx="11031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10=7+3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3203687" y="2292032"/>
            <a:ext cx="3464571" cy="921181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X-המשתנה הנחקר X= "כן", X = "לא"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(f(x – שכיחות המשתנה הנחקר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"/>
          <p:cNvSpPr txBox="1"/>
          <p:nvPr>
            <p:ph type="ctrTitle"/>
          </p:nvPr>
        </p:nvSpPr>
        <p:spPr>
          <a:xfrm>
            <a:off x="1607486" y="120647"/>
            <a:ext cx="99801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1: מידת שביעות רצון מהזמנת פיצה הביתה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 txBox="1"/>
          <p:nvPr>
            <p:ph type="ctrTitle"/>
          </p:nvPr>
        </p:nvSpPr>
        <p:spPr>
          <a:xfrm>
            <a:off x="1524185" y="34460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600"/>
              <a:buFont typeface="Varela Round"/>
              <a:buNone/>
            </a:pPr>
            <a:r>
              <a:rPr b="1" lang="iw-IL" sz="3600">
                <a:latin typeface="Arial"/>
                <a:ea typeface="Arial"/>
                <a:cs typeface="Arial"/>
                <a:sym typeface="Arial"/>
              </a:rPr>
              <a:t>מהי שכיחות של ערך מסויים?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2573382" y="2865699"/>
            <a:ext cx="7846959" cy="1540837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הערך המופיע מספר רב ביותר של פעמים בקבוצת ערכים.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הערך בעל השכיחות הגבוהה ביותר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6"/>
          <p:cNvSpPr/>
          <p:nvPr/>
        </p:nvSpPr>
        <p:spPr>
          <a:xfrm>
            <a:off x="3074125" y="5469636"/>
            <a:ext cx="6845474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כל ערך.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6"/>
          <p:cNvSpPr txBox="1"/>
          <p:nvPr/>
        </p:nvSpPr>
        <p:spPr>
          <a:xfrm>
            <a:off x="1193259" y="4664804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600"/>
              <a:buFont typeface="Varela Round"/>
              <a:buNone/>
            </a:pPr>
            <a:r>
              <a:rPr b="1" i="0" lang="iw-IL" sz="36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טבלת שכיחויות</a:t>
            </a:r>
            <a:endParaRPr b="0" i="0" sz="36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6"/>
          <p:cNvSpPr txBox="1"/>
          <p:nvPr/>
        </p:nvSpPr>
        <p:spPr>
          <a:xfrm>
            <a:off x="1373016" y="2071816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600"/>
              <a:buFont typeface="Varela Round"/>
              <a:buNone/>
            </a:pPr>
            <a:r>
              <a:rPr b="1" i="0" lang="iw-IL" sz="36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מהו שכיח (mode)?</a:t>
            </a:r>
            <a:endParaRPr b="0" i="0" sz="36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2882537" y="1138485"/>
            <a:ext cx="7354925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ערך מסויים.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2: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3" name="Google Shape;183;p7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4" name="Google Shape;184;p7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85" name="Google Shape;185;p7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86" name="Google Shape;186;p7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2: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8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5" name="Google Shape;195;p8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96" name="Google Shape;196;p8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97" name="Google Shape;197;p8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98" name="Google Shape;198;p8"/>
          <p:cNvGraphicFramePr/>
          <p:nvPr/>
        </p:nvGraphicFramePr>
        <p:xfrm>
          <a:off x="6597497" y="21846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758900"/>
                <a:gridCol w="745100"/>
              </a:tblGrid>
              <a:tr h="3495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99" name="Google Shape;199;p8"/>
          <p:cNvSpPr/>
          <p:nvPr/>
        </p:nvSpPr>
        <p:spPr>
          <a:xfrm>
            <a:off x="1640880" y="2094745"/>
            <a:ext cx="3062862" cy="921181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 - המשתנה הנחקר (X= 1-5)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(f(x – שכיחות המשתנה הנחקר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0" name="Google Shape;200;p8"/>
          <p:cNvCxnSpPr/>
          <p:nvPr/>
        </p:nvCxnSpPr>
        <p:spPr>
          <a:xfrm>
            <a:off x="6273553" y="2242820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01" name="Google Shape;201;p8"/>
          <p:cNvSpPr txBox="1"/>
          <p:nvPr/>
        </p:nvSpPr>
        <p:spPr>
          <a:xfrm>
            <a:off x="4502713" y="2967505"/>
            <a:ext cx="173489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8"/>
          <p:cNvSpPr txBox="1"/>
          <p:nvPr/>
        </p:nvSpPr>
        <p:spPr>
          <a:xfrm>
            <a:off x="7578165" y="2698119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8"/>
          <p:cNvSpPr txBox="1"/>
          <p:nvPr/>
        </p:nvSpPr>
        <p:spPr>
          <a:xfrm>
            <a:off x="6792627" y="2698129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2: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9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11" name="Google Shape;211;p9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12" name="Google Shape;212;p9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13" name="Google Shape;213;p9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14" name="Google Shape;214;p9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15" name="Google Shape;215;p9"/>
          <p:cNvGraphicFramePr/>
          <p:nvPr/>
        </p:nvGraphicFramePr>
        <p:xfrm>
          <a:off x="6597497" y="220069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{374B3D06-CB0A-44F2-8453-0A6487753A1B}</a:tableStyleId>
              </a:tblPr>
              <a:tblGrid>
                <a:gridCol w="758900"/>
                <a:gridCol w="7451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216" name="Google Shape;216;p9"/>
          <p:cNvCxnSpPr/>
          <p:nvPr/>
        </p:nvCxnSpPr>
        <p:spPr>
          <a:xfrm>
            <a:off x="6273553" y="2242820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17" name="Google Shape;217;p9"/>
          <p:cNvSpPr txBox="1"/>
          <p:nvPr/>
        </p:nvSpPr>
        <p:spPr>
          <a:xfrm>
            <a:off x="4502713" y="2967505"/>
            <a:ext cx="17348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940525" y="4100173"/>
            <a:ext cx="4401919" cy="263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שאלות: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מהו המשתנה בעל שכיחות 1? f(x)=1?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מהו המשתנה X בעל השכיחות הגדולה ביותר? מהו השכיח? M</a:t>
            </a:r>
            <a:r>
              <a:rPr b="0" i="0" lang="iw-IL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מהו המשתנה X בעל השכיחות הנמוכה ביותר? min f(x)?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מהם המשתנים בעלי שכיחות זהה?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מהו סך כל מספר האנשים שהשיבו לשאלה זו? N?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1640880" y="2094745"/>
            <a:ext cx="3062862" cy="921181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9"/>
          <p:cNvSpPr txBox="1"/>
          <p:nvPr/>
        </p:nvSpPr>
        <p:spPr>
          <a:xfrm>
            <a:off x="1640880" y="4367135"/>
            <a:ext cx="59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X=3</a:t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9"/>
          <p:cNvSpPr txBox="1"/>
          <p:nvPr/>
        </p:nvSpPr>
        <p:spPr>
          <a:xfrm>
            <a:off x="552080" y="5342828"/>
            <a:ext cx="59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X=4</a:t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3369917" y="5025579"/>
            <a:ext cx="751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i="0" lang="iw-IL" sz="11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=1</a:t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9"/>
          <p:cNvSpPr txBox="1"/>
          <p:nvPr/>
        </p:nvSpPr>
        <p:spPr>
          <a:xfrm>
            <a:off x="1482141" y="5636048"/>
            <a:ext cx="1063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X=2, X=5</a:t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9"/>
          <p:cNvSpPr txBox="1"/>
          <p:nvPr/>
        </p:nvSpPr>
        <p:spPr>
          <a:xfrm>
            <a:off x="809896" y="5964199"/>
            <a:ext cx="797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N=10</a:t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9"/>
          <p:cNvSpPr txBox="1"/>
          <p:nvPr/>
        </p:nvSpPr>
        <p:spPr>
          <a:xfrm>
            <a:off x="7625115" y="2646619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9"/>
          <p:cNvSpPr txBox="1"/>
          <p:nvPr/>
        </p:nvSpPr>
        <p:spPr>
          <a:xfrm>
            <a:off x="6763377" y="2646629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9"/>
          <p:cNvSpPr txBox="1"/>
          <p:nvPr/>
        </p:nvSpPr>
        <p:spPr>
          <a:xfrm>
            <a:off x="1641488" y="2188125"/>
            <a:ext cx="30000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המשתנה הנחקר (X= 1-5)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(f(x – שכיחות המשתנה הנחקר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