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Varela Round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is4X2sZAaAi2hpMVp6JSlBeO+P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878A36-0EE9-4892-BEC8-11699DDD54BB}">
  <a:tblStyle styleId="{4A878A36-0EE9-4892-BEC8-11699DDD54B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6E8"/>
          </a:solidFill>
        </a:fill>
      </a:tcStyle>
    </a:wholeTbl>
    <a:band1H>
      <a:tcTxStyle b="off" i="off"/>
      <a:tcStyle>
        <a:fill>
          <a:solidFill>
            <a:srgbClr val="DBEEC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BEEC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5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VarelaRound-regular.fntdata"/><Relationship Id="rId25" Type="http://schemas.openxmlformats.org/officeDocument/2006/relationships/font" Target="fonts/ProximaNova-boldItalic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17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6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6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7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7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7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7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18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9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9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9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0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0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0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21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21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22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4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4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4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" name="Google Shape;75;p25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2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25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hyperlink" Target="https://www.youtube.com/watch?v=hkUOeXrkbwo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hyperlink" Target="https://www.flickr.com/photos/rene-germany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hyperlink" Target="https://www.flickr.com/photos/rene-germany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>
            <p:ph type="ctrTitle"/>
          </p:nvPr>
        </p:nvSpPr>
        <p:spPr>
          <a:xfrm>
            <a:off x="-1" y="1233926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3 - שאלת חקר 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>
            <p:ph idx="2" type="body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-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עורכות: לזלי סלמון, נורית כהן אינגר ורונית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 b="31535" l="5710" r="6493" t="25511"/>
          <a:stretch/>
        </p:blipFill>
        <p:spPr>
          <a:xfrm>
            <a:off x="1293091" y="210103"/>
            <a:ext cx="2272145" cy="111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600" u="sng">
                <a:solidFill>
                  <a:schemeClr val="hlink"/>
                </a:solidFill>
                <a:hlinkClick r:id="rId6"/>
              </a:rPr>
              <a:t>לצפייה בסרטון מלווה מצגת</a:t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משתנים בשאלת חקר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4944895" y="926558"/>
            <a:ext cx="7048352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1150" lvl="0" marL="5143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t/>
            </a:r>
            <a:endParaRPr b="0" i="0" sz="3200" u="none" cap="none" strike="noStrike">
              <a:solidFill>
                <a:srgbClr val="92D05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8078873" y="1810097"/>
            <a:ext cx="2301314" cy="952687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משתנה בלתי תלוי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3631978" y="1810098"/>
            <a:ext cx="2301314" cy="952687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משתנה תלוי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8078873" y="2915184"/>
            <a:ext cx="2301314" cy="952687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משתנה משפיע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3625789" y="3008972"/>
            <a:ext cx="2301314" cy="952687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משתנה מושפע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2511607" y="4301815"/>
            <a:ext cx="34932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גורם מוסבר.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משתנה שהחוקר מודד אותו.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תוצאות המדידות.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6533067" y="4301815"/>
            <a:ext cx="41825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גורם מסביר.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משתנה שהחוקר משנה ושולט בו 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10"/>
          <p:cNvCxnSpPr/>
          <p:nvPr/>
        </p:nvCxnSpPr>
        <p:spPr>
          <a:xfrm>
            <a:off x="7449985" y="926558"/>
            <a:ext cx="1485009" cy="76290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207" name="Google Shape;207;p10"/>
          <p:cNvCxnSpPr/>
          <p:nvPr/>
        </p:nvCxnSpPr>
        <p:spPr>
          <a:xfrm flipH="1">
            <a:off x="5056928" y="823611"/>
            <a:ext cx="1274203" cy="96997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>
            <p:ph type="ctrTitle"/>
          </p:nvPr>
        </p:nvSpPr>
        <p:spPr>
          <a:xfrm>
            <a:off x="1733909" y="241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משתנים בשאלות חקר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 txBox="1"/>
          <p:nvPr/>
        </p:nvSpPr>
        <p:spPr>
          <a:xfrm>
            <a:off x="5049671" y="926558"/>
            <a:ext cx="6943575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1150" lvl="0" marL="5143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t/>
            </a:r>
            <a:endParaRPr b="0" i="0" sz="3200" u="none" cap="none" strike="noStrike">
              <a:solidFill>
                <a:srgbClr val="92D05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214" name="Google Shape;214;p11"/>
          <p:cNvGraphicFramePr/>
          <p:nvPr/>
        </p:nvGraphicFramePr>
        <p:xfrm>
          <a:off x="148431" y="9265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{4A878A36-0EE9-4892-BEC8-11699DDD54BB}</a:tableStyleId>
              </a:tblPr>
              <a:tblGrid>
                <a:gridCol w="3878125"/>
                <a:gridCol w="2411900"/>
                <a:gridCol w="1935475"/>
                <a:gridCol w="1593050"/>
                <a:gridCol w="16906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השאלה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הגדרת משתנים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שאלת חקר?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משתנה בלתי תלוי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משתנה תלוי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כמה אנשים פוקדים את קניון X מידי יום?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אנשים, תאריך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כמה אנשים נכנסו ב1.9 לקניון X?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קיים קשר בין טמפרטורת הסביבה לבין מספר האנשים הפוקדים את קניון X?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טמפרטורת סביבה, 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מיהו הקניון בארץ שאותו פוקדים מידי יום מספר האנשים הגבוה ביותר?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הקניון, 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מהו מספר החנויות מכל סוג הפועלות בקניון X (ביגוד/ הנעלה/צעצועים)?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חנויות, קטגורית חנות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500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כמה חנויות בגדים פועלות בקניון X?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חנויות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איזו חנות מרוויחה הכי הרבה כסף מידי חודש בקניון X?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שם חנות, הכנסה חודשית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איזו חנות בעלת השטח הגדול ביותר בקניון X?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חנות, שטח חנות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/>
          <p:nvPr>
            <p:ph type="ctrTitle"/>
          </p:nvPr>
        </p:nvSpPr>
        <p:spPr>
          <a:xfrm>
            <a:off x="1733909" y="241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משתנים בשאלות חקר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5049671" y="926558"/>
            <a:ext cx="6943575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1150" lvl="0" marL="5143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t/>
            </a:r>
            <a:endParaRPr b="0" i="0" sz="3200" u="none" cap="none" strike="noStrike">
              <a:solidFill>
                <a:srgbClr val="92D05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221" name="Google Shape;221;p12"/>
          <p:cNvGraphicFramePr/>
          <p:nvPr/>
        </p:nvGraphicFramePr>
        <p:xfrm>
          <a:off x="544944" y="8349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{4A878A36-0EE9-4892-BEC8-11699DDD54BB}</a:tableStyleId>
              </a:tblPr>
              <a:tblGrid>
                <a:gridCol w="3750525"/>
                <a:gridCol w="2332525"/>
                <a:gridCol w="1871800"/>
                <a:gridCol w="1540625"/>
                <a:gridCol w="1635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השאלה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הגדרת משתנים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שאלת חקר?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משתנה בלתי תלוי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משתנה תלוי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כמה אנשים פוקדים את קניון X מידי יום?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אנשים, תאריך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תאריך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כמה אנשים נכנסו ב1.9 לקניון X?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קיים קשר בין טמפרטורת הסביבה לבין מספר האנשים הפוקדים את קניון X?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טמפרטורת סביבה, 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טמפרטורת הסביבה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מיהו הקניון בארץ שאותו פוקדים מידי יום מספר האנשים הגבוה ביותר?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הקניון, 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הקניון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מהו מספר החנויות מכל סוג הפועלות בקניון X (ביגוד/ הנעלה/צעצועים)?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חנויות, קטגורית חנות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קטגורית חנות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חנויות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5329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כמה חנויות בגדים פועלות בקניון X?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חנויות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איזו חנות מרוויחה הכי הרבה כסף מידי חודש בקניון X?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שם חנות, הכנסה חודשית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החנות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הכנסה חודשית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w-IL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איזו חנות בעלת השטח הגדול ביותר בקניון X?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חנות, שטח חנות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החנות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שטח החנות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למדנו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 txBox="1"/>
          <p:nvPr>
            <p:ph idx="1" type="body"/>
          </p:nvPr>
        </p:nvSpPr>
        <p:spPr>
          <a:xfrm>
            <a:off x="1410158" y="1809572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94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מטרת שאלת החקר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ניסוח שאלת חקר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משתנה בלתי תלוי ומשתנה תלוי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4"/>
          <p:cNvSpPr txBox="1"/>
          <p:nvPr/>
        </p:nvSpPr>
        <p:spPr>
          <a:xfrm>
            <a:off x="1351979" y="1818864"/>
            <a:ext cx="1047518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8950" lvl="0" marL="7429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t/>
            </a:r>
            <a:endParaRPr b="0" i="0" sz="4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t/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AutoNum type="arabicPeriod"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חשבו על נושא שמעניין אתכם.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AutoNum type="arabicPeriod"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רשמו 7 שאלות חקר.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Arial"/>
              <a:buAutoNum type="arabicPeriod"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רישמו עבור כל שאלת חקר, מיהו הגורם הבלתי תלוי ומיהו הגורם התלוי.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5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5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1410158" y="1809572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94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מטרת שאלת החקר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ניסוח שאלת חקר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משתנה בלתי תלוי ומשתנה תלוי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4679801" y="863292"/>
            <a:ext cx="4542576" cy="82863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>
            <p:ph type="ctrTitle"/>
          </p:nvPr>
        </p:nvSpPr>
        <p:spPr>
          <a:xfrm>
            <a:off x="1524185" y="170431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מטרת שאלת החקר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6792664" y="1619057"/>
            <a:ext cx="381059" cy="74785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5096747" y="2368853"/>
            <a:ext cx="3652970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נתונים רבים ככל האפשר על התופעה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6792661" y="3041635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5096747" y="5070656"/>
            <a:ext cx="3652970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הצגת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096748" y="6322061"/>
            <a:ext cx="3652970" cy="36277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6792662" y="5493428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5156705" y="946274"/>
            <a:ext cx="3652970" cy="63735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תופעה מסוימת ניסוח שאלת 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5096747" y="3844760"/>
            <a:ext cx="3652969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מתמטי של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6754532" y="4242024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תמונה שמכילה בניין, סצינה, מקורה, רחוב&#10;&#10;התיאור נוצר באופן אוטומטי" id="134" name="Google Shape;134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032" l="0" r="0" t="5032"/>
          <a:stretch/>
        </p:blipFill>
        <p:spPr>
          <a:xfrm>
            <a:off x="2674962" y="949905"/>
            <a:ext cx="7687490" cy="518489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נושא החקר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2533100" y="6134799"/>
            <a:ext cx="2992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rgbClr val="171616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Rene Schwietzke</a:t>
            </a:r>
            <a:r>
              <a:rPr b="0" i="0" lang="iw-IL" sz="1800" u="none" cap="none" strike="noStrike">
                <a:solidFill>
                  <a:srgbClr val="171616"/>
                </a:solidFill>
                <a:latin typeface="Proxima Nova"/>
                <a:ea typeface="Proxima Nova"/>
                <a:cs typeface="Proxima Nova"/>
                <a:sym typeface="Proxima Nova"/>
              </a:rPr>
              <a:t> from flickr</a:t>
            </a:r>
            <a:endParaRPr b="0" i="0" sz="1800" u="none" cap="none" strike="noStrike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תמונה שמכילה בניין, סצינה, מקורה, רחוב&#10;&#10;התיאור נוצר באופן אוטומטי" id="141" name="Google Shape;141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032" l="0" r="0" t="5032"/>
          <a:stretch/>
        </p:blipFill>
        <p:spPr>
          <a:xfrm>
            <a:off x="198753" y="962820"/>
            <a:ext cx="3852739" cy="2598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דוגמאות לשאלות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77725" y="3638223"/>
            <a:ext cx="2992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rgbClr val="171616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Rene Schwietzke</a:t>
            </a:r>
            <a:r>
              <a:rPr b="0" i="0" lang="iw-IL" sz="1800" u="none" cap="none" strike="noStrike">
                <a:solidFill>
                  <a:srgbClr val="171616"/>
                </a:solidFill>
                <a:latin typeface="Proxima Nova"/>
                <a:ea typeface="Proxima Nova"/>
                <a:cs typeface="Proxima Nova"/>
                <a:sym typeface="Proxima Nova"/>
              </a:rPr>
              <a:t> from flickr</a:t>
            </a:r>
            <a:endParaRPr b="0" i="0" sz="1800" u="none" cap="none" strike="noStrike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398655" y="850358"/>
            <a:ext cx="76614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Arial"/>
              <a:buAutoNum type="arabicPeriod"/>
            </a:pPr>
            <a:r>
              <a:rPr b="0" i="0" lang="iw-IL" sz="2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כמה אנשים פוקדים את קניון X מידי יום?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4532859" y="3111782"/>
            <a:ext cx="7460388" cy="11141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3200"/>
              <a:buFont typeface="Varela Round"/>
              <a:buNone/>
            </a:pPr>
            <a:r>
              <a:rPr b="0" i="0" lang="iw-IL" sz="2400" u="none" cap="none" strike="noStrike">
                <a:solidFill>
                  <a:srgbClr val="0042C7"/>
                </a:solidFill>
                <a:latin typeface="Arial"/>
                <a:ea typeface="Arial"/>
                <a:cs typeface="Arial"/>
                <a:sym typeface="Arial"/>
              </a:rPr>
              <a:t>4. מיהו הקניון בארץ שאותו פוקדים מידי יום מספר האנשים הגבוה ביותר?</a:t>
            </a:r>
            <a:endParaRPr b="0" i="0" sz="2400" u="none" cap="none" strike="noStrike">
              <a:solidFill>
                <a:srgbClr val="0042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-726667" y="3847565"/>
            <a:ext cx="127686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Varela Round"/>
              <a:buNone/>
            </a:pPr>
            <a:r>
              <a:rPr b="0" i="0" lang="iw-IL" sz="2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5. מהו מספר החנויות מכל סוג הפועלות בקניון X)ביגוד/הנעלה/צעצועים(?</a:t>
            </a:r>
            <a:endParaRPr b="0" i="0" sz="2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1856509" y="5130565"/>
            <a:ext cx="10414115" cy="11141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Varela Round"/>
              <a:buNone/>
            </a:pPr>
            <a:r>
              <a:rPr b="0" i="0" lang="iw-IL" sz="2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7. איזו חנות מרוויחה הכי הרבה כסף מידי חודש בקניון X?</a:t>
            </a:r>
            <a:endParaRPr b="0" i="0" sz="2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976582" y="5743842"/>
            <a:ext cx="8596651" cy="11141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3200"/>
              <a:buFont typeface="Varela Round"/>
              <a:buNone/>
            </a:pPr>
            <a:r>
              <a:rPr b="0" i="0" lang="iw-IL" sz="2400" u="none" cap="none" strike="noStrike">
                <a:solidFill>
                  <a:srgbClr val="0042C7"/>
                </a:solidFill>
                <a:latin typeface="Arial"/>
                <a:ea typeface="Arial"/>
                <a:cs typeface="Arial"/>
                <a:sym typeface="Arial"/>
              </a:rPr>
              <a:t>8. איזו חנות בעלת השטח הגדול ביותר בקניון X?</a:t>
            </a:r>
            <a:endParaRPr b="0" i="0" sz="2400" u="none" cap="none" strike="noStrike">
              <a:solidFill>
                <a:srgbClr val="0042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4331855" y="2306919"/>
            <a:ext cx="7649743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Varela Round"/>
              <a:buNone/>
            </a:pPr>
            <a:r>
              <a:rPr b="0" i="0" lang="iw-IL" sz="2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3. האם קיים קשר בין טמפרטורת הסביבה לבין מספר האנשים הפוקדים את קניון X?</a:t>
            </a:r>
            <a:endParaRPr b="0" i="0" sz="2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5475116" y="1535278"/>
            <a:ext cx="65181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0042C7"/>
                </a:solidFill>
                <a:latin typeface="Arial"/>
                <a:ea typeface="Arial"/>
                <a:cs typeface="Arial"/>
                <a:sym typeface="Arial"/>
              </a:rPr>
              <a:t>2. כמה אנשים נכנסו ב1.9 לקניון X?</a:t>
            </a:r>
            <a:endParaRPr b="0" i="0" sz="2400" u="none" cap="none" strike="noStrike">
              <a:solidFill>
                <a:srgbClr val="0042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5010988" y="4814211"/>
            <a:ext cx="7008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0042C7"/>
                </a:solidFill>
                <a:latin typeface="Arial"/>
                <a:ea typeface="Arial"/>
                <a:cs typeface="Arial"/>
                <a:sym typeface="Arial"/>
              </a:rPr>
              <a:t>6. כמה חנויות בגדים פועלות בקניון X?</a:t>
            </a:r>
            <a:endParaRPr b="0" i="0" sz="2400" u="none" cap="none" strike="noStrike">
              <a:solidFill>
                <a:srgbClr val="0042C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>
            <p:ph type="ctrTitle"/>
          </p:nvPr>
        </p:nvSpPr>
        <p:spPr>
          <a:xfrm>
            <a:off x="1597433" y="45689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ניסוח שאלת חקר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6"/>
          <p:cNvGrpSpPr/>
          <p:nvPr/>
        </p:nvGrpSpPr>
        <p:grpSpPr>
          <a:xfrm>
            <a:off x="7588155" y="834481"/>
            <a:ext cx="4121624" cy="5836155"/>
            <a:chOff x="0" y="1105"/>
            <a:chExt cx="4121624" cy="5836155"/>
          </a:xfrm>
        </p:grpSpPr>
        <p:sp>
          <p:nvSpPr>
            <p:cNvPr id="159" name="Google Shape;159;p6"/>
            <p:cNvSpPr/>
            <p:nvPr/>
          </p:nvSpPr>
          <p:spPr>
            <a:xfrm>
              <a:off x="0" y="1105"/>
              <a:ext cx="4121624" cy="1158017"/>
            </a:xfrm>
            <a:prstGeom prst="roundRect">
              <a:avLst>
                <a:gd fmla="val 16667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56530" y="57635"/>
              <a:ext cx="4008564" cy="1044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נושא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0" y="1170639"/>
              <a:ext cx="4121624" cy="1158017"/>
            </a:xfrm>
            <a:prstGeom prst="roundRect">
              <a:avLst>
                <a:gd fmla="val 16667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56530" y="1227169"/>
              <a:ext cx="4008564" cy="1044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ניסוח שאלות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0" y="2340174"/>
              <a:ext cx="4121624" cy="1158017"/>
            </a:xfrm>
            <a:prstGeom prst="roundRect">
              <a:avLst>
                <a:gd fmla="val 16667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56530" y="2396704"/>
              <a:ext cx="4008564" cy="1044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שאלות ממוקדות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0" y="3509708"/>
              <a:ext cx="4121624" cy="1158017"/>
            </a:xfrm>
            <a:prstGeom prst="roundRect">
              <a:avLst>
                <a:gd fmla="val 16667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56530" y="3566238"/>
              <a:ext cx="4008564" cy="1044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שאלות המציגות קשר בין שני משתנים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0" y="4679243"/>
              <a:ext cx="4121624" cy="1158017"/>
            </a:xfrm>
            <a:prstGeom prst="roundRect">
              <a:avLst>
                <a:gd fmla="val 16667" name="adj"/>
              </a:avLst>
            </a:prstGeom>
            <a:solidFill>
              <a:srgbClr val="92CD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56530" y="4735773"/>
              <a:ext cx="4008564" cy="1044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iw-IL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משתנים מדידים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6"/>
          <p:cNvSpPr/>
          <p:nvPr/>
        </p:nvSpPr>
        <p:spPr>
          <a:xfrm>
            <a:off x="5894302" y="1161075"/>
            <a:ext cx="1462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קניון X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-326399" y="3454680"/>
            <a:ext cx="75297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שאלה לא ממוקדת: כמה אנשים פוקדים את הקניון?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איזה קניון?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באיזה פרק זמן יש למדוד נתונים? בכל יום? בכל חודש? בכל שנה?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2127481" y="5939789"/>
            <a:ext cx="53110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מספר אנשים, זמן, סוג חנויות, הכנסה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3228205" y="2262225"/>
            <a:ext cx="42851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חקר של קשר בין שני משתנים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דוגמאות לשאלות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5049671" y="926558"/>
            <a:ext cx="6943575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1150" lvl="0" marL="5143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t/>
            </a:r>
            <a:endParaRPr b="0" i="0" sz="3200" u="none" cap="none" strike="noStrike">
              <a:solidFill>
                <a:srgbClr val="92D05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179" name="Google Shape;179;p7"/>
          <p:cNvGraphicFramePr/>
          <p:nvPr/>
        </p:nvGraphicFramePr>
        <p:xfrm>
          <a:off x="1904740" y="11491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{4A878A36-0EE9-4892-BEC8-11699DDD54BB}</a:tableStyleId>
              </a:tblPr>
              <a:tblGrid>
                <a:gridCol w="5245325"/>
                <a:gridCol w="41009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השאלה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הגדרת משתנים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כמה אנשים פוקדים את קניון X מידי יום?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כמה אנשים נכנסו ב1.9 לקניון X?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קיים קשר בין טמפרטורת הסביבה לבין מספר האנשים הפוקדים את קניון X?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מיהו הקניון בארץ שאותו פוקדים מידי יום מספר האנשים הגבוה ביותר?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מהו מספר החנויות מכל סוג הפועלות בקניון X </a:t>
                      </a: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ביגוד/ הנעלה/צעצועים</a:t>
                      </a: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500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כמה חנויות בגדים פועלות בקניון X?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איזו חנות מרוויחה הכי הרבה כסף מידי חודש בקניון X?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איזו חנות בעלת השטח הגדול ביותר בקניון X?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דוגמאות לשאלות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5049671" y="926558"/>
            <a:ext cx="6943575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1150" lvl="0" marL="5143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t/>
            </a:r>
            <a:endParaRPr b="0" i="0" sz="3200" u="none" cap="none" strike="noStrike">
              <a:solidFill>
                <a:srgbClr val="92D05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186" name="Google Shape;186;p8"/>
          <p:cNvGraphicFramePr/>
          <p:nvPr/>
        </p:nvGraphicFramePr>
        <p:xfrm>
          <a:off x="1322128" y="11491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{4A878A36-0EE9-4892-BEC8-11699DDD54BB}</a:tableStyleId>
              </a:tblPr>
              <a:tblGrid>
                <a:gridCol w="5071825"/>
                <a:gridCol w="50718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השאלה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הגדרת משתנים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כמה אנשים פוקדים את קניון X מידי יום?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אנשים, תאריך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כמה אנשים נכנסו ב1.9 לקניון X?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קיים קשר בין טמפרטורת הסביבה לבין מספר האנשים הפוקדים את קניון X?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טמפרטורת סביבה, 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מיהו הקניון בארץ שאותו פוקדים מידי יום מספר האנשים הגבוה ביותר?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הקניון, 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מהו מספר החנויות מכל סוג הפועלות בקניון X </a:t>
                      </a: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ביגוד/ הנעלה/צעצועים</a:t>
                      </a: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חנויות, קטגורית חנות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500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כמה חנויות בגדים פועלות בקניון X?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חנויות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איזו חנות מרוויחה הכי הרבה כסף מידי חודש בקניון X?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חנות, הכנסה חודשית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איזו חנות בעלת השטח הגדול ביותר בקניון X?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חנות, שטח חנות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דוגמאות לשאלות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5049671" y="926558"/>
            <a:ext cx="6943575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1150" lvl="0" marL="5143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t/>
            </a:r>
            <a:endParaRPr b="0" i="0" sz="3200" u="none" cap="none" strike="noStrike">
              <a:solidFill>
                <a:srgbClr val="92D05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193" name="Google Shape;193;p9"/>
          <p:cNvGraphicFramePr/>
          <p:nvPr/>
        </p:nvGraphicFramePr>
        <p:xfrm>
          <a:off x="1093905" y="11491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{4A878A36-0EE9-4892-BEC8-11699DDD54BB}</a:tableStyleId>
              </a:tblPr>
              <a:tblGrid>
                <a:gridCol w="4554200"/>
                <a:gridCol w="2897575"/>
                <a:gridCol w="28015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השאלה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הגדרת משתנים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שאלת חקר?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כמה אנשים פוקדים את קניון X מידי יום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אנשים, תאריך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כמה אנשים נכנסו ב1.9 לקניון X?</a:t>
                      </a:r>
                      <a:endParaRPr sz="1800" u="none" cap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האם קיים קשר בין טמפרטורת הסביבה לבין מספר האנשים הפוקדים את קניון X?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טמפרטורת סביבה, 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מיהו הקניון בארץ שאותו פוקדים מידי יום מספר האנשים הגבוה ביותר?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שם הקניון, מספר אנשים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מהו מספר החנויות מכל סוג הפועלות בקניון X (ביגוד/ הנעלה/צעצועים)?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חנויות, קטגורית חנות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5008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כמה חנויות בגדים פועלות בקניון X?</a:t>
                      </a:r>
                      <a:endParaRPr sz="1800" u="none" cap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חנויות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לא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איזו חנות מרוויחה הכי הרבה כסף מידי חודש בקניון X?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שם חנות, הכנסה חודשית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w-IL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איזו חנות בעלת השטח הגדול ביותר בקניון X?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שם חנות, שטח חנות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כן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