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Varela Round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KXHz/K2XGAbPCKJ6rd4B3KZD1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VarelaRou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gif"/><Relationship Id="rId5" Type="http://schemas.openxmlformats.org/officeDocument/2006/relationships/image" Target="../media/image2.png"/><Relationship Id="rId6" Type="http://schemas.openxmlformats.org/officeDocument/2006/relationships/hyperlink" Target="https://www.youtube.com/watch?v=rBilb_gunv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gif"/><Relationship Id="rId4" Type="http://schemas.openxmlformats.org/officeDocument/2006/relationships/image" Target="../media/image24.gif"/><Relationship Id="rId5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24 – התפלגות נורמלית ב'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התפלגויות מיוחדות - סיכום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11"/>
          <p:cNvGrpSpPr/>
          <p:nvPr/>
        </p:nvGrpSpPr>
        <p:grpSpPr>
          <a:xfrm>
            <a:off x="6345634" y="1310605"/>
            <a:ext cx="3278919" cy="4610982"/>
            <a:chOff x="1886629" y="3099"/>
            <a:chExt cx="3278919" cy="4610982"/>
          </a:xfrm>
        </p:grpSpPr>
        <p:sp>
          <p:nvSpPr>
            <p:cNvPr id="309" name="Google Shape;309;p11"/>
            <p:cNvSpPr/>
            <p:nvPr/>
          </p:nvSpPr>
          <p:spPr>
            <a:xfrm>
              <a:off x="1886629" y="1181462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1906637" y="1201470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התפלגויות בדידות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 rot="-3907178">
              <a:off x="2876631" y="920519"/>
              <a:ext cx="1298916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 rot="-3907178">
              <a:off x="3493616" y="901362"/>
              <a:ext cx="64945" cy="64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3799332" y="3099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 txBox="1"/>
            <p:nvPr/>
          </p:nvSpPr>
          <p:spPr>
            <a:xfrm>
              <a:off x="3819340" y="23107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בינומית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 rot="-2142401">
              <a:off x="3189589" y="1313307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1"/>
            <p:cNvSpPr txBox="1"/>
            <p:nvPr/>
          </p:nvSpPr>
          <p:spPr>
            <a:xfrm rot="-2142401">
              <a:off x="3509264" y="1309797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3799332" y="788674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3819340" y="808682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גאומטרית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 rot="2142401">
              <a:off x="3189589" y="1706094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 txBox="1"/>
            <p:nvPr/>
          </p:nvSpPr>
          <p:spPr>
            <a:xfrm rot="2142401">
              <a:off x="3509264" y="1702584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3799332" y="1574249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3819340" y="1594257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 rot="3907178">
              <a:off x="2876631" y="2098881"/>
              <a:ext cx="1298916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 txBox="1"/>
            <p:nvPr/>
          </p:nvSpPr>
          <p:spPr>
            <a:xfrm rot="3907178">
              <a:off x="3493616" y="2079724"/>
              <a:ext cx="64945" cy="64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3799332" y="2359824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 txBox="1"/>
            <p:nvPr/>
          </p:nvSpPr>
          <p:spPr>
            <a:xfrm>
              <a:off x="3819340" y="2379832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פואסונית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886629" y="3538186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 txBox="1"/>
            <p:nvPr/>
          </p:nvSpPr>
          <p:spPr>
            <a:xfrm>
              <a:off x="1906637" y="3558194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התפלגויות רציפות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 rot="-2142401">
              <a:off x="3189589" y="3670031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1"/>
            <p:cNvSpPr txBox="1"/>
            <p:nvPr/>
          </p:nvSpPr>
          <p:spPr>
            <a:xfrm rot="-2142401">
              <a:off x="3509264" y="3666521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3799332" y="3145398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 txBox="1"/>
            <p:nvPr/>
          </p:nvSpPr>
          <p:spPr>
            <a:xfrm>
              <a:off x="3819340" y="3165406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 rot="2142401">
              <a:off x="3189589" y="4062818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 txBox="1"/>
            <p:nvPr/>
          </p:nvSpPr>
          <p:spPr>
            <a:xfrm rot="2142401">
              <a:off x="3509264" y="4059309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799332" y="3930973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 txBox="1"/>
            <p:nvPr/>
          </p:nvSpPr>
          <p:spPr>
            <a:xfrm>
              <a:off x="3819340" y="3950981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נורמלית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nalytics, Charts, Business, Woman, Laptop, Computer" id="337" name="Google Shape;3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69" y="4298535"/>
            <a:ext cx="6108932" cy="248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 txBox="1"/>
          <p:nvPr>
            <p:ph idx="1" type="body"/>
          </p:nvPr>
        </p:nvSpPr>
        <p:spPr>
          <a:xfrm>
            <a:off x="1660450" y="2611443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חשיבותה של ההתפלגות הנורמלית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רציף נורמלי?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סיכום התפלגויות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lculator, Calculation, Insurance, Finance, Accounting" id="344" name="Google Shape;3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59" y="2232588"/>
            <a:ext cx="4572000" cy="3429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0" y="1391902"/>
            <a:ext cx="11434193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26725" y="-136525"/>
            <a:ext cx="15906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833225" y="-136525"/>
            <a:ext cx="10572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3"/>
          <p:cNvSpPr/>
          <p:nvPr/>
        </p:nvSpPr>
        <p:spPr>
          <a:xfrm>
            <a:off x="370729" y="903123"/>
            <a:ext cx="10221024" cy="5864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. גובהם של נשים באוכלוסייה מסוימת מתפלג נורמלית עם ממוצע של 168 ס"מ וסטית תקן של 9 ס"מ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מה אחוז הנשים שגובהם מתחת ל -164 ס"מ?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מה אחוז הנשים שגובהם מעל 175 ס"מ?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מה אחוז הנשים שגובהם בדיוק 168 ס"מ?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מהו הגובה ש20% מהנשים מתחתיו?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ה. מהו הגובה 8% מהנשים מעליו?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משקלם של גברים באוכלוסייה מסוימת מתפלג נורמלית עם ממוצע של 65 ק"ג וסטיית תקן של 6.5 ק"ג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מה אחוז הגברים שמשקלם נמוך מ - 52 ק"ג?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מה אחוז הגברים באוכלוסייה שמשקלם לפחות 60 ק"ג?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מה אחוז הגברים באוכלוסייה שמשקלם מעל 80 ק"ג?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מה אחוז הגברים שמשקלם סוטה מהממוצע בלא יותר מ 2.5 ק"ג?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ה. מהו המשקל ש- 5% מהגברים מעליו?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chieve, Woman, Girl, Jumping, Running, Sports" id="355" name="Google Shape;3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638" y="1620169"/>
            <a:ext cx="3817121" cy="247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4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4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1771545" y="3218194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חשיבותה של ההתפלגות הנורמלית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רציף נורמלי?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סיכום התפלגויות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lculator, Calculation, Insurance, Finance, Accounting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59" y="2232588"/>
            <a:ext cx="4572000" cy="3429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>
            <p:ph type="ctrTitle"/>
          </p:nvPr>
        </p:nvSpPr>
        <p:spPr>
          <a:xfrm>
            <a:off x="1859345" y="151599"/>
            <a:ext cx="102477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התפלגות נורמלית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863125" y="5204389"/>
            <a:ext cx="10528419" cy="974220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>
            <p:ph type="title"/>
          </p:nvPr>
        </p:nvSpPr>
        <p:spPr>
          <a:xfrm>
            <a:off x="1662607" y="53896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חשיבותה של ההתפלגות הנורמלית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משפט הגבול המרכזי </a:t>
            </a:r>
            <a:r>
              <a:rPr b="0" lang="iw-IL" sz="3959">
                <a:latin typeface="Arial"/>
                <a:ea typeface="Arial"/>
                <a:cs typeface="Arial"/>
                <a:sym typeface="Arial"/>
              </a:rPr>
              <a:t>Central limit theorem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2720567" y="1860674"/>
            <a:ext cx="75263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אירועים רבים בטבע מורכבים מסכום של מספר רב של אירועים אקראיים.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2016651" y="4723911"/>
            <a:ext cx="31309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כיצד הנתונים מתפלגים? לא ידוע!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709301" y="5250775"/>
            <a:ext cx="10442960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על פי משפט הגבול המרכזי, תחת תנאים מסוימים, התפלגות הממוצע של סדרת משתנים מקריים בלתי תלויים </a:t>
            </a: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מתקרבת להתפלגות נורמלית לאחר תקנון מסוים, גם כאשר המשתנים עצמם אינם מתפלגים נורמלית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412493" y="2340236"/>
            <a:ext cx="6096000" cy="2540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לדוגמה: דגימת משקל שקיות במבה.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דגימה ראשונה של 5 שקיות – הממוצע 101 גרם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דגימה שנייה של 5 שקיות – הממוצע 104 גרם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דגימה שלישית של 4 שקיות – הממוצע 98 גרם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דגימה רביעית  של 6 שקיות – הממוצע 99 גרם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וכו'...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unar New Year, Red, Normal Life, Street, Order Code"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74" y="1861535"/>
            <a:ext cx="3287282" cy="2191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tzel, Baked Goods, Pretzels, Crispy, Salty"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6345" y="2873823"/>
            <a:ext cx="2503742" cy="166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פיזור ערכים בהתפלגות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078" y="1519192"/>
            <a:ext cx="7639230" cy="381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5381316" y="5336493"/>
            <a:ext cx="2324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סטיות תקן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 rot="-5400000">
            <a:off x="1183138" y="3688714"/>
            <a:ext cx="2324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הסתברות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/>
          <p:nvPr/>
        </p:nvSpPr>
        <p:spPr>
          <a:xfrm>
            <a:off x="7490024" y="6124425"/>
            <a:ext cx="4348500" cy="5325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9374275" y="2753350"/>
            <a:ext cx="2014200" cy="513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1: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10500704" y="2787673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195" name="Google Shape;195;p7"/>
          <p:cNvSpPr/>
          <p:nvPr/>
        </p:nvSpPr>
        <p:spPr>
          <a:xfrm>
            <a:off x="5333192" y="4155147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3288556" y="858912"/>
            <a:ext cx="8456857" cy="1246951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2353890" y="850423"/>
            <a:ext cx="92817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במפעל ליצור ברגים, אורך הברגים מתפלג נורמלית עם ממוצע 10 ס"מ וסטיית תקין 0.5 ס"מ.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המפעל מעוניין להגדיר "ברגים פגומים" כברגים שאורכם הם 5% הקצרים ביותר.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אורך הבורג המקסימלי המוגדר כ"פגום"?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9307826" y="2787673"/>
            <a:ext cx="136832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4462" r="-3122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5350882" y="3628146"/>
            <a:ext cx="6362400" cy="552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933475" y="3719850"/>
            <a:ext cx="455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איתור ציון תקן לאחוז מסויים (מהזנב השמאלי)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5435763" y="3719782"/>
            <a:ext cx="181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 Z=NORMSINV(%)‎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8234283" y="6206025"/>
            <a:ext cx="35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המרת הציון תקן לציון גולמי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584354" y="3039239"/>
            <a:ext cx="16032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-3420" r="-2659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658327" y="3776950"/>
            <a:ext cx="346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Z=NORMSINV(0.05) = -1.644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-1186531" y="6358930"/>
            <a:ext cx="394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X= 10 - 1.644*0.5= 9.178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7"/>
          <p:cNvCxnSpPr/>
          <p:nvPr/>
        </p:nvCxnSpPr>
        <p:spPr>
          <a:xfrm flipH="1" rot="10800000">
            <a:off x="2826180" y="4280518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07" name="Google Shape;207;p7"/>
          <p:cNvCxnSpPr/>
          <p:nvPr/>
        </p:nvCxnSpPr>
        <p:spPr>
          <a:xfrm flipH="1" rot="10800000">
            <a:off x="2825130" y="5785410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08" name="Google Shape;208;p7"/>
          <p:cNvCxnSpPr>
            <a:endCxn id="209" idx="0"/>
          </p:cNvCxnSpPr>
          <p:nvPr/>
        </p:nvCxnSpPr>
        <p:spPr>
          <a:xfrm>
            <a:off x="4497363" y="4340015"/>
            <a:ext cx="27900" cy="1544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7"/>
          <p:cNvSpPr/>
          <p:nvPr/>
        </p:nvSpPr>
        <p:spPr>
          <a:xfrm>
            <a:off x="4315911" y="5884715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7"/>
          <p:cNvCxnSpPr/>
          <p:nvPr/>
        </p:nvCxnSpPr>
        <p:spPr>
          <a:xfrm>
            <a:off x="3661465" y="5299468"/>
            <a:ext cx="13074" cy="5131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p7"/>
          <p:cNvSpPr/>
          <p:nvPr/>
        </p:nvSpPr>
        <p:spPr>
          <a:xfrm>
            <a:off x="3247801" y="5473167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5%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3528505" y="5792855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w, Cross Screw, Craft, Hardware Store, Metal" id="213" name="Google Shape;21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482" y="1074493"/>
            <a:ext cx="2519779" cy="14173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7644650" y="6159825"/>
            <a:ext cx="35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μ + z × σ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/>
          <p:nvPr/>
        </p:nvSpPr>
        <p:spPr>
          <a:xfrm>
            <a:off x="7457387" y="6162187"/>
            <a:ext cx="4302603" cy="532445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9383001" y="2638164"/>
            <a:ext cx="2014255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1: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10500704" y="2787673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24" name="Google Shape;224;p8"/>
          <p:cNvSpPr/>
          <p:nvPr/>
        </p:nvSpPr>
        <p:spPr>
          <a:xfrm>
            <a:off x="5333192" y="4155147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3288556" y="858912"/>
            <a:ext cx="8456857" cy="1246951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2362615" y="837861"/>
            <a:ext cx="92817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במפעל ליצור ברגים, אורך הברגים מתפלג נורמלית עם ממוצע 10 ס"מ וסטיית תקין 0.5 ס"מ.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המפעל מעוניין להגדיר "ברגים פגומים" כברגים שאורכם הם 5% הקצרים ביותר.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אורך הבורג המקסימלי המוגדר כ"פגום"?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9307826" y="2787673"/>
            <a:ext cx="136832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4462" r="-3122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5397507" y="3492207"/>
            <a:ext cx="6362483" cy="552708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7194675" y="3604675"/>
            <a:ext cx="430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איתור ציון תקן לאחוז מסויים (מהזנב השמאלי)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5350863" y="3604670"/>
            <a:ext cx="18181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 Z=NORMSINV(%)‎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8585101" y="6243750"/>
            <a:ext cx="31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המרת הציון תקן לציון גולמי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593079" y="2924052"/>
            <a:ext cx="160325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-3420" r="-2659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667052" y="3661750"/>
            <a:ext cx="351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Z=NORMSINV(0.05) = -1.644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-1066281" y="6243743"/>
            <a:ext cx="394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X= 10 - 1.644*0.5= 9.178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8"/>
          <p:cNvCxnSpPr/>
          <p:nvPr/>
        </p:nvCxnSpPr>
        <p:spPr>
          <a:xfrm flipH="1" rot="10800000">
            <a:off x="2826180" y="4280518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6" name="Google Shape;236;p8"/>
          <p:cNvCxnSpPr/>
          <p:nvPr/>
        </p:nvCxnSpPr>
        <p:spPr>
          <a:xfrm flipH="1" rot="10800000">
            <a:off x="2825130" y="5785410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7" name="Google Shape;237;p8"/>
          <p:cNvCxnSpPr>
            <a:endCxn id="238" idx="0"/>
          </p:cNvCxnSpPr>
          <p:nvPr/>
        </p:nvCxnSpPr>
        <p:spPr>
          <a:xfrm>
            <a:off x="4497363" y="4340015"/>
            <a:ext cx="27900" cy="1544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8"/>
          <p:cNvSpPr/>
          <p:nvPr/>
        </p:nvSpPr>
        <p:spPr>
          <a:xfrm>
            <a:off x="4315911" y="5884715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8"/>
          <p:cNvCxnSpPr/>
          <p:nvPr/>
        </p:nvCxnSpPr>
        <p:spPr>
          <a:xfrm>
            <a:off x="3661465" y="5299468"/>
            <a:ext cx="13074" cy="5131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8"/>
          <p:cNvSpPr/>
          <p:nvPr/>
        </p:nvSpPr>
        <p:spPr>
          <a:xfrm>
            <a:off x="3247801" y="5473167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5%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3277185" y="5860654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9.178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490327" y="6488675"/>
            <a:ext cx="41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אורך מקסימלי של בורג פגום הוא 9.17 ס"מ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w, Cross Screw, Craft, Hardware Store, Metal" id="243" name="Google Shape;24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482" y="1074493"/>
            <a:ext cx="2519779" cy="14173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4" name="Google Shape;244;p8"/>
          <p:cNvSpPr txBox="1"/>
          <p:nvPr/>
        </p:nvSpPr>
        <p:spPr>
          <a:xfrm>
            <a:off x="7644650" y="6197550"/>
            <a:ext cx="35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μ + z × σ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7457387" y="6162187"/>
            <a:ext cx="4302603" cy="532445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9383001" y="2638164"/>
            <a:ext cx="2014255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10500704" y="2787673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54" name="Google Shape;254;p9"/>
          <p:cNvSpPr/>
          <p:nvPr/>
        </p:nvSpPr>
        <p:spPr>
          <a:xfrm>
            <a:off x="5333192" y="4155147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3288556" y="858912"/>
            <a:ext cx="8456857" cy="163850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2362615" y="825886"/>
            <a:ext cx="9281700" cy="17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משרד החינוך מעוניין לאתר את התלמידים המחוננים בבתי הספר בארץ.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 נערך מידי שנה מבחן לאיתור מחוננים בכיתות ב. ה- 5% הטובים היותר מתקבלים לתוכנית.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הציון המינימלי לקבלה לתוכנית.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ידוע כי ציוני המבחן מתפלגים נורמלית עם ממוצע 70 וסטיית תקן 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9307826" y="2787673"/>
            <a:ext cx="136832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4462" r="-3122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5397507" y="3492207"/>
            <a:ext cx="6362483" cy="552708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7244775" y="3604675"/>
            <a:ext cx="425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איתור ציון תקן לאחוז מסויים (מהזנב השמאלי)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5350863" y="3604670"/>
            <a:ext cx="18181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 Z=NORMSINV(%)‎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9055950" y="6243750"/>
            <a:ext cx="271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המרת הציון תקן לציון גולמי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593079" y="2924052"/>
            <a:ext cx="155516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-3525" r="-2741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667040" y="3661760"/>
            <a:ext cx="27719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Z=NORMSINV(0.95) = 1.644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-1177806" y="6243743"/>
            <a:ext cx="39445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X= 70 + 1.644*15= 94.66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p9"/>
          <p:cNvCxnSpPr/>
          <p:nvPr/>
        </p:nvCxnSpPr>
        <p:spPr>
          <a:xfrm flipH="1" rot="10800000">
            <a:off x="2826180" y="4280518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6" name="Google Shape;266;p9"/>
          <p:cNvCxnSpPr/>
          <p:nvPr/>
        </p:nvCxnSpPr>
        <p:spPr>
          <a:xfrm flipH="1" rot="10800000">
            <a:off x="2825130" y="5785410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67" name="Google Shape;267;p9"/>
          <p:cNvCxnSpPr>
            <a:endCxn id="268" idx="0"/>
          </p:cNvCxnSpPr>
          <p:nvPr/>
        </p:nvCxnSpPr>
        <p:spPr>
          <a:xfrm>
            <a:off x="4497363" y="4340015"/>
            <a:ext cx="27900" cy="1544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9"/>
          <p:cNvSpPr/>
          <p:nvPr/>
        </p:nvSpPr>
        <p:spPr>
          <a:xfrm>
            <a:off x="4315911" y="5884715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70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9"/>
          <p:cNvCxnSpPr/>
          <p:nvPr/>
        </p:nvCxnSpPr>
        <p:spPr>
          <a:xfrm>
            <a:off x="5384433" y="5313157"/>
            <a:ext cx="13074" cy="5131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0" name="Google Shape;270;p9"/>
          <p:cNvSpPr/>
          <p:nvPr/>
        </p:nvSpPr>
        <p:spPr>
          <a:xfrm>
            <a:off x="5350848" y="5450696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5%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5254721" y="5792855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umb, Success, Successful, Fan, Faust, Joy, Friendly" id="272" name="Google Shape;272;p9"/>
          <p:cNvPicPr preferRelativeResize="0"/>
          <p:nvPr/>
        </p:nvPicPr>
        <p:blipFill rotWithShape="1">
          <a:blip r:embed="rId5">
            <a:alphaModFix/>
          </a:blip>
          <a:srcRect b="0" l="0" r="41612" t="7601"/>
          <a:stretch/>
        </p:blipFill>
        <p:spPr>
          <a:xfrm>
            <a:off x="1061161" y="966161"/>
            <a:ext cx="1087087" cy="18215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9"/>
          <p:cNvSpPr txBox="1"/>
          <p:nvPr/>
        </p:nvSpPr>
        <p:spPr>
          <a:xfrm>
            <a:off x="7644650" y="6197550"/>
            <a:ext cx="35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μ + z × σ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7457387" y="6162187"/>
            <a:ext cx="4302603" cy="532445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9383001" y="2638164"/>
            <a:ext cx="2014255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התפלגות נורמלית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10500704" y="2787673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2650751" y="858900"/>
            <a:ext cx="9094800" cy="16386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2002000" y="851075"/>
            <a:ext cx="9642300" cy="17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משרד החינוך מעוניין לאתר את התלמידים המחוננים בבתי הספר בארץ.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 נערך מידי שנה מבחן לאיתור מחוננים בכיתות ב. ה- 5% הטובים היותר מתקבלים לתוכנית.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הציון המינימלי לקבלה לתוכנית.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ידוע כי ציוני המבחן מתפלגים נורמלית עם ממוצע 70 וסטיית תקן 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9307826" y="2787673"/>
            <a:ext cx="136832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4462" r="-3122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5384432" y="3440307"/>
            <a:ext cx="6362400" cy="577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7194675" y="3604675"/>
            <a:ext cx="430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איתור ציון תקן לאחוז מסויים (מהזנב השמאלי)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5193878" y="3604675"/>
            <a:ext cx="226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Z=NORMSINV(%)‎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8876725" y="6243750"/>
            <a:ext cx="28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המרת הציון תקן לציון גולמי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593079" y="2924052"/>
            <a:ext cx="155516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-3525" r="-2741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667040" y="3661760"/>
            <a:ext cx="27719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Z=NORMSINV(0.95) = 1.644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-1177806" y="6243743"/>
            <a:ext cx="39445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X= 70 + 1.644*15= 94.66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0"/>
          <p:cNvCxnSpPr/>
          <p:nvPr/>
        </p:nvCxnSpPr>
        <p:spPr>
          <a:xfrm flipH="1" rot="10800000">
            <a:off x="2826180" y="4280518"/>
            <a:ext cx="52081" cy="150298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4" name="Google Shape;294;p10"/>
          <p:cNvCxnSpPr/>
          <p:nvPr/>
        </p:nvCxnSpPr>
        <p:spPr>
          <a:xfrm flipH="1" rot="10800000">
            <a:off x="2825130" y="5785410"/>
            <a:ext cx="3289729" cy="818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5" name="Google Shape;295;p10"/>
          <p:cNvCxnSpPr>
            <a:endCxn id="296" idx="0"/>
          </p:cNvCxnSpPr>
          <p:nvPr/>
        </p:nvCxnSpPr>
        <p:spPr>
          <a:xfrm>
            <a:off x="4497363" y="4340015"/>
            <a:ext cx="27900" cy="1544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10"/>
          <p:cNvSpPr/>
          <p:nvPr/>
        </p:nvSpPr>
        <p:spPr>
          <a:xfrm>
            <a:off x="4315911" y="5884715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70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10"/>
          <p:cNvCxnSpPr/>
          <p:nvPr/>
        </p:nvCxnSpPr>
        <p:spPr>
          <a:xfrm>
            <a:off x="5384433" y="5313157"/>
            <a:ext cx="13074" cy="5131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10"/>
          <p:cNvSpPr/>
          <p:nvPr/>
        </p:nvSpPr>
        <p:spPr>
          <a:xfrm>
            <a:off x="5350848" y="5450696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5%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5107191" y="5826548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94.66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2148250" y="6488675"/>
            <a:ext cx="55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תלמידים שקיבלו ציון מעל ציון 94.6 יכנסו לתוכנית למחוננים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umb, Success, Successful, Fan, Faust, Joy, Friendly" id="301" name="Google Shape;301;p10"/>
          <p:cNvPicPr preferRelativeResize="0"/>
          <p:nvPr/>
        </p:nvPicPr>
        <p:blipFill rotWithShape="1">
          <a:blip r:embed="rId5">
            <a:alphaModFix/>
          </a:blip>
          <a:srcRect b="0" l="0" r="41612" t="7601"/>
          <a:stretch/>
        </p:blipFill>
        <p:spPr>
          <a:xfrm>
            <a:off x="1061161" y="966161"/>
            <a:ext cx="1087087" cy="182151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0"/>
          <p:cNvSpPr txBox="1"/>
          <p:nvPr/>
        </p:nvSpPr>
        <p:spPr>
          <a:xfrm>
            <a:off x="7644650" y="6197550"/>
            <a:ext cx="35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μ + z × σ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