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Varela Round"/>
      <p:regular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LonhtUk/rXG14Edp6sSZTKvjo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OpenSans-regular.fntdata"/><Relationship Id="rId21" Type="http://schemas.openxmlformats.org/officeDocument/2006/relationships/font" Target="fonts/VarelaRound-regular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p1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p1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1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p1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0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0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20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0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3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21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2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2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2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2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3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3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3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9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9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9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9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9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9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9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2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gif"/><Relationship Id="rId5" Type="http://schemas.openxmlformats.org/officeDocument/2006/relationships/image" Target="../media/image4.png"/><Relationship Id="rId6" Type="http://schemas.openxmlformats.org/officeDocument/2006/relationships/hyperlink" Target="https://www.youtube.com/watch?v=gsPXqkhaXl0" TargetMode="Externa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Relationship Id="rId5" Type="http://schemas.openxmlformats.org/officeDocument/2006/relationships/image" Target="../media/image37.png"/><Relationship Id="rId6" Type="http://schemas.openxmlformats.org/officeDocument/2006/relationships/image" Target="../media/image6.jpg"/><Relationship Id="rId7" Type="http://schemas.openxmlformats.org/officeDocument/2006/relationships/image" Target="../media/image38.png"/><Relationship Id="rId8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Relationship Id="rId5" Type="http://schemas.openxmlformats.org/officeDocument/2006/relationships/image" Target="../media/image37.png"/><Relationship Id="rId6" Type="http://schemas.openxmlformats.org/officeDocument/2006/relationships/image" Target="../media/image6.jpg"/><Relationship Id="rId7" Type="http://schemas.openxmlformats.org/officeDocument/2006/relationships/image" Target="../media/image38.png"/><Relationship Id="rId8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5" Type="http://schemas.openxmlformats.org/officeDocument/2006/relationships/image" Target="../media/image6.jp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5" Type="http://schemas.openxmlformats.org/officeDocument/2006/relationships/image" Target="../media/image6.jp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6.jp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type="ctrTitle"/>
          </p:nvPr>
        </p:nvSpPr>
        <p:spPr>
          <a:xfrm>
            <a:off x="0" y="138766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23 – התפלגות נורמלית א'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5106" y="4501494"/>
            <a:ext cx="31432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1"/>
          <p:cNvSpPr/>
          <p:nvPr/>
        </p:nvSpPr>
        <p:spPr>
          <a:xfrm>
            <a:off x="9217431" y="2339362"/>
            <a:ext cx="2014255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: התפלגות נורמלית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10409025" y="2465863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340" name="Google Shape;340;p11"/>
          <p:cNvSpPr/>
          <p:nvPr/>
        </p:nvSpPr>
        <p:spPr>
          <a:xfrm>
            <a:off x="5311641" y="4194921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3093576" y="914954"/>
            <a:ext cx="8456857" cy="131763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1950079" y="1148226"/>
            <a:ext cx="9281607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גבהים של תלמידים בכיתה א מתפלגים נורמלית. הממוצע הוא 102 ס"מ, וסטיית התקן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9217431" y="2504651"/>
            <a:ext cx="1368323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660" l="-3997" r="-3107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537852" y="3341901"/>
            <a:ext cx="6826808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7719185" y="3530084"/>
            <a:ext cx="35125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קטן או שווה ל-  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623285" y="3546999"/>
            <a:ext cx="3195940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6660" l="0" r="-1712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6001729" y="4635220"/>
            <a:ext cx="56300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שגובהו של תלמיד יהיה בין 98 ל 106 ס"מ הוא 68.3%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pe, Tape Measure, Metro, Measure, Measurement, Cm" id="348" name="Google Shape;34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7632" y="1226812"/>
            <a:ext cx="2159237" cy="143949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1"/>
          <p:cNvSpPr/>
          <p:nvPr/>
        </p:nvSpPr>
        <p:spPr>
          <a:xfrm>
            <a:off x="6406325" y="2585099"/>
            <a:ext cx="1563890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586" l="-3904" r="-1169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4708745" y="1675503"/>
            <a:ext cx="6522941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ג. מה הסיכוי שגובהו של תלמיד כיתה א מסוים בין 98 ס"מ ל- 106 ס"מ?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99958" y="4132208"/>
            <a:ext cx="1906292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662" l="-1276" r="-3192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-2099829" y="4136480"/>
            <a:ext cx="11317260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6662" l="0" r="-482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11"/>
          <p:cNvCxnSpPr/>
          <p:nvPr/>
        </p:nvCxnSpPr>
        <p:spPr>
          <a:xfrm flipH="1" rot="10800000">
            <a:off x="2818478" y="4637356"/>
            <a:ext cx="52081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4" name="Google Shape;354;p11"/>
          <p:cNvCxnSpPr/>
          <p:nvPr/>
        </p:nvCxnSpPr>
        <p:spPr>
          <a:xfrm flipH="1" rot="10800000">
            <a:off x="2818076" y="5971201"/>
            <a:ext cx="3289729" cy="8181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5" name="Google Shape;355;p11"/>
          <p:cNvCxnSpPr/>
          <p:nvPr/>
        </p:nvCxnSpPr>
        <p:spPr>
          <a:xfrm>
            <a:off x="3954050" y="4938231"/>
            <a:ext cx="0" cy="10704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6" name="Google Shape;356;p11"/>
          <p:cNvSpPr/>
          <p:nvPr/>
        </p:nvSpPr>
        <p:spPr>
          <a:xfrm>
            <a:off x="3954050" y="6036475"/>
            <a:ext cx="75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102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3595824" y="6030575"/>
            <a:ext cx="5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98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" name="Google Shape;358;p11"/>
          <p:cNvCxnSpPr/>
          <p:nvPr/>
        </p:nvCxnSpPr>
        <p:spPr>
          <a:xfrm>
            <a:off x="4439357" y="4550031"/>
            <a:ext cx="0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9" name="Google Shape;359;p11"/>
          <p:cNvSpPr/>
          <p:nvPr/>
        </p:nvSpPr>
        <p:spPr>
          <a:xfrm>
            <a:off x="4461646" y="6030575"/>
            <a:ext cx="82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106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0" name="Google Shape;360;p11"/>
          <p:cNvCxnSpPr/>
          <p:nvPr/>
        </p:nvCxnSpPr>
        <p:spPr>
          <a:xfrm>
            <a:off x="4911966" y="4934716"/>
            <a:ext cx="0" cy="10704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1" name="Google Shape;361;p11"/>
          <p:cNvSpPr/>
          <p:nvPr/>
        </p:nvSpPr>
        <p:spPr>
          <a:xfrm rot="5400000">
            <a:off x="4574618" y="6181794"/>
            <a:ext cx="261470" cy="60904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/>
          <p:nvPr/>
        </p:nvSpPr>
        <p:spPr>
          <a:xfrm rot="5400000">
            <a:off x="3931403" y="6181794"/>
            <a:ext cx="261470" cy="60904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4580960" y="6517811"/>
            <a:ext cx="248786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-146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3916442" y="6510389"/>
            <a:ext cx="248786" cy="36933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146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519" y="4544282"/>
            <a:ext cx="31432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2"/>
          <p:cNvSpPr/>
          <p:nvPr/>
        </p:nvSpPr>
        <p:spPr>
          <a:xfrm>
            <a:off x="9217431" y="2339362"/>
            <a:ext cx="2014255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: התפלגות נורמלית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2"/>
          <p:cNvSpPr/>
          <p:nvPr/>
        </p:nvSpPr>
        <p:spPr>
          <a:xfrm>
            <a:off x="10409025" y="2465863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374" name="Google Shape;374;p12"/>
          <p:cNvSpPr/>
          <p:nvPr/>
        </p:nvSpPr>
        <p:spPr>
          <a:xfrm>
            <a:off x="5311641" y="4194921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3093576" y="914954"/>
            <a:ext cx="8456857" cy="131763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2"/>
          <p:cNvSpPr/>
          <p:nvPr/>
        </p:nvSpPr>
        <p:spPr>
          <a:xfrm>
            <a:off x="1950079" y="1148226"/>
            <a:ext cx="9281607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גבהים של תלמידים בכיתה א מתפלגים נורמלית. הממוצע הוא 102 ס"מ, וסטיית התקן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2"/>
          <p:cNvSpPr/>
          <p:nvPr/>
        </p:nvSpPr>
        <p:spPr>
          <a:xfrm>
            <a:off x="9217431" y="2504651"/>
            <a:ext cx="1368323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660" l="-3997" r="-3107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4537852" y="3341901"/>
            <a:ext cx="6826808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7719185" y="3530084"/>
            <a:ext cx="35125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קטן או שווה ל-  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2"/>
          <p:cNvSpPr/>
          <p:nvPr/>
        </p:nvSpPr>
        <p:spPr>
          <a:xfrm>
            <a:off x="4623285" y="3546999"/>
            <a:ext cx="3195940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6660" l="0" r="-1712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2"/>
          <p:cNvSpPr/>
          <p:nvPr/>
        </p:nvSpPr>
        <p:spPr>
          <a:xfrm>
            <a:off x="5584500" y="4637350"/>
            <a:ext cx="60477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שגובהו של תלמיד יהיה בין 98 ל 106 ס"מ הוא 68.3%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pe, Tape Measure, Metro, Measure, Measurement, Cm" id="382" name="Google Shape;38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7632" y="1226812"/>
            <a:ext cx="2159237" cy="143949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2"/>
          <p:cNvSpPr/>
          <p:nvPr/>
        </p:nvSpPr>
        <p:spPr>
          <a:xfrm>
            <a:off x="6406325" y="2585099"/>
            <a:ext cx="1563890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586" l="-3904" r="-1169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2"/>
          <p:cNvSpPr/>
          <p:nvPr/>
        </p:nvSpPr>
        <p:spPr>
          <a:xfrm>
            <a:off x="4708745" y="1675503"/>
            <a:ext cx="6522941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ג. מה הסיכוי שגובהו של תלמיד כיתה א מסוים בין 98 ס"מ ל- 106 ס"מ?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2"/>
          <p:cNvSpPr/>
          <p:nvPr/>
        </p:nvSpPr>
        <p:spPr>
          <a:xfrm>
            <a:off x="99958" y="4132208"/>
            <a:ext cx="1906292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662" l="-1276" r="-3192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2"/>
          <p:cNvSpPr/>
          <p:nvPr/>
        </p:nvSpPr>
        <p:spPr>
          <a:xfrm>
            <a:off x="-2099829" y="4136480"/>
            <a:ext cx="11317260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6662" l="0" r="-482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12"/>
          <p:cNvCxnSpPr/>
          <p:nvPr/>
        </p:nvCxnSpPr>
        <p:spPr>
          <a:xfrm flipH="1" rot="10800000">
            <a:off x="2818478" y="4637356"/>
            <a:ext cx="52081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88" name="Google Shape;388;p12"/>
          <p:cNvCxnSpPr/>
          <p:nvPr/>
        </p:nvCxnSpPr>
        <p:spPr>
          <a:xfrm flipH="1" rot="10800000">
            <a:off x="2818076" y="5971201"/>
            <a:ext cx="3289729" cy="8181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89" name="Google Shape;389;p12"/>
          <p:cNvCxnSpPr/>
          <p:nvPr/>
        </p:nvCxnSpPr>
        <p:spPr>
          <a:xfrm>
            <a:off x="3954050" y="4938231"/>
            <a:ext cx="0" cy="10704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0" name="Google Shape;390;p12"/>
          <p:cNvSpPr/>
          <p:nvPr/>
        </p:nvSpPr>
        <p:spPr>
          <a:xfrm>
            <a:off x="3954050" y="6036475"/>
            <a:ext cx="75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102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2"/>
          <p:cNvSpPr/>
          <p:nvPr/>
        </p:nvSpPr>
        <p:spPr>
          <a:xfrm>
            <a:off x="3660125" y="6030575"/>
            <a:ext cx="50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98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2" name="Google Shape;392;p12"/>
          <p:cNvCxnSpPr/>
          <p:nvPr/>
        </p:nvCxnSpPr>
        <p:spPr>
          <a:xfrm>
            <a:off x="4439357" y="4550031"/>
            <a:ext cx="0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3" name="Google Shape;393;p12"/>
          <p:cNvSpPr/>
          <p:nvPr/>
        </p:nvSpPr>
        <p:spPr>
          <a:xfrm>
            <a:off x="4614249" y="6030575"/>
            <a:ext cx="65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106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4" name="Google Shape;394;p12"/>
          <p:cNvCxnSpPr/>
          <p:nvPr/>
        </p:nvCxnSpPr>
        <p:spPr>
          <a:xfrm>
            <a:off x="4911966" y="4934716"/>
            <a:ext cx="0" cy="10704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5" name="Google Shape;395;p12"/>
          <p:cNvSpPr/>
          <p:nvPr/>
        </p:nvSpPr>
        <p:spPr>
          <a:xfrm rot="5400000">
            <a:off x="4574618" y="6181794"/>
            <a:ext cx="261470" cy="60904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2"/>
          <p:cNvSpPr/>
          <p:nvPr/>
        </p:nvSpPr>
        <p:spPr>
          <a:xfrm rot="5400000">
            <a:off x="3931403" y="6181794"/>
            <a:ext cx="261470" cy="60904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2"/>
          <p:cNvSpPr/>
          <p:nvPr/>
        </p:nvSpPr>
        <p:spPr>
          <a:xfrm>
            <a:off x="4580960" y="6517811"/>
            <a:ext cx="248786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-146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2"/>
          <p:cNvSpPr/>
          <p:nvPr/>
        </p:nvSpPr>
        <p:spPr>
          <a:xfrm>
            <a:off x="3916442" y="6510389"/>
            <a:ext cx="248786" cy="36933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146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9" name="Google Shape;399;p12"/>
          <p:cNvCxnSpPr/>
          <p:nvPr/>
        </p:nvCxnSpPr>
        <p:spPr>
          <a:xfrm>
            <a:off x="4829746" y="5452217"/>
            <a:ext cx="1576579" cy="10254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0" name="Google Shape;400;p12"/>
          <p:cNvSpPr/>
          <p:nvPr/>
        </p:nvSpPr>
        <p:spPr>
          <a:xfrm>
            <a:off x="6264983" y="5401195"/>
            <a:ext cx="28341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באופן כללי, בהתפלגות נורמלית, 68% מערכי ההתפלגות , נמצאים במרחק של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שתי סטיות תקן 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מהממוצע באופן סימטרי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פיזור ערכים בהתפלגות נורמלית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7078" y="1519192"/>
            <a:ext cx="7639230" cy="381961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3"/>
          <p:cNvSpPr txBox="1"/>
          <p:nvPr/>
        </p:nvSpPr>
        <p:spPr>
          <a:xfrm>
            <a:off x="5381316" y="5336493"/>
            <a:ext cx="23244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 סטיות תקן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"/>
          <p:cNvSpPr txBox="1"/>
          <p:nvPr/>
        </p:nvSpPr>
        <p:spPr>
          <a:xfrm rot="-5400000">
            <a:off x="1183138" y="3688714"/>
            <a:ext cx="23244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הסתברות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4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שאלה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4"/>
          <p:cNvSpPr txBox="1"/>
          <p:nvPr/>
        </p:nvSpPr>
        <p:spPr>
          <a:xfrm>
            <a:off x="4042161" y="1290960"/>
            <a:ext cx="76216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כל התפלגות פעמונית סימטרית הינה התפלגות נורמלית?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4"/>
          <p:cNvSpPr txBox="1"/>
          <p:nvPr/>
        </p:nvSpPr>
        <p:spPr>
          <a:xfrm>
            <a:off x="3250863" y="1539983"/>
            <a:ext cx="23244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4"/>
          <p:cNvSpPr/>
          <p:nvPr/>
        </p:nvSpPr>
        <p:spPr>
          <a:xfrm>
            <a:off x="6544464" y="3059668"/>
            <a:ext cx="2333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9" name="Google Shape;419;p14"/>
          <p:cNvCxnSpPr/>
          <p:nvPr/>
        </p:nvCxnSpPr>
        <p:spPr>
          <a:xfrm rot="10800000">
            <a:off x="3501413" y="3013000"/>
            <a:ext cx="0" cy="263106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0" name="Google Shape;420;p14"/>
          <p:cNvCxnSpPr/>
          <p:nvPr/>
        </p:nvCxnSpPr>
        <p:spPr>
          <a:xfrm flipH="1" rot="10800000">
            <a:off x="3501413" y="5571746"/>
            <a:ext cx="4580546" cy="7232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1" name="Google Shape;421;p14"/>
          <p:cNvSpPr/>
          <p:nvPr/>
        </p:nvSpPr>
        <p:spPr>
          <a:xfrm>
            <a:off x="5125706" y="5648775"/>
            <a:ext cx="800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ערכים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4"/>
          <p:cNvSpPr/>
          <p:nvPr/>
        </p:nvSpPr>
        <p:spPr>
          <a:xfrm>
            <a:off x="2398643" y="4253244"/>
            <a:ext cx="10502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הסתברות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4"/>
          <p:cNvSpPr/>
          <p:nvPr/>
        </p:nvSpPr>
        <p:spPr>
          <a:xfrm>
            <a:off x="7640974" y="4386100"/>
            <a:ext cx="214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לדוגמה: ציוני מבחן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4"/>
          <p:cNvSpPr/>
          <p:nvPr/>
        </p:nvSpPr>
        <p:spPr>
          <a:xfrm>
            <a:off x="3760632" y="5343144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4"/>
          <p:cNvSpPr/>
          <p:nvPr/>
        </p:nvSpPr>
        <p:spPr>
          <a:xfrm>
            <a:off x="5267870" y="5304618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4"/>
          <p:cNvSpPr/>
          <p:nvPr/>
        </p:nvSpPr>
        <p:spPr>
          <a:xfrm>
            <a:off x="6655128" y="5274737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למדנו 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5"/>
          <p:cNvSpPr txBox="1"/>
          <p:nvPr>
            <p:ph idx="1" type="body"/>
          </p:nvPr>
        </p:nvSpPr>
        <p:spPr>
          <a:xfrm>
            <a:off x="2314027" y="3406051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התפלגות נורמלית?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 מקרי רציף נורמלי?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תוחלת, שונות ובעיות הסתברות של מ"מ נורמלי.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פיזור ערכים בהתפלגות נורמלית.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אובייקט, שלט, שעון, מטריה&#10;&#10;התיאור נוצר באופן אוטומטי" id="433" name="Google Shape;43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70" y="1733441"/>
            <a:ext cx="2546350" cy="2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0" y="1391902"/>
            <a:ext cx="11434193" cy="253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פסיכומטרי מתפלג נורמלית עם ממוצע 450 וסטית תקן 100.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א. רשמו את הפרמטרים של ההתפלגות.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מה הסיכוי שתלמיד יקבל ציון בין 700 ל800?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ג. מה הסיכוי שתלמיד יקבל ציון 555?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ד. מה הסיכוי שתלמיד יקבל ציון גבוה מ500?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n, Men, Hand, Person, People, Male, Portrait, Human" id="441" name="Google Shape;44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472" y="2313163"/>
            <a:ext cx="5768491" cy="384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17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7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2314027" y="3406051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התפלגות נורמלית?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 מקרי רציף נורמלי?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תוחלת, שונות ובעיות הסתברות של מ"מ נורמלי.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פיזור ערכים בהתפלגות נורמלית.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אובייקט, שלט, שעון, מטריה&#10;&#10;התיאור נוצר באופן אוטומטי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70" y="1733441"/>
            <a:ext cx="2546350" cy="2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4862557" y="3662360"/>
            <a:ext cx="4119073" cy="6999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התפלגות נורמלית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6345634" y="1310605"/>
            <a:ext cx="3278919" cy="4610982"/>
            <a:chOff x="1886629" y="3099"/>
            <a:chExt cx="3278919" cy="4610982"/>
          </a:xfrm>
        </p:grpSpPr>
        <p:sp>
          <p:nvSpPr>
            <p:cNvPr id="170" name="Google Shape;170;p5"/>
            <p:cNvSpPr/>
            <p:nvPr/>
          </p:nvSpPr>
          <p:spPr>
            <a:xfrm>
              <a:off x="1886629" y="1181462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906637" y="1201470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התפלגויות בדידות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-3907178">
              <a:off x="2876631" y="920519"/>
              <a:ext cx="1298916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 rot="-3907178">
              <a:off x="3493616" y="901362"/>
              <a:ext cx="64945" cy="64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799332" y="3099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3819340" y="23107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בינומית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 rot="-2142401">
              <a:off x="3189589" y="1313307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 txBox="1"/>
            <p:nvPr/>
          </p:nvSpPr>
          <p:spPr>
            <a:xfrm rot="-2142401">
              <a:off x="3509264" y="1309797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799332" y="788674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3819340" y="808682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גאומטרית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 rot="2142401">
              <a:off x="3189589" y="1706094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 txBox="1"/>
            <p:nvPr/>
          </p:nvSpPr>
          <p:spPr>
            <a:xfrm rot="2142401">
              <a:off x="3509264" y="1702584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799332" y="1574249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3819340" y="1594257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אחידה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 rot="3907178">
              <a:off x="2876631" y="2098881"/>
              <a:ext cx="1298916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 txBox="1"/>
            <p:nvPr/>
          </p:nvSpPr>
          <p:spPr>
            <a:xfrm rot="3907178">
              <a:off x="3493616" y="2079724"/>
              <a:ext cx="64945" cy="64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799332" y="2359824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3819340" y="2379832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פואסונית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886629" y="3538186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1906637" y="3558194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התפלגויות רציפות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 rot="-2142401">
              <a:off x="3189589" y="3670031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 txBox="1"/>
            <p:nvPr/>
          </p:nvSpPr>
          <p:spPr>
            <a:xfrm rot="-2142401">
              <a:off x="3509264" y="3666521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799332" y="3145398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3819340" y="3165406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אחידה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 rot="2142401">
              <a:off x="3189589" y="4062818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"/>
            <p:cNvSpPr txBox="1"/>
            <p:nvPr/>
          </p:nvSpPr>
          <p:spPr>
            <a:xfrm rot="2142401">
              <a:off x="3509264" y="4059309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799332" y="3930973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 txBox="1"/>
            <p:nvPr/>
          </p:nvSpPr>
          <p:spPr>
            <a:xfrm>
              <a:off x="3819340" y="3950981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נורמלית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471158" y="5852788"/>
            <a:ext cx="27018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Omni Matryx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916" y="3111804"/>
            <a:ext cx="5114373" cy="274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/>
          <p:nvPr/>
        </p:nvSpPr>
        <p:spPr>
          <a:xfrm>
            <a:off x="9769932" y="5487626"/>
            <a:ext cx="1034041" cy="25637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>
            <p:ph type="title"/>
          </p:nvPr>
        </p:nvSpPr>
        <p:spPr>
          <a:xfrm>
            <a:off x="1627820" y="-5033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Varela Round"/>
              <a:buNone/>
            </a:pPr>
            <a:r>
              <a:rPr lang="iw-IL" sz="3959">
                <a:latin typeface="Arial"/>
                <a:ea typeface="Arial"/>
                <a:cs typeface="Arial"/>
                <a:sym typeface="Arial"/>
              </a:rPr>
              <a:t>התפלגות נורמלית </a:t>
            </a: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5536061" y="3247244"/>
            <a:ext cx="2333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1591711" y="64518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97"/>
              <a:buFont typeface="Varela Round"/>
              <a:buNone/>
            </a:pPr>
            <a:r>
              <a:rPr b="1" i="0" lang="iw-IL" sz="3997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התפלגות</a:t>
            </a:r>
            <a:r>
              <a:rPr b="1" i="0" lang="iw-IL" sz="429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גאוס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5554203" y="2027152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התפלגות השימושית ביותר בכל תחומי המדע!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1253225" y="2619086"/>
            <a:ext cx="10460914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כאשר מניחים כי קבוצת נתונים נלקחה מתוך אוכלוסייה המתפלגת נורמלית, אז רוב התצפיות הן סביב הממוצע, והשונות קובעת את הפיזור סביב הממוצע.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6"/>
          <p:cNvCxnSpPr/>
          <p:nvPr/>
        </p:nvCxnSpPr>
        <p:spPr>
          <a:xfrm rot="10800000">
            <a:off x="2493010" y="3200576"/>
            <a:ext cx="0" cy="263106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2" name="Google Shape;212;p6"/>
          <p:cNvCxnSpPr/>
          <p:nvPr/>
        </p:nvCxnSpPr>
        <p:spPr>
          <a:xfrm flipH="1" rot="10800000">
            <a:off x="2493010" y="5759322"/>
            <a:ext cx="4580546" cy="7232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13" name="Google Shape;213;p6"/>
          <p:cNvSpPr/>
          <p:nvPr/>
        </p:nvSpPr>
        <p:spPr>
          <a:xfrm>
            <a:off x="4117303" y="5836351"/>
            <a:ext cx="800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ערכים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1390240" y="4440820"/>
            <a:ext cx="10502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הסתברות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6357456" y="6255667"/>
            <a:ext cx="131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ערכים גבוהים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967094" y="6296068"/>
            <a:ext cx="1366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ערכים נמוכים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6"/>
          <p:cNvCxnSpPr/>
          <p:nvPr/>
        </p:nvCxnSpPr>
        <p:spPr>
          <a:xfrm>
            <a:off x="5971929" y="5861526"/>
            <a:ext cx="881797" cy="51518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8" name="Google Shape;218;p6"/>
          <p:cNvCxnSpPr/>
          <p:nvPr/>
        </p:nvCxnSpPr>
        <p:spPr>
          <a:xfrm flipH="1">
            <a:off x="1854519" y="5911785"/>
            <a:ext cx="1016612" cy="41466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9" name="Google Shape;219;p6"/>
          <p:cNvSpPr/>
          <p:nvPr/>
        </p:nvSpPr>
        <p:spPr>
          <a:xfrm>
            <a:off x="6182455" y="4021608"/>
            <a:ext cx="18181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לדוגמה: ציוני מבחן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2752229" y="5530720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4259467" y="5492194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5646725" y="5462313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9517755" y="4796062"/>
            <a:ext cx="2534668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מה הסיכוי לקבל ציון 75?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מה הסיכוי לקבל ציון 100?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ristmas, Christmas Gift, Bell, Isolated" id="224" name="Google Shape;2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8241" y="-329665"/>
            <a:ext cx="3140470" cy="473041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5220346" y="1266760"/>
            <a:ext cx="252667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82"/>
              <a:buFont typeface="Varela Round"/>
              <a:buNone/>
            </a:pPr>
            <a:r>
              <a:rPr b="1" i="0" lang="iw-IL" sz="3382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עקומת פעמון</a:t>
            </a:r>
            <a:endParaRPr b="1" i="0" sz="363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/>
          <p:nvPr/>
        </p:nvSpPr>
        <p:spPr>
          <a:xfrm>
            <a:off x="4683095" y="978438"/>
            <a:ext cx="7160624" cy="1618098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Varela Round"/>
              <a:buNone/>
            </a:pPr>
            <a:r>
              <a:rPr lang="iw-IL" sz="3959"/>
              <a:t>משתנה מקרי מתוך התפלגות נורמלית </a:t>
            </a:r>
            <a:endParaRPr sz="3959"/>
          </a:p>
        </p:txBody>
      </p:sp>
      <p:sp>
        <p:nvSpPr>
          <p:cNvPr id="233" name="Google Shape;233;p7"/>
          <p:cNvSpPr/>
          <p:nvPr/>
        </p:nvSpPr>
        <p:spPr>
          <a:xfrm>
            <a:off x="6869206" y="3221606"/>
            <a:ext cx="2333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{\displaystyle {\frac {(b-a+1)^{2}-1}{12}}}" id="234" name="Google Shape;234;p7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4794191" y="1145650"/>
            <a:ext cx="679154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גבהים של תלמידים בכיתה א מתפלגים נורמלית. הממוצע הוא 102 ס"מ, וסטיית התקן 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שגובהו של תלמיד כיתה א מסוים נמוך מ-  100 ס"מ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ggy, Bank, Money, Finance, Banking, Piggy Bank" id="236" name="Google Shape;2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33" y="3221606"/>
            <a:ext cx="2646196" cy="342672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7"/>
          <p:cNvSpPr/>
          <p:nvPr/>
        </p:nvSpPr>
        <p:spPr>
          <a:xfrm>
            <a:off x="1578464" y="5373614"/>
            <a:ext cx="3706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4794191" y="2657720"/>
            <a:ext cx="6856012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לצורך כך אגדיר את X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כמשתנה מקרי המודד את הגובה.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אילו ערכים יכול X לקבל?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3280674" y="4997127"/>
            <a:ext cx="6096000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יכול לקבל כל מספר (בהתאם למשתנה המיוצג) 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7"/>
          <p:cNvCxnSpPr/>
          <p:nvPr/>
        </p:nvCxnSpPr>
        <p:spPr>
          <a:xfrm>
            <a:off x="7064311" y="4632251"/>
            <a:ext cx="771808" cy="45487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1" name="Google Shape;241;p7"/>
          <p:cNvSpPr/>
          <p:nvPr/>
        </p:nvSpPr>
        <p:spPr>
          <a:xfrm>
            <a:off x="5388478" y="4325342"/>
            <a:ext cx="16209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התפלגות רציפה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8627110" y="3585812"/>
            <a:ext cx="1499128" cy="1294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X=100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X= 100.5 ס"מ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X= 86.7 ס"מ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7"/>
          <p:cNvCxnSpPr/>
          <p:nvPr/>
        </p:nvCxnSpPr>
        <p:spPr>
          <a:xfrm>
            <a:off x="205736" y="3093737"/>
            <a:ext cx="3295152" cy="3601318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7"/>
          <p:cNvCxnSpPr/>
          <p:nvPr/>
        </p:nvCxnSpPr>
        <p:spPr>
          <a:xfrm flipH="1">
            <a:off x="101992" y="3035048"/>
            <a:ext cx="3178682" cy="3732666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ape, Tape Measure, Metro, Measure, Measurement, Cm" id="245" name="Google Shape;2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429" y="1267007"/>
            <a:ext cx="2159237" cy="1439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"/>
          <p:cNvSpPr/>
          <p:nvPr/>
        </p:nvSpPr>
        <p:spPr>
          <a:xfrm>
            <a:off x="9467654" y="2838695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: התפלגות נורמלית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10709622" y="2979690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54" name="Google Shape;254;p8"/>
          <p:cNvSpPr/>
          <p:nvPr/>
        </p:nvSpPr>
        <p:spPr>
          <a:xfrm>
            <a:off x="5311641" y="4194921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3572141" y="852654"/>
            <a:ext cx="7995383" cy="1151298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2180815" y="895097"/>
            <a:ext cx="9281607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גבהים של תלמידים בכיתה א מתפלגים נורמלית. הממוצע הוא 102 ס"מ, וסטיית התקן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9468252" y="3012990"/>
            <a:ext cx="1368323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3997" r="-3107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5033107" y="3644861"/>
            <a:ext cx="6826808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8347414" y="3754848"/>
            <a:ext cx="35125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קטן או שווה ל-  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5223648" y="3768925"/>
            <a:ext cx="3195940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586" l="0" r="-1714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920643" y="4434096"/>
            <a:ext cx="59009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שגובהו של תלמיד הכיתה א נמוך מ-100 ס"מ הוא 30.8%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pe, Tape Measure, Metro, Measure, Measurement, Cm" id="262" name="Google Shape;26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632" y="1226812"/>
            <a:ext cx="2159237" cy="143949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"/>
          <p:cNvSpPr/>
          <p:nvPr/>
        </p:nvSpPr>
        <p:spPr>
          <a:xfrm>
            <a:off x="2326475" y="2986614"/>
            <a:ext cx="1563890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585" l="-3904" r="-1169" t="-114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5434810" y="1422374"/>
            <a:ext cx="6027612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שגובהו של תלמיד כיתה א מסוים נמוך מ-  100 ס"מ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231510" y="3919379"/>
            <a:ext cx="1361270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586" l="-2689" r="-4033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1487560" y="3953591"/>
            <a:ext cx="3419527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662" l="-533" r="-1779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8"/>
          <p:cNvCxnSpPr/>
          <p:nvPr/>
        </p:nvCxnSpPr>
        <p:spPr>
          <a:xfrm flipH="1" rot="10800000">
            <a:off x="2607271" y="4948015"/>
            <a:ext cx="52081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68" name="Google Shape;268;p8"/>
          <p:cNvCxnSpPr/>
          <p:nvPr/>
        </p:nvCxnSpPr>
        <p:spPr>
          <a:xfrm flipH="1" rot="10800000">
            <a:off x="2606869" y="6451004"/>
            <a:ext cx="3289729" cy="8181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69" name="Google Shape;269;p8"/>
          <p:cNvCxnSpPr/>
          <p:nvPr/>
        </p:nvCxnSpPr>
        <p:spPr>
          <a:xfrm>
            <a:off x="3742843" y="5418034"/>
            <a:ext cx="0" cy="10704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0" name="Google Shape;270;p8"/>
          <p:cNvSpPr/>
          <p:nvPr/>
        </p:nvSpPr>
        <p:spPr>
          <a:xfrm>
            <a:off x="3742849" y="6517575"/>
            <a:ext cx="68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102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56519" y="4948057"/>
            <a:ext cx="31432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8"/>
          <p:cNvSpPr/>
          <p:nvPr/>
        </p:nvSpPr>
        <p:spPr>
          <a:xfrm>
            <a:off x="3216751" y="6510400"/>
            <a:ext cx="7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100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8"/>
          <p:cNvCxnSpPr/>
          <p:nvPr/>
        </p:nvCxnSpPr>
        <p:spPr>
          <a:xfrm>
            <a:off x="4228150" y="5029834"/>
            <a:ext cx="0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/>
          <p:nvPr/>
        </p:nvSpPr>
        <p:spPr>
          <a:xfrm>
            <a:off x="9467654" y="2838695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: התפלגות נורמלית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10709622" y="2979690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82" name="Google Shape;282;p9"/>
          <p:cNvSpPr/>
          <p:nvPr/>
        </p:nvSpPr>
        <p:spPr>
          <a:xfrm>
            <a:off x="5311641" y="4194921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3572141" y="852654"/>
            <a:ext cx="7995383" cy="1151298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2180815" y="947984"/>
            <a:ext cx="9281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גבהים של תלמידים בכיתה א מתפלגים נורמלית. הממוצע הוא 102 ס"מ, וסטיית התקן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9468252" y="3012990"/>
            <a:ext cx="1368323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3997" r="-3107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5033107" y="3644861"/>
            <a:ext cx="6826808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8347414" y="3754848"/>
            <a:ext cx="35125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קטן או שווה ל-  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5223648" y="3768925"/>
            <a:ext cx="3195940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586" l="0" r="-1714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274400" y="4358500"/>
            <a:ext cx="656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הסיכוי שגובהו של תלמיד הכיתה א נמוך מ-100 ס"מ הוא 30.8%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pe, Tape Measure, Metro, Measure, Measurement, Cm" id="290" name="Google Shape;29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632" y="1226812"/>
            <a:ext cx="2159237" cy="143949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/>
          <p:nvPr/>
        </p:nvSpPr>
        <p:spPr>
          <a:xfrm>
            <a:off x="2326475" y="2986614"/>
            <a:ext cx="1563890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585" l="-3904" r="-1169" t="-114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5432710" y="1469549"/>
            <a:ext cx="60276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שגובהו של תלמיד כיתה א מסוים נמוך מ-  100 ס"מ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231510" y="3919379"/>
            <a:ext cx="1361270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586" l="-2689" r="-4033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1487560" y="3953591"/>
            <a:ext cx="3419527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662" l="-533" r="-1779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9"/>
          <p:cNvCxnSpPr/>
          <p:nvPr/>
        </p:nvCxnSpPr>
        <p:spPr>
          <a:xfrm flipH="1" rot="10800000">
            <a:off x="2607271" y="4948015"/>
            <a:ext cx="52081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6" name="Google Shape;296;p9"/>
          <p:cNvCxnSpPr/>
          <p:nvPr/>
        </p:nvCxnSpPr>
        <p:spPr>
          <a:xfrm flipH="1" rot="10800000">
            <a:off x="2606869" y="6451004"/>
            <a:ext cx="3289729" cy="8181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7" name="Google Shape;297;p9"/>
          <p:cNvCxnSpPr/>
          <p:nvPr/>
        </p:nvCxnSpPr>
        <p:spPr>
          <a:xfrm>
            <a:off x="3742843" y="5418034"/>
            <a:ext cx="0" cy="10704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8" name="Google Shape;298;p9"/>
          <p:cNvSpPr/>
          <p:nvPr/>
        </p:nvSpPr>
        <p:spPr>
          <a:xfrm>
            <a:off x="3860026" y="6517575"/>
            <a:ext cx="64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102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3254476" y="6510400"/>
            <a:ext cx="69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100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0" name="Google Shape;300;p9"/>
          <p:cNvCxnSpPr/>
          <p:nvPr/>
        </p:nvCxnSpPr>
        <p:spPr>
          <a:xfrm>
            <a:off x="4228150" y="5029834"/>
            <a:ext cx="0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1" name="Google Shape;301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56519" y="4948057"/>
            <a:ext cx="3143250" cy="1514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9"/>
          <p:cNvCxnSpPr/>
          <p:nvPr/>
        </p:nvCxnSpPr>
        <p:spPr>
          <a:xfrm>
            <a:off x="1722429" y="5613376"/>
            <a:ext cx="1417245" cy="428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3" name="Google Shape;303;p9"/>
          <p:cNvSpPr/>
          <p:nvPr/>
        </p:nvSpPr>
        <p:spPr>
          <a:xfrm>
            <a:off x="274390" y="5148546"/>
            <a:ext cx="16305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שטח העקומה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עד 100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שווה ל - 30.8%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9994" y="3423332"/>
            <a:ext cx="31432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/>
          <p:nvPr/>
        </p:nvSpPr>
        <p:spPr>
          <a:xfrm>
            <a:off x="9467654" y="2838695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0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: התפלגות נורמלית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10709622" y="2979690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313" name="Google Shape;313;p10"/>
          <p:cNvSpPr/>
          <p:nvPr/>
        </p:nvSpPr>
        <p:spPr>
          <a:xfrm>
            <a:off x="6674363" y="6712149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3572141" y="852654"/>
            <a:ext cx="7995383" cy="1151298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2180815" y="895097"/>
            <a:ext cx="9281607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גבהים של תלמידים בכיתה א מתפלגים נורמלית. הממוצע הוא 102 ס"מ, וסטיית התקן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9468252" y="3012990"/>
            <a:ext cx="1368323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586" l="-3997" r="-3107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0"/>
          <p:cNvSpPr/>
          <p:nvPr/>
        </p:nvSpPr>
        <p:spPr>
          <a:xfrm>
            <a:off x="4188498" y="5588518"/>
            <a:ext cx="5246949" cy="535869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0"/>
          <p:cNvSpPr/>
          <p:nvPr/>
        </p:nvSpPr>
        <p:spPr>
          <a:xfrm>
            <a:off x="5813581" y="5663910"/>
            <a:ext cx="35125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הסיכוי לקבלת ערך קטן או שווה ל-  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0"/>
          <p:cNvSpPr/>
          <p:nvPr/>
        </p:nvSpPr>
        <p:spPr>
          <a:xfrm>
            <a:off x="4301728" y="5668276"/>
            <a:ext cx="1417376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6660" l="0" r="-3875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0"/>
          <p:cNvSpPr/>
          <p:nvPr/>
        </p:nvSpPr>
        <p:spPr>
          <a:xfrm>
            <a:off x="396200" y="6357175"/>
            <a:ext cx="573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הסיכוי שגובהו של תלמיד הכיתה א בדיוק 100 ס"מ הוא 0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pe, Tape Measure, Metro, Measure, Measurement, Cm" id="321" name="Google Shape;32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7632" y="1226812"/>
            <a:ext cx="2159237" cy="143949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0"/>
          <p:cNvSpPr/>
          <p:nvPr/>
        </p:nvSpPr>
        <p:spPr>
          <a:xfrm>
            <a:off x="2326475" y="2986614"/>
            <a:ext cx="1563890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585" l="-3904" r="-1169" t="-114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0"/>
          <p:cNvSpPr/>
          <p:nvPr/>
        </p:nvSpPr>
        <p:spPr>
          <a:xfrm>
            <a:off x="5535799" y="1422374"/>
            <a:ext cx="5926623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ב. מה הסיכוי שגובהו של תלמיד כיתה א מסוים </a:t>
            </a:r>
            <a:r>
              <a:rPr b="0" i="0" lang="iw-IL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בדיוק</a:t>
            </a: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100 ס"מ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10"/>
          <p:cNvCxnSpPr/>
          <p:nvPr/>
        </p:nvCxnSpPr>
        <p:spPr>
          <a:xfrm flipH="1" rot="10800000">
            <a:off x="5271121" y="3382322"/>
            <a:ext cx="52081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25" name="Google Shape;325;p10"/>
          <p:cNvCxnSpPr/>
          <p:nvPr/>
        </p:nvCxnSpPr>
        <p:spPr>
          <a:xfrm flipH="1" rot="10800000">
            <a:off x="5270719" y="4885311"/>
            <a:ext cx="3289729" cy="8181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26" name="Google Shape;326;p10"/>
          <p:cNvSpPr/>
          <p:nvPr/>
        </p:nvSpPr>
        <p:spPr>
          <a:xfrm>
            <a:off x="6523877" y="4951900"/>
            <a:ext cx="67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102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7" name="Google Shape;327;p10"/>
          <p:cNvCxnSpPr/>
          <p:nvPr/>
        </p:nvCxnSpPr>
        <p:spPr>
          <a:xfrm>
            <a:off x="6406693" y="3852341"/>
            <a:ext cx="0" cy="10704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8" name="Google Shape;328;p10"/>
          <p:cNvSpPr/>
          <p:nvPr/>
        </p:nvSpPr>
        <p:spPr>
          <a:xfrm>
            <a:off x="5944076" y="4944700"/>
            <a:ext cx="67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100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10"/>
          <p:cNvCxnSpPr/>
          <p:nvPr/>
        </p:nvCxnSpPr>
        <p:spPr>
          <a:xfrm>
            <a:off x="6892000" y="3464141"/>
            <a:ext cx="0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0" name="Google Shape;330;p10"/>
          <p:cNvSpPr/>
          <p:nvPr/>
        </p:nvSpPr>
        <p:spPr>
          <a:xfrm>
            <a:off x="223129" y="3969276"/>
            <a:ext cx="4857420" cy="369332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סיכוי = הסתברות = שטח מתחת לעקומת ההתפלגות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2020-11-16T02:12:00Z</dcterms:created>
  <dc:creator>עדי קרנץ</dc:creator>
</cp:coreProperties>
</file>