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Varela Round"/>
      <p:regular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giS+S0u8rmFnbeSpNCqfvGLn6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VarelaRou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5" Type="http://schemas.openxmlformats.org/officeDocument/2006/relationships/image" Target="../media/image4.png"/><Relationship Id="rId6" Type="http://schemas.openxmlformats.org/officeDocument/2006/relationships/hyperlink" Target="https://www.youtube.com/watch?v=jux7O5_fHn0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Relationship Id="rId5" Type="http://schemas.openxmlformats.org/officeDocument/2006/relationships/image" Target="../media/image26.png"/><Relationship Id="rId6" Type="http://schemas.openxmlformats.org/officeDocument/2006/relationships/image" Target="../media/image9.png"/><Relationship Id="rId7" Type="http://schemas.openxmlformats.org/officeDocument/2006/relationships/image" Target="../media/image32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5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5.jp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5.jpg"/><Relationship Id="rId5" Type="http://schemas.openxmlformats.org/officeDocument/2006/relationships/image" Target="../media/image9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22 – התפלגות פואסונית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/>
          <p:nvPr/>
        </p:nvSpPr>
        <p:spPr>
          <a:xfrm>
            <a:off x="8023648" y="2898883"/>
            <a:ext cx="2333002" cy="492305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פואסונית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9298672" y="2950186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24" name="Google Shape;324;p11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6329102" y="3516255"/>
            <a:ext cx="5644439" cy="586652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9117873" y="3634519"/>
            <a:ext cx="27606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970182" y="4286571"/>
            <a:ext cx="1789272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7" l="-1699" r="-3056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3612881" y="838437"/>
            <a:ext cx="7903500" cy="11733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3677076" y="952755"/>
            <a:ext cx="755460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האנשים שנכנסים לחנות הוא בקצב של כ- 4 אנשים בשעה (בממוצע).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הסיכוי שיכנסו לחנות בין 10 ל- 12 אנשים ב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שעתיים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896150" y="4821250"/>
            <a:ext cx="614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שיכנסו בין 10 ל-12 אנשים בחנות במשך שעתיים הוא 20%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165861" y="2956444"/>
            <a:ext cx="1132811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5" l="-5402" r="-4861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016810" y="3181836"/>
            <a:ext cx="18982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X~P (4*</a:t>
            </a:r>
            <a:r>
              <a:rPr b="0" i="0" lang="iw-IL" sz="1800" u="none" cap="none" strike="noStrike">
                <a:solidFill>
                  <a:schemeClr val="accent6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) =~P (8)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6329103" y="3646685"/>
            <a:ext cx="260917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6" l="0" r="-2333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5504492" y="5307955"/>
            <a:ext cx="6390740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8165861" y="5443972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5493284" y="5455874"/>
            <a:ext cx="2771080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5" l="0" r="-1975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2308823" y="4286571"/>
            <a:ext cx="8467424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7" l="0" r="-646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1745372" y="5983309"/>
            <a:ext cx="2311851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787" r="-2366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106120" y="5973126"/>
            <a:ext cx="1789272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6662" l="-1699" r="-3056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6331172" y="6363588"/>
            <a:ext cx="271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0.2=0.93-0.71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opping Mall, Woman, Shopping, Store, Retail, Center" id="341" name="Google Shape;341;p11"/>
          <p:cNvPicPr preferRelativeResize="0"/>
          <p:nvPr/>
        </p:nvPicPr>
        <p:blipFill rotWithShape="1">
          <a:blip r:embed="rId10">
            <a:alphaModFix/>
          </a:blip>
          <a:srcRect b="0" l="24168" r="0" t="26670"/>
          <a:stretch/>
        </p:blipFill>
        <p:spPr>
          <a:xfrm>
            <a:off x="716103" y="1074885"/>
            <a:ext cx="2499689" cy="16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94575" y="5995776"/>
            <a:ext cx="4105275" cy="4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פואסונית?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אחיד פואסוני?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פואסוני.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349" name="Google Shape;3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70" y="1733441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תרגול</a:t>
            </a:r>
            <a:endParaRPr/>
          </a:p>
        </p:txBody>
      </p:sp>
      <p:sp>
        <p:nvSpPr>
          <p:cNvPr id="356" name="Google Shape;356;p13"/>
          <p:cNvSpPr/>
          <p:nvPr/>
        </p:nvSpPr>
        <p:spPr>
          <a:xfrm>
            <a:off x="0" y="1391902"/>
            <a:ext cx="11434193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הטעויות כתיב בכל עמוד בספר מתפלג פואסונית עם הפרמטר 5.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א. רשמו את הפרמטר של ההתפלגות, את הממוצע והשונות.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ב. חשבו מה הסיכוי שבעמוד מסוים מספר יהיו בדיוק 5 טעויות?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ג. חשבו מהו הסיכוי שיהיו בין 3 ל-5 טעויות בעמוד מסוים בספר?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ד. כל עמוד מכיל 2 דפים. חשבו את פרמטר ההתפלגות הפואסונית החדש.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ה. חשבו מהו הסיכוי שבשני דפים יהיו בין 3 ל-5 טעויות?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ok, Rose, Book Mark, Open Book, Pages, Chapter, Novel" id="357" name="Google Shape;3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63" y="3377451"/>
            <a:ext cx="4451928" cy="321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4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4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פואסונית?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אחיד פואסוני?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פואסוני.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70" y="1733441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התפלגות פואסונית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6345634" y="1310605"/>
            <a:ext cx="3278919" cy="4610982"/>
            <a:chOff x="1886629" y="3099"/>
            <a:chExt cx="3278919" cy="4610982"/>
          </a:xfrm>
        </p:grpSpPr>
        <p:sp>
          <p:nvSpPr>
            <p:cNvPr id="170" name="Google Shape;170;p5"/>
            <p:cNvSpPr/>
            <p:nvPr/>
          </p:nvSpPr>
          <p:spPr>
            <a:xfrm>
              <a:off x="1886629" y="1181462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906637" y="1201470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התפלגויות בדידות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-3907178">
              <a:off x="2876631" y="920519"/>
              <a:ext cx="1298916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 rot="-3907178">
              <a:off x="3493616" y="901362"/>
              <a:ext cx="64945" cy="64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799332" y="3099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3819340" y="23107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בינומית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 rot="-2142401">
              <a:off x="3189589" y="1313307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 rot="-2142401">
              <a:off x="3509264" y="1309797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799332" y="788674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3819340" y="808682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גאומטרית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 rot="2142401">
              <a:off x="3189589" y="1706094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 rot="2142401">
              <a:off x="3509264" y="1702584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799332" y="1574249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3819340" y="1594257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 rot="3907178">
              <a:off x="2876631" y="2098881"/>
              <a:ext cx="1298916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 rot="3907178">
              <a:off x="3493616" y="2079724"/>
              <a:ext cx="64945" cy="64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799332" y="2359824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3819340" y="2379832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פואסונית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886629" y="3538186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1906637" y="3558194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התפלגויות רציפות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2142401">
              <a:off x="3189589" y="3670031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 rot="-2142401">
              <a:off x="3509264" y="3666521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799332" y="3145398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3819340" y="3165406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2142401">
              <a:off x="3189589" y="4062818"/>
              <a:ext cx="673000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 rot="2142401">
              <a:off x="3509264" y="4059309"/>
              <a:ext cx="33650" cy="33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799332" y="3930973"/>
              <a:ext cx="1366216" cy="68310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3819340" y="3950981"/>
              <a:ext cx="1326200" cy="64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iw-IL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נורמלית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471158" y="5852788"/>
            <a:ext cx="27018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Omni Matryx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16" y="3111804"/>
            <a:ext cx="5114373" cy="274098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/>
          <p:nvPr/>
        </p:nvSpPr>
        <p:spPr>
          <a:xfrm>
            <a:off x="9769932" y="3872471"/>
            <a:ext cx="1034041" cy="25637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/>
          <p:nvPr/>
        </p:nvSpPr>
        <p:spPr>
          <a:xfrm>
            <a:off x="4987707" y="978438"/>
            <a:ext cx="6856012" cy="1621955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Varela Round"/>
              <a:buNone/>
            </a:pPr>
            <a:r>
              <a:rPr lang="iw-IL" sz="3959">
                <a:latin typeface="Arial"/>
                <a:ea typeface="Arial"/>
                <a:cs typeface="Arial"/>
                <a:sym typeface="Arial"/>
              </a:rPr>
              <a:t>משתנה מקרי מתוך התפלגות פואסונית 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6869206" y="3221606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209" name="Google Shape;209;p6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4794191" y="1145650"/>
            <a:ext cx="679154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האנשים שנכנסים לחנות הוא בקצב של כ- 4 אנשים בשעה בממוצע.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שיכנס אדם לחנות, אוסיף מטבע לקופסת החיסכון שלי.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שיהיו 3 מטבעות כעבור שעה?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211" name="Google Shape;2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89" y="326832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1578464" y="5373614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6237509" y="2680220"/>
            <a:ext cx="4846198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קופסת החסכון שלי יכולה לצבור בין 0 לאינסוף מטבעות..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2882385" y="4959373"/>
            <a:ext cx="68559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אגדיר את X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כמשתנה מקרי הסופר את מספר האנשים שנכנסים לחנות בפרק זמן מסויים (שעה)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אילו ערכים יכול X לקבל?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4987707" y="3387096"/>
            <a:ext cx="6096000" cy="17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0=x במשך שעה לא נכנס אף אדם לחנות.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X=3 במשך שעה נכנסו 3 אנשים לחנות.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X=100 במשך שעה נכנסו לחנות 100 אנשים.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2147844" y="6213440"/>
            <a:ext cx="6096000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יכול לקבל כל מספר </a:t>
            </a: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שלם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בין 1 לאנסוף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6"/>
          <p:cNvCxnSpPr/>
          <p:nvPr/>
        </p:nvCxnSpPr>
        <p:spPr>
          <a:xfrm>
            <a:off x="5153114" y="5896834"/>
            <a:ext cx="771808" cy="45487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8" name="Google Shape;218;p6"/>
          <p:cNvSpPr/>
          <p:nvPr/>
        </p:nvSpPr>
        <p:spPr>
          <a:xfrm>
            <a:off x="3861749" y="5572025"/>
            <a:ext cx="18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בדידה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opping Mall, Woman, Shopping, Store, Retail, Center" id="219" name="Google Shape;219;p6"/>
          <p:cNvPicPr preferRelativeResize="0"/>
          <p:nvPr/>
        </p:nvPicPr>
        <p:blipFill rotWithShape="1">
          <a:blip r:embed="rId4">
            <a:alphaModFix/>
          </a:blip>
          <a:srcRect b="0" l="24168" r="0" t="26670"/>
          <a:stretch/>
        </p:blipFill>
        <p:spPr>
          <a:xfrm>
            <a:off x="1662567" y="1324900"/>
            <a:ext cx="2499689" cy="16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/>
          <p:nvPr/>
        </p:nvSpPr>
        <p:spPr>
          <a:xfrm>
            <a:off x="3461290" y="764411"/>
            <a:ext cx="790337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226" name="Google Shape;226;p7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ggy, Bank, Money, Finance, Banking, Piggy Bank" id="227" name="Google Shape;2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542" y="322160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/>
          <p:nvPr/>
        </p:nvSpPr>
        <p:spPr>
          <a:xfrm>
            <a:off x="1981969" y="5368505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5112849" y="2714313"/>
            <a:ext cx="5757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- מספר האנשים שנכנסים לחנות בפרק זמן שהוגדר (שעה).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2167276" y="6853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1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משתנה מקרי מתוך התפלגות פואסונית</a:t>
            </a:r>
            <a:endParaRPr b="1" i="0" sz="4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4162256" y="954773"/>
            <a:ext cx="679154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האנשים שנכנסים לחנות הוא בקצב של כ- 4 אנשים בשעה (בממוצע).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שיכנס אדם לחנות, אוסיף מטבע לקופסת החסכון שלי.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שיהיו 3 מטבעות כעבור שעה?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opping Mall, Woman, Shopping, Store, Retail, Center" id="232" name="Google Shape;232;p7"/>
          <p:cNvPicPr preferRelativeResize="0"/>
          <p:nvPr/>
        </p:nvPicPr>
        <p:blipFill rotWithShape="1">
          <a:blip r:embed="rId4">
            <a:alphaModFix/>
          </a:blip>
          <a:srcRect b="0" l="24168" r="0" t="26670"/>
          <a:stretch/>
        </p:blipFill>
        <p:spPr>
          <a:xfrm>
            <a:off x="1662567" y="1324900"/>
            <a:ext cx="2499689" cy="16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2880" y="3644425"/>
            <a:ext cx="458152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/>
          <p:nvPr/>
        </p:nvSpPr>
        <p:spPr>
          <a:xfrm>
            <a:off x="7902013" y="4677655"/>
            <a:ext cx="1727913" cy="68633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7929546" y="3063987"/>
            <a:ext cx="1700380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7393605" y="1219772"/>
            <a:ext cx="4581062" cy="1432996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7510699" y="1198996"/>
            <a:ext cx="4346874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הגדרת התפלגות פואסונית: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שמונה את מספר ההתרחשויות של אירוע בפרק זמן מסויים.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פואסונית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7898752" y="4859150"/>
            <a:ext cx="94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V(X)=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8852149" y="3211906"/>
            <a:ext cx="777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7902013" y="3854766"/>
            <a:ext cx="1727913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8820002" y="4003085"/>
            <a:ext cx="909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7915589" y="4003085"/>
            <a:ext cx="673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8770311" y="3944787"/>
            <a:ext cx="23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8820000" y="4860925"/>
            <a:ext cx="77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104621" y="1234628"/>
            <a:ext cx="717189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-134284" y="1340750"/>
            <a:ext cx="7023812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האנשים שנכנסים לחנות הוא בקצב של כ- 4 אנשים בשעה (בממוצע).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שיכנס אדם לחנות, אוסיף מטבע לקופסת החסכון שלי.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שיהיו 3 מטבעות כעבור שעה?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4611299" y="4528722"/>
            <a:ext cx="1636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היא 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4611299" y="5438706"/>
            <a:ext cx="15424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השונות היא 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8021547" y="3204982"/>
            <a:ext cx="940450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660" l="-6492" r="-5193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7459613" y="4018758"/>
            <a:ext cx="23331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948811" y="4037209"/>
            <a:ext cx="72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929574" y="4983163"/>
            <a:ext cx="7457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1016810" y="3181836"/>
            <a:ext cx="933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X~P (4)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510694" y="4901762"/>
            <a:ext cx="2333100" cy="369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1538082" y="4037209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572194" y="4990409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opping Mall, Woman, Shopping, Store, Retail, Center" id="263" name="Google Shape;263;p8"/>
          <p:cNvPicPr preferRelativeResize="0"/>
          <p:nvPr/>
        </p:nvPicPr>
        <p:blipFill rotWithShape="1">
          <a:blip r:embed="rId6">
            <a:alphaModFix/>
          </a:blip>
          <a:srcRect b="0" l="24168" r="0" t="26670"/>
          <a:stretch/>
        </p:blipFill>
        <p:spPr>
          <a:xfrm>
            <a:off x="9691820" y="5079229"/>
            <a:ext cx="2441627" cy="161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/>
          <p:nvPr/>
        </p:nvSpPr>
        <p:spPr>
          <a:xfrm>
            <a:off x="8015102" y="302336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/>
          <p:nvPr>
            <p:ph type="title"/>
          </p:nvPr>
        </p:nvSpPr>
        <p:spPr>
          <a:xfrm>
            <a:off x="1874829" y="162945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פואסונית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9257070" y="3164355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72" name="Google Shape;272;p9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5821248" y="4023327"/>
            <a:ext cx="6073984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9036494" y="4175408"/>
            <a:ext cx="27606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/>
          <p:nvPr/>
        </p:nvSpPr>
        <p:spPr>
          <a:xfrm>
            <a:off x="690539" y="3838661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P(X=3) 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1722429" y="914637"/>
            <a:ext cx="9793822" cy="183632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2102479" y="952755"/>
            <a:ext cx="9281700" cy="2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האנשים שנכנסים לחנות הוא בקצב של כ- 4 אנשים בשעה (בממוצע).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שיכנס אדם לחנות, אוסיף מטבע לקופסת החסכון שלי.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מה הסיכוי שיהיו </a:t>
            </a: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בדיוק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מטבעות כעבור שעה? (מה שיכנסו בדיוק 3 אנשים לחנות בשעה אחת?)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 הסיכוי שיהיו לפחות 3 מטבעות כעבור שעה? (מה שיכנסו לפחות 3 אנשים לחנות בשעה אחת?)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1874825" y="4821250"/>
            <a:ext cx="517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שיהיו בדיוק 3 מטבעות כעבור שעה הוא 19.5%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8165861" y="3171689"/>
            <a:ext cx="940450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6492" r="-5193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1016810" y="3181836"/>
            <a:ext cx="933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X~P (4)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6249064" y="4192922"/>
            <a:ext cx="260917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0" r="-2333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5504492" y="5307955"/>
            <a:ext cx="6390740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8165861" y="5443972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5493284" y="5455874"/>
            <a:ext cx="277108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5" l="0" r="-1975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1577839" y="3838661"/>
            <a:ext cx="2444901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662" l="-1244" r="-2242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400019" y="5456175"/>
            <a:ext cx="1127232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7" l="-3240" r="-4862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1435011" y="5480727"/>
            <a:ext cx="2444901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587" l="-996" r="-2490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1577850" y="6185750"/>
            <a:ext cx="538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שיהיו לפחות 3 מטבעות כעבור שעה הוא 43.3%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opping Mall, Woman, Shopping, Store, Retail, Center" id="289" name="Google Shape;289;p9"/>
          <p:cNvPicPr preferRelativeResize="0"/>
          <p:nvPr/>
        </p:nvPicPr>
        <p:blipFill rotWithShape="1">
          <a:blip r:embed="rId9">
            <a:alphaModFix/>
          </a:blip>
          <a:srcRect b="0" l="24168" r="0" t="26670"/>
          <a:stretch/>
        </p:blipFill>
        <p:spPr>
          <a:xfrm>
            <a:off x="30408" y="859684"/>
            <a:ext cx="2285590" cy="151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/>
          <p:nvPr/>
        </p:nvSpPr>
        <p:spPr>
          <a:xfrm>
            <a:off x="8015102" y="302336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פואסונית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9257070" y="3164355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98" name="Google Shape;298;p10"/>
          <p:cNvSpPr/>
          <p:nvPr/>
        </p:nvSpPr>
        <p:spPr>
          <a:xfrm>
            <a:off x="5311641" y="4194921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5821248" y="4023327"/>
            <a:ext cx="6073984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9036494" y="4175408"/>
            <a:ext cx="27606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573520" y="3838661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P(X=10) 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3612881" y="914637"/>
            <a:ext cx="7903370" cy="183632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3677076" y="952755"/>
            <a:ext cx="7554609" cy="2118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האנשים שנכנסים לחנות הוא בקצב של כ- 4 אנשים בשעה (בממוצע).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שיכנס אדם לחנות, אוסיף מטבע לקופסת החסכון שלי.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מה הסיכוי שיהיו 10 מטבעות כעבור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שלוש שעות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 הסיכוי שיהיו לפחות 10 מטבעות כעבור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שלוש שעות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1443300" y="4821250"/>
            <a:ext cx="560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שיהיו בדיוק 10 מטבעות כעבור 3 שעות הוא 10.4%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8165861" y="3171689"/>
            <a:ext cx="1132811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586" l="-5402" r="-4861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1016810" y="3181836"/>
            <a:ext cx="20152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X~P (4*</a:t>
            </a:r>
            <a:r>
              <a:rPr b="0" i="0" lang="iw-IL" sz="1800" u="none" cap="none" strike="noStrike">
                <a:solidFill>
                  <a:schemeClr val="accent6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) =~P (12)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6249064" y="4192922"/>
            <a:ext cx="260917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660" l="0" r="-2333" t="-11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5504492" y="5307955"/>
            <a:ext cx="6390740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8165861" y="5443972"/>
            <a:ext cx="35125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קטן או שווה ל-  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5493284" y="5455874"/>
            <a:ext cx="277108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5" l="0" r="-1975" t="-114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1513043" y="3830065"/>
            <a:ext cx="2690160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7" l="-902" r="-2034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283000" y="5456175"/>
            <a:ext cx="1244251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587" l="-2437" r="-4388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1396023" y="5459531"/>
            <a:ext cx="2807180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662" l="-649" r="-2165" t="-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613175" y="6185750"/>
            <a:ext cx="634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שיהיו לפחות 10 מטבעות כעבור שלוש שעות הוא 34.72%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opping Mall, Woman, Shopping, Store, Retail, Center" id="315" name="Google Shape;315;p10"/>
          <p:cNvPicPr preferRelativeResize="0"/>
          <p:nvPr/>
        </p:nvPicPr>
        <p:blipFill rotWithShape="1">
          <a:blip r:embed="rId9">
            <a:alphaModFix/>
          </a:blip>
          <a:srcRect b="0" l="24168" r="0" t="26670"/>
          <a:stretch/>
        </p:blipFill>
        <p:spPr>
          <a:xfrm>
            <a:off x="573520" y="1005676"/>
            <a:ext cx="2499689" cy="16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