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Varela Round"/>
      <p:regular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/npWD95G2SekDjbJJJrdJDXjv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relaRound-regular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a932893a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ba932893a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אז מה נלמד היום במסגרת הרצאה זו?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נלמד מהו מקצוע הסטטיסטיקה תוך מתן דוגמאות, אציג בפניכם את שני הענפים במקצוע, את מגוו השימושים במקצוע הסטטיסטיקה ובמהלך המצגת אתייחס להבדל בין שני מושגים – אוכלוסייה ומדגם.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d5ea94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b9d5ea94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?</a:t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9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9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9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0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1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2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8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8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8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8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ZOvmPA4Il3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Relationship Id="rId5" Type="http://schemas.openxmlformats.org/officeDocument/2006/relationships/image" Target="../media/image12.png"/><Relationship Id="rId6" Type="http://schemas.openxmlformats.org/officeDocument/2006/relationships/image" Target="../media/image31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4.png"/><Relationship Id="rId13" Type="http://schemas.openxmlformats.org/officeDocument/2006/relationships/image" Target="../media/image49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openxmlformats.org/officeDocument/2006/relationships/image" Target="../media/image51.png"/><Relationship Id="rId5" Type="http://schemas.openxmlformats.org/officeDocument/2006/relationships/image" Target="../media/image32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Relationship Id="rId8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5.png"/><Relationship Id="rId13" Type="http://schemas.openxmlformats.org/officeDocument/2006/relationships/image" Target="../media/image22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52.png"/><Relationship Id="rId9" Type="http://schemas.openxmlformats.org/officeDocument/2006/relationships/image" Target="../media/image27.png"/><Relationship Id="rId1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21 – התפלגות אחידה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8693638" y="3174414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 txBox="1"/>
          <p:nvPr>
            <p:ph type="title"/>
          </p:nvPr>
        </p:nvSpPr>
        <p:spPr>
          <a:xfrm>
            <a:off x="1705352" y="20507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התפלגות אחידה רציפה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8718123" y="3365002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(a,b)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10047339" y="3357151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10" name="Google Shape;310;p11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844417" y="3164355"/>
            <a:ext cx="1342034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089" r="-3178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3601179" y="848804"/>
            <a:ext cx="7903370" cy="1963535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3661299" y="1012556"/>
            <a:ext cx="7491345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תחרות ריצה: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הזמן עד חציית קו הסיום מתפלג באופן אחיד בין  20 שניות ל-25 שניות.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שהאצן יחצה את קו הסיום בין 22 שניות ל-24 שניות?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236245" y="3625131"/>
            <a:ext cx="3542958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2" l="-858" r="-1547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279" y="1012556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1"/>
          <p:cNvSpPr/>
          <p:nvPr/>
        </p:nvSpPr>
        <p:spPr>
          <a:xfrm>
            <a:off x="2958150" y="4101775"/>
            <a:ext cx="428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זהו לא משתנה בדיד. זהו משתנה רציף,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כלומר ניתן גם לקבל ערכים של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X= 22.5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1521636" y="5147497"/>
            <a:ext cx="2032929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7" l="0" r="-2701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3661386" y="3635058"/>
            <a:ext cx="965329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7" l="-5060" r="-3163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1"/>
          <p:cNvCxnSpPr/>
          <p:nvPr/>
        </p:nvCxnSpPr>
        <p:spPr>
          <a:xfrm>
            <a:off x="2382023" y="3161840"/>
            <a:ext cx="1241074" cy="1500386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"/>
          <p:cNvCxnSpPr/>
          <p:nvPr/>
        </p:nvCxnSpPr>
        <p:spPr>
          <a:xfrm flipH="1">
            <a:off x="2300499" y="3124168"/>
            <a:ext cx="1674277" cy="144066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11"/>
          <p:cNvSpPr/>
          <p:nvPr/>
        </p:nvSpPr>
        <p:spPr>
          <a:xfrm>
            <a:off x="37352" y="5141102"/>
            <a:ext cx="168507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587" l="-1803" r="-3244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a932893aa_0_0"/>
          <p:cNvSpPr txBox="1"/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ba932893aa_0_0"/>
          <p:cNvSpPr/>
          <p:nvPr/>
        </p:nvSpPr>
        <p:spPr>
          <a:xfrm>
            <a:off x="-198097" y="5852800"/>
            <a:ext cx="337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ba932893a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66" y="2942004"/>
            <a:ext cx="5114373" cy="274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ba932893a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325" y="1085500"/>
            <a:ext cx="7147275" cy="46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ba932893aa_0_0"/>
          <p:cNvSpPr/>
          <p:nvPr/>
        </p:nvSpPr>
        <p:spPr>
          <a:xfrm>
            <a:off x="10186130" y="4482955"/>
            <a:ext cx="1034100" cy="25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/>
          <p:nvPr/>
        </p:nvSpPr>
        <p:spPr>
          <a:xfrm>
            <a:off x="6638014" y="5404330"/>
            <a:ext cx="5326675" cy="6863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874298" y="289655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התפלגות אחידה רציפה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9029287" y="3078771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(a,b)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0437245" y="3019292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41" name="Google Shape;341;p13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844417" y="3164355"/>
            <a:ext cx="1342034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089" r="-3178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3601179" y="848804"/>
            <a:ext cx="7903370" cy="1902365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3678376" y="970426"/>
            <a:ext cx="7491345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תחרות ריצה: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הזמן עד חציית קו הסיום מתפלג באופן אחיד בין  20 שניות ל-25 שניות.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מה הסיכוי שהאצן יחצה את קו הסיום בין 22 שניות ל-24 שניות?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מה הסיכוי שהאצן יחצה את קו הסיום לאחר 23.8 שניות?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279" y="1012556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3"/>
          <p:cNvSpPr/>
          <p:nvPr/>
        </p:nvSpPr>
        <p:spPr>
          <a:xfrm>
            <a:off x="2511551" y="3835591"/>
            <a:ext cx="203292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7" l="-1799" r="-2701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844417" y="3818020"/>
            <a:ext cx="1790876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7" l="-1703" r="-3409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8710730" y="4493209"/>
            <a:ext cx="2600767" cy="6863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8949537" y="3687672"/>
            <a:ext cx="218252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10162931" y="3855755"/>
            <a:ext cx="978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8967391" y="3851382"/>
            <a:ext cx="7264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10556162" y="4626333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9350082" y="3704363"/>
            <a:ext cx="679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8799060" y="4595900"/>
            <a:ext cx="2333002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1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8760573" y="4668867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6733893" y="5545346"/>
            <a:ext cx="1838965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1659" r="-3320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9279337" y="5531950"/>
            <a:ext cx="2685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הסיכוי לקבלת ערך קטן מ- X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4377670" y="3764912"/>
            <a:ext cx="1553630" cy="48577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8856" l="-15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5945851" y="3789753"/>
            <a:ext cx="774571" cy="4846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856" l="-39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6638014" y="3764912"/>
            <a:ext cx="450764" cy="4857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856" l="-945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7011648" y="3851382"/>
            <a:ext cx="5918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=0.4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1358584" y="4626333"/>
            <a:ext cx="5408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הסיכוי שהאצן יחצה את קו הסיום בין 22 ל-24 שניות הוא 40%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334015" y="5316456"/>
            <a:ext cx="2949846" cy="369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4587" l="-824" r="-617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3054915" y="5261724"/>
            <a:ext cx="2036135" cy="48577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7496" l="-11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4744522" y="5316456"/>
            <a:ext cx="486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5087663" y="5318421"/>
            <a:ext cx="1410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1-0.76 = 0.24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1277251" y="6121651"/>
            <a:ext cx="5360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הסיכוי שהאצן יחצה את קו הסיום לאחר 23.8 שניות הוא 24%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72850" y="5452025"/>
            <a:ext cx="93345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374" name="Google Shape;374;p14"/>
          <p:cNvSpPr txBox="1"/>
          <p:nvPr>
            <p:ph idx="1" type="body"/>
          </p:nvPr>
        </p:nvSpPr>
        <p:spPr>
          <a:xfrm>
            <a:off x="2348209" y="3619145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/>
              <a:t>סוגי התפלגויות מיוחדות</a:t>
            </a:r>
            <a:endParaRPr/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/>
              <a:t>מהי התפלגות אחידה בדידה?</a:t>
            </a:r>
            <a:endParaRPr/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/>
              <a:t>מהו משתנה מקרי אחיד?</a:t>
            </a:r>
            <a:endParaRPr/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/>
              <a:t>חישוב תוחלת, שונות ובעיות הסתברות של מ"מ אחיד.</a:t>
            </a:r>
            <a:endParaRPr/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/>
              <a:t>התפלגות אחידה רציפה</a:t>
            </a:r>
            <a:endParaRPr/>
          </a:p>
          <a:p>
            <a:pPr indent="-2794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תמונה שמכילה אובייקט, שלט, שעון, מטריה&#10;&#10;התיאור נוצר באופן אוטומטי" id="375" name="Google Shape;3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78" y="1844345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תרגול</a:t>
            </a:r>
            <a:endParaRPr/>
          </a:p>
        </p:txBody>
      </p:sp>
      <p:sp>
        <p:nvSpPr>
          <p:cNvPr id="382" name="Google Shape;382;p15"/>
          <p:cNvSpPr/>
          <p:nvPr/>
        </p:nvSpPr>
        <p:spPr>
          <a:xfrm>
            <a:off x="0" y="1391902"/>
            <a:ext cx="114341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במשחק לוטו ישנם 45 כדורים ממוספרים, בעלי הסתברות שווה להתקבל.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א. רשמו את הפרמטרים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ב. רשמו הסיכוי שיתקבל המספר "10"?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ג. חשבו מהו הסיכוי שיקבל אחד המספרים מ-1 עד 10?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ד. חשבו מהו שיתקבל מספר קטן מ15?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1097399" y="4428258"/>
            <a:ext cx="25982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Krzysztof Jaracz from Pixabay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378903" y="3809420"/>
            <a:ext cx="11434193" cy="2446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משקל חטיף במבה מתפלג באופן אחיד בין 100 גרם ל-105 גרם.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א. רשמו את הפרמטרים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ב. חשבו את הסיכוי שחטיף במבה מסויים משקלו יהיה מתחת ל-102 גרם?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ג. חשבו את הסיכוי שחטיף במבה מסויים משקלו יהיה בין 100ל-103.5?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ד. חשבו את הסיכוי שחטיף במבה מסויים משקלו יהיה מעל 104.7 גרם?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73" y="1655043"/>
            <a:ext cx="3716097" cy="278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6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6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אחידה?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אחיד?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אחיד.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אחידה רציפה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9d5ea948f_0_0"/>
          <p:cNvSpPr txBox="1"/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9d5ea948f_0_0"/>
          <p:cNvSpPr/>
          <p:nvPr/>
        </p:nvSpPr>
        <p:spPr>
          <a:xfrm>
            <a:off x="-198097" y="5852800"/>
            <a:ext cx="337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b9d5ea948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66" y="2942004"/>
            <a:ext cx="5114373" cy="274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b9d5ea948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325" y="1085500"/>
            <a:ext cx="7147275" cy="46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b9d5ea948f_0_0"/>
          <p:cNvSpPr/>
          <p:nvPr/>
        </p:nvSpPr>
        <p:spPr>
          <a:xfrm>
            <a:off x="10175905" y="2886155"/>
            <a:ext cx="1034100" cy="25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3588375" y="928173"/>
            <a:ext cx="7903200" cy="11565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>
                <a:latin typeface="Arial"/>
                <a:ea typeface="Arial"/>
                <a:cs typeface="Arial"/>
                <a:sym typeface="Arial"/>
              </a:rPr>
              <a:t>משתנה מקרי מתוך התפלגות אחידה 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6869206" y="3221606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81" name="Google Shape;181;p6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588375" y="1002750"/>
            <a:ext cx="78201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קובייה הוגנת. המספר שיתקבל על הקובייה, הוא מספר המטבעות שאכניס לקופה.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89" y="326832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1578464" y="5373614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6437138" y="2652072"/>
            <a:ext cx="4644220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קופסת החסכון שלי יכולה לצבור בין 1 ל-6 מטבעות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4384023" y="4558258"/>
            <a:ext cx="5840060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אגדיר את X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כמשתנה מקרי הסופר את תוצאת הקובייה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אילו ערכים יכול X לקבל?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4987707" y="3137408"/>
            <a:ext cx="6096000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1x=- התקבלה התוצאה "1" על הקובייה.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X=3 – התקבלה התוצאה "3" על הקובייה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428265" y="5635722"/>
            <a:ext cx="6096000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יכול לקבל כל מספר שלם בין 1 ל- 6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3461290" y="764411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96" name="Google Shape;196;p7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3635670" y="868154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קובייה הוגנת. המספר שיתקבל על הקובייה, הוא מספר המטבעות שאכניס לקופה.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542" y="322160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981969" y="5368505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096001" y="2443123"/>
            <a:ext cx="4774658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- התוצאה שהתקבלה על גבי הקובייה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4641175" y="3661700"/>
            <a:ext cx="5735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מה הסיכוי שאקבל בקובייה כל אחת משת התוצאות?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7813711" y="3249206"/>
            <a:ext cx="3108543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 - הסיכוי לקבלת מספר מסויים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7715760" y="4174923"/>
            <a:ext cx="622286" cy="485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856" l="-78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084810" y="3583632"/>
            <a:ext cx="248700" cy="612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2167276" y="685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1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משתנה מקרי מתוך התפלגות אחידה בדידה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7902013" y="4677655"/>
            <a:ext cx="2600767" cy="6863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929546" y="3063987"/>
            <a:ext cx="215499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7388535" y="729090"/>
            <a:ext cx="4581062" cy="181042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510699" y="787018"/>
            <a:ext cx="4346874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הגדרת התפלגות אחידה: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שבה לכל תוצאה יש אותו הסיכוי להתקבל.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אחידה בדידה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941077" y="4859160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9216398" y="3204982"/>
            <a:ext cx="777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902013" y="3854766"/>
            <a:ext cx="218252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9175315" y="4022849"/>
            <a:ext cx="909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7915589" y="4003085"/>
            <a:ext cx="673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9044424" y="3942550"/>
            <a:ext cx="10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747445" y="4836157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1642822" y="2578790"/>
            <a:ext cx="930063" cy="4851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5226" r="-52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-22260" y="1297895"/>
            <a:ext cx="717189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-134284" y="1209712"/>
            <a:ext cx="7023812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קובייה הוגנת. המספר שיתקבל על הקובייה, הוא מספר המטבעות שאכניס לקופה.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מהם הפרמטרים של ההתפלגות, התוחלת והשונות?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4360736" y="3972650"/>
            <a:ext cx="188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היא 3.5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4630534" y="5091233"/>
            <a:ext cx="1465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היא 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36" y="5373941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/>
          <p:nvPr/>
        </p:nvSpPr>
        <p:spPr>
          <a:xfrm>
            <a:off x="8021547" y="3204982"/>
            <a:ext cx="1135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(a,b)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7677449" y="3880300"/>
            <a:ext cx="215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7915593" y="4756274"/>
            <a:ext cx="2333100" cy="646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1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9466504" y="4756270"/>
            <a:ext cx="4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1240589" y="3723470"/>
            <a:ext cx="880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a+b</a:t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962762" y="3807627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2120744" y="3738699"/>
            <a:ext cx="534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970703" y="380762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2569398" y="380762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2804982" y="3807627"/>
            <a:ext cx="476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583649" y="4494576"/>
            <a:ext cx="745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652669" y="4376949"/>
            <a:ext cx="2333100" cy="646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1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152057" y="4362074"/>
            <a:ext cx="425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3889424" y="4512307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2431200" y="4439172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124613" y="4383114"/>
            <a:ext cx="6096000" cy="646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1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497225" y="4356719"/>
            <a:ext cx="4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016810" y="3181836"/>
            <a:ext cx="1135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(1,6)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/>
          <p:nvPr/>
        </p:nvSpPr>
        <p:spPr>
          <a:xfrm>
            <a:off x="8015102" y="30233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אחידה בדידה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8181800" y="3179194"/>
            <a:ext cx="1135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(a,b)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9257070" y="3164355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57" name="Google Shape;257;p9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6731565" y="4017424"/>
            <a:ext cx="505101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8946099" y="4175400"/>
            <a:ext cx="28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690539" y="383866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P(X=6)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844417" y="3164355"/>
            <a:ext cx="1124026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889" r="-4345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731848" y="834320"/>
            <a:ext cx="7903370" cy="183632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3731848" y="851420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 הסיכוי לקבל את המספר "6"?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95" y="5621464"/>
            <a:ext cx="1459934" cy="145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/>
          <p:nvPr/>
        </p:nvSpPr>
        <p:spPr>
          <a:xfrm>
            <a:off x="280760" y="4570241"/>
            <a:ext cx="64508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שלאחר 3 נסיונות, בפעם הרביעית יתקבל המספר 6 הוא 16.6%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3787262" y="895945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קובייה הוגנת. המספר שיתקבל על הקובייה, הוא מספר המטבעות שאכניס לקופה.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1655868" y="3688531"/>
            <a:ext cx="248786" cy="6127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2299" y="4080431"/>
            <a:ext cx="1973800" cy="55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/>
          <p:nvPr/>
        </p:nvSpPr>
        <p:spPr>
          <a:xfrm>
            <a:off x="8693638" y="3174414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התפלגות אחידה בדידה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8718123" y="3365002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X~U (a,b)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10064416" y="3315021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78" name="Google Shape;278;p10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844417" y="3164355"/>
            <a:ext cx="1085554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5054" r="-3931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3601179" y="848804"/>
            <a:ext cx="7903370" cy="1918539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535295" y="850696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קובייה הוגנת. המספר שיתקבל על הקובייה, הוא מספר המטבעות שאכניס לקופה.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שיתקבל מספר זוגי בהטלה?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שיתקבל מספר קטן או שווה ל-5?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619903" y="3633344"/>
            <a:ext cx="2646878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7" l="-1380" r="-2072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588207" y="3958246"/>
            <a:ext cx="539347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279" y="1012556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/>
          <p:nvPr/>
        </p:nvSpPr>
        <p:spPr>
          <a:xfrm>
            <a:off x="2220104" y="4300300"/>
            <a:ext cx="399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לקבלת מספר זוגי בהטלה הוא 50%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6601765" y="4148438"/>
            <a:ext cx="1369286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662" l="-2664" r="-3996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8952700" y="4104300"/>
            <a:ext cx="287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4566308" y="3654919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3304529" y="3506999"/>
            <a:ext cx="248786" cy="6127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3772168" y="3505868"/>
            <a:ext cx="248786" cy="6127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4229266" y="3505868"/>
            <a:ext cx="248786" cy="6127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3535295" y="367260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4028768" y="368213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4890875" y="3654919"/>
            <a:ext cx="24878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-926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287977" y="5088952"/>
            <a:ext cx="1361270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6662" l="-2229" r="-4016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1550502" y="4957608"/>
            <a:ext cx="248786" cy="6127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1747992" y="507930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2025310" y="4967252"/>
            <a:ext cx="248786" cy="61273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1392075" y="5786067"/>
            <a:ext cx="46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לקבלת מספר קטן או שווה ל-5 הוא 83.3%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0"/>
          <p:cNvPicPr preferRelativeResize="0"/>
          <p:nvPr/>
        </p:nvPicPr>
        <p:blipFill rotWithShape="1">
          <a:blip r:embed="rId14">
            <a:alphaModFix/>
          </a:blip>
          <a:srcRect b="0" l="47623" r="0" t="0"/>
          <a:stretch/>
        </p:blipFill>
        <p:spPr>
          <a:xfrm>
            <a:off x="7912300" y="4004225"/>
            <a:ext cx="1033800" cy="5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