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Varela Round"/>
      <p:regular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gj5DbCWtsaOjWs4JKz4cnN6ABW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7.xml"/><Relationship Id="rId22" Type="http://schemas.openxmlformats.org/officeDocument/2006/relationships/font" Target="fonts/OpenSans-italic.fntdata"/><Relationship Id="rId10" Type="http://schemas.openxmlformats.org/officeDocument/2006/relationships/slide" Target="slides/slide6.xml"/><Relationship Id="rId21" Type="http://schemas.openxmlformats.org/officeDocument/2006/relationships/font" Target="fonts/OpenSans-bold.fntdata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VarelaRound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שלום לכולם,.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3" name="Google Shape;303;p11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6" name="Google Shape;336;p12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8" name="Google Shape;378;p14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6" name="Google Shape;386;p15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4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6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7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p8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p9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p10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8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8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8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8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8"/>
          <p:cNvSpPr txBox="1"/>
          <p:nvPr>
            <p:ph idx="1" type="subTitle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22" name="Google Shape;22;p18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556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42900" lvl="3" marL="1828800" rtl="1" algn="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42900" lvl="4" marL="2286000" rtl="1" algn="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8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ני תכנים" type="twoObj">
  <p:cSld name="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6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וואה" type="twoTxTwoObj">
  <p:cSld name="TWO_OBJECTS_WITH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3" name="Google Shape;93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5" name="Google Shape;95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27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ריק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8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וכן עם כיתוב" type="objTx">
  <p:cSld name="OBJECT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6" name="Google Shape;106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7" name="Google Shape;107;p29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מונה עם כיתוב" type="picTx">
  <p:cSld name="PICTURE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4" name="Google Shape;114;p30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טקסט אנכי" type="vertTx">
  <p:cSld name="VERTICAL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31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אנכית וטקסט" type="vertTitleAndTx">
  <p:cSld name="VERTICAL_TITLE_AND_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32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" name="Google Shape;27;p19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8" name="Google Shape;28;p19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9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9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9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שלוש תמונות">
  <p:cSld name="כותרת ושלוש תמונות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20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0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0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0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0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20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כותרת ושתי תמונות">
  <p:cSld name="1_כותרת ושתי תמונות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/>
          <p:nvPr>
            <p:ph idx="2" type="pic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1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1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1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1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1"/>
          <p:cNvSpPr/>
          <p:nvPr>
            <p:ph idx="3" type="pic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 - מערכת שידורים לאומית">
  <p:cSld name="שער - מערכת שידורים לאומית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ctrTitle"/>
          </p:nvPr>
        </p:nvSpPr>
        <p:spPr>
          <a:xfrm>
            <a:off x="516000" y="2693989"/>
            <a:ext cx="11160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7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7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7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7"/>
          <p:cNvPicPr preferRelativeResize="0"/>
          <p:nvPr/>
        </p:nvPicPr>
        <p:blipFill rotWithShape="1">
          <a:blip r:embed="rId2">
            <a:alphaModFix/>
          </a:blip>
          <a:srcRect b="26248" l="33058" r="33511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7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7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7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7"/>
          <p:cNvSpPr/>
          <p:nvPr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קופית כותרת" type="title">
  <p:cSld name="TITL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23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מקטע עליונה" type="secHead">
  <p:cSld name="SECTION_HEADE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0" name="Google Shape;80;p25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gif"/><Relationship Id="rId5" Type="http://schemas.openxmlformats.org/officeDocument/2006/relationships/image" Target="../media/image3.png"/><Relationship Id="rId6" Type="http://schemas.openxmlformats.org/officeDocument/2006/relationships/hyperlink" Target="https://www.youtube.com/watch?v=inoQR1SoI7I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8.png"/><Relationship Id="rId4" Type="http://schemas.openxmlformats.org/officeDocument/2006/relationships/image" Target="../media/image30.png"/><Relationship Id="rId5" Type="http://schemas.openxmlformats.org/officeDocument/2006/relationships/image" Target="../media/image25.png"/><Relationship Id="rId6" Type="http://schemas.openxmlformats.org/officeDocument/2006/relationships/image" Target="../media/image27.png"/><Relationship Id="rId7" Type="http://schemas.openxmlformats.org/officeDocument/2006/relationships/image" Target="../media/image31.png"/><Relationship Id="rId8" Type="http://schemas.openxmlformats.org/officeDocument/2006/relationships/image" Target="../media/image42.png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png"/><Relationship Id="rId4" Type="http://schemas.openxmlformats.org/officeDocument/2006/relationships/image" Target="../media/image36.png"/><Relationship Id="rId9" Type="http://schemas.openxmlformats.org/officeDocument/2006/relationships/image" Target="../media/image45.png"/><Relationship Id="rId5" Type="http://schemas.openxmlformats.org/officeDocument/2006/relationships/image" Target="../media/image37.png"/><Relationship Id="rId6" Type="http://schemas.openxmlformats.org/officeDocument/2006/relationships/image" Target="../media/image40.png"/><Relationship Id="rId7" Type="http://schemas.openxmlformats.org/officeDocument/2006/relationships/image" Target="../media/image39.png"/><Relationship Id="rId8" Type="http://schemas.openxmlformats.org/officeDocument/2006/relationships/image" Target="../media/image4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7.jp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8.png"/><Relationship Id="rId6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9.png"/><Relationship Id="rId5" Type="http://schemas.openxmlformats.org/officeDocument/2006/relationships/image" Target="../media/image15.png"/><Relationship Id="rId6" Type="http://schemas.openxmlformats.org/officeDocument/2006/relationships/image" Target="../media/image12.png"/><Relationship Id="rId7" Type="http://schemas.openxmlformats.org/officeDocument/2006/relationships/image" Target="../media/image17.png"/><Relationship Id="rId8" Type="http://schemas.openxmlformats.org/officeDocument/2006/relationships/image" Target="../media/image3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46.png"/><Relationship Id="rId10" Type="http://schemas.openxmlformats.org/officeDocument/2006/relationships/image" Target="../media/image32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Relationship Id="rId5" Type="http://schemas.openxmlformats.org/officeDocument/2006/relationships/image" Target="../media/image13.png"/><Relationship Id="rId6" Type="http://schemas.openxmlformats.org/officeDocument/2006/relationships/image" Target="../media/image29.png"/><Relationship Id="rId7" Type="http://schemas.openxmlformats.org/officeDocument/2006/relationships/image" Target="../media/image23.png"/><Relationship Id="rId8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"/>
          <p:cNvSpPr txBox="1"/>
          <p:nvPr>
            <p:ph type="ctrTitle"/>
          </p:nvPr>
        </p:nvSpPr>
        <p:spPr>
          <a:xfrm>
            <a:off x="0" y="1387661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19 – התפלגות בינומית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 txBox="1"/>
          <p:nvPr>
            <p:ph idx="1" type="subTitle"/>
          </p:nvPr>
        </p:nvSpPr>
        <p:spPr>
          <a:xfrm>
            <a:off x="-2" y="249409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מידע ונתונים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"/>
          <p:cNvSpPr txBox="1"/>
          <p:nvPr>
            <p:ph idx="2" type="body"/>
          </p:nvPr>
        </p:nvSpPr>
        <p:spPr>
          <a:xfrm>
            <a:off x="1" y="344940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שם המורה: עדי קרנץ אבירם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"/>
          <p:cNvPicPr preferRelativeResize="0"/>
          <p:nvPr/>
        </p:nvPicPr>
        <p:blipFill rotWithShape="1">
          <a:blip r:embed="rId3">
            <a:alphaModFix/>
          </a:blip>
          <a:srcRect b="10715" l="0" r="0" t="11354"/>
          <a:stretch/>
        </p:blipFill>
        <p:spPr>
          <a:xfrm>
            <a:off x="5896724" y="297950"/>
            <a:ext cx="1552040" cy="10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591" y="113572"/>
            <a:ext cx="209550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30228" y="4168810"/>
            <a:ext cx="1932877" cy="193287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"/>
          <p:cNvSpPr txBox="1"/>
          <p:nvPr/>
        </p:nvSpPr>
        <p:spPr>
          <a:xfrm>
            <a:off x="3456450" y="4821900"/>
            <a:ext cx="52791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600"/>
              </a:spcAft>
              <a:buNone/>
            </a:pPr>
            <a:r>
              <a:rPr b="1" lang="iw-IL" sz="3600" u="sng">
                <a:solidFill>
                  <a:schemeClr val="hlink"/>
                </a:solidFill>
                <a:hlinkClick r:id="rId6"/>
              </a:rPr>
              <a:t>לצפייה בסרטון מלווה מצגת</a:t>
            </a:r>
            <a:endParaRPr b="1" sz="36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1"/>
          <p:cNvSpPr/>
          <p:nvPr/>
        </p:nvSpPr>
        <p:spPr>
          <a:xfrm>
            <a:off x="7467562" y="5029889"/>
            <a:ext cx="2955636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1"/>
          <p:cNvSpPr/>
          <p:nvPr/>
        </p:nvSpPr>
        <p:spPr>
          <a:xfrm>
            <a:off x="7838870" y="3429403"/>
            <a:ext cx="2333002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1"/>
          <p:cNvSpPr/>
          <p:nvPr/>
        </p:nvSpPr>
        <p:spPr>
          <a:xfrm>
            <a:off x="2122542" y="993990"/>
            <a:ext cx="9314739" cy="2352233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00B0F0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1"/>
          <p:cNvSpPr/>
          <p:nvPr/>
        </p:nvSpPr>
        <p:spPr>
          <a:xfrm>
            <a:off x="2277745" y="1177514"/>
            <a:ext cx="9004332" cy="2118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תרגיל: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בחפיסת קלפים יש 52 קלפים. X הוא משתנה מקרי הסופר את מספר הפעמים שנשלף קלף בצבע אדום. בהנחה שכל קלף חוזר לחפיסה לאחר שליפתו, וכי התבצעו 12 שליפות של קלפים, ענו: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א. מהם הפרמטרים של ההתפלגות?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ב. מהי תוחלת והשונות?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1"/>
          <p:cNvSpPr txBox="1"/>
          <p:nvPr>
            <p:ph type="title"/>
          </p:nvPr>
        </p:nvSpPr>
        <p:spPr>
          <a:xfrm>
            <a:off x="1422100" y="17126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תרגיל 1: התפלגות בינומית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1"/>
          <p:cNvSpPr/>
          <p:nvPr/>
        </p:nvSpPr>
        <p:spPr>
          <a:xfrm>
            <a:off x="3131487" y="3541603"/>
            <a:ext cx="1362874" cy="48577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7496" l="-4032" r="-313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1"/>
          <p:cNvSpPr/>
          <p:nvPr/>
        </p:nvSpPr>
        <p:spPr>
          <a:xfrm>
            <a:off x="7519873" y="5192125"/>
            <a:ext cx="2258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V(X) = n*p*(1-p)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1"/>
          <p:cNvSpPr/>
          <p:nvPr/>
        </p:nvSpPr>
        <p:spPr>
          <a:xfrm>
            <a:off x="2995883" y="4188264"/>
            <a:ext cx="7264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E(X) 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1"/>
          <p:cNvSpPr/>
          <p:nvPr/>
        </p:nvSpPr>
        <p:spPr>
          <a:xfrm>
            <a:off x="3579827" y="4126588"/>
            <a:ext cx="782587" cy="48577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7496" l="-464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1"/>
          <p:cNvSpPr/>
          <p:nvPr/>
        </p:nvSpPr>
        <p:spPr>
          <a:xfrm>
            <a:off x="8347664" y="4446890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1"/>
          <p:cNvSpPr/>
          <p:nvPr/>
        </p:nvSpPr>
        <p:spPr>
          <a:xfrm>
            <a:off x="8037651" y="3579725"/>
            <a:ext cx="130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X~B (n,p)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1"/>
          <p:cNvSpPr/>
          <p:nvPr/>
        </p:nvSpPr>
        <p:spPr>
          <a:xfrm>
            <a:off x="9125530" y="3611144"/>
            <a:ext cx="8226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סימון: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1"/>
          <p:cNvSpPr/>
          <p:nvPr/>
        </p:nvSpPr>
        <p:spPr>
          <a:xfrm>
            <a:off x="7887988" y="4242248"/>
            <a:ext cx="2333002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1"/>
          <p:cNvSpPr/>
          <p:nvPr/>
        </p:nvSpPr>
        <p:spPr>
          <a:xfrm>
            <a:off x="9047785" y="4382744"/>
            <a:ext cx="9781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תוחלת: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1"/>
          <p:cNvSpPr/>
          <p:nvPr/>
        </p:nvSpPr>
        <p:spPr>
          <a:xfrm>
            <a:off x="7980263" y="4372930"/>
            <a:ext cx="5581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E(X)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1"/>
          <p:cNvSpPr/>
          <p:nvPr/>
        </p:nvSpPr>
        <p:spPr>
          <a:xfrm>
            <a:off x="6779912" y="4268525"/>
            <a:ext cx="23330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1"/>
          <p:cNvSpPr/>
          <p:nvPr/>
        </p:nvSpPr>
        <p:spPr>
          <a:xfrm>
            <a:off x="8473787" y="4377594"/>
            <a:ext cx="130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n*p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1"/>
          <p:cNvSpPr/>
          <p:nvPr/>
        </p:nvSpPr>
        <p:spPr>
          <a:xfrm>
            <a:off x="9589772" y="5147490"/>
            <a:ext cx="7553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שונות: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{\displaystyle {\frac {(b-a+1)^{2}-1}{12}}}" id="323" name="Google Shape;323;p11"/>
          <p:cNvSpPr/>
          <p:nvPr/>
        </p:nvSpPr>
        <p:spPr>
          <a:xfrm>
            <a:off x="5333602" y="4187352"/>
            <a:ext cx="1819228" cy="1819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1"/>
          <p:cNvSpPr/>
          <p:nvPr/>
        </p:nvSpPr>
        <p:spPr>
          <a:xfrm>
            <a:off x="2426475" y="4785000"/>
            <a:ext cx="1082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V(X) =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1"/>
          <p:cNvSpPr/>
          <p:nvPr/>
        </p:nvSpPr>
        <p:spPr>
          <a:xfrm>
            <a:off x="3142897" y="4711573"/>
            <a:ext cx="819456" cy="48577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7496" l="-522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1"/>
          <p:cNvSpPr/>
          <p:nvPr/>
        </p:nvSpPr>
        <p:spPr>
          <a:xfrm>
            <a:off x="3382013" y="4727356"/>
            <a:ext cx="2179500" cy="7629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5386656" y="4728010"/>
            <a:ext cx="772969" cy="48577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8856" l="-5554" r="-793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4252534" y="4184809"/>
            <a:ext cx="4700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3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5995858" y="4794805"/>
            <a:ext cx="7617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2.25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תמונה שמכילה שלט, עצור, רחוב, מוט&#10;&#10;התיאור נוצר באופן אוטומטי" id="330" name="Google Shape;330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9213" y="3673416"/>
            <a:ext cx="2212906" cy="3013319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1"/>
          <p:cNvSpPr/>
          <p:nvPr/>
        </p:nvSpPr>
        <p:spPr>
          <a:xfrm>
            <a:off x="4886198" y="4184800"/>
            <a:ext cx="127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התוחלת 3</a:t>
            </a:r>
            <a:endParaRPr b="0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4899577" y="5451905"/>
            <a:ext cx="13436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השונות 2.25</a:t>
            </a:r>
            <a:endParaRPr b="0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"/>
          <p:cNvSpPr/>
          <p:nvPr/>
        </p:nvSpPr>
        <p:spPr>
          <a:xfrm>
            <a:off x="9647269" y="3749560"/>
            <a:ext cx="2333002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2"/>
          <p:cNvSpPr/>
          <p:nvPr/>
        </p:nvSpPr>
        <p:spPr>
          <a:xfrm>
            <a:off x="2106545" y="686917"/>
            <a:ext cx="9455915" cy="2827772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00B0F0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2"/>
          <p:cNvSpPr/>
          <p:nvPr/>
        </p:nvSpPr>
        <p:spPr>
          <a:xfrm>
            <a:off x="2447952" y="600643"/>
            <a:ext cx="9004200" cy="29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תרגיל: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בחפיסת קלפים יש 52 קלפים. X הוא משתנה מקרי הסופר את מספר הפעמים שנשלף קלף בצבע אדום. בהנחה שכל קלף חוזר לחפיסה לאחר שליפתו, וכי התבצעו 12 שליפות של קלפים, ענו: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ג. מה הסיכוי שאוציא בדיוק 4 קלפים בצבע אדום מתוך 12 נסיונות? (בהנחה שמחזירים כל קלף לאחר הוצאה, כלומר הניסויים הם בלתי תלויים)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ד. מה הסיכוי שאוציא פחות מ- 3 קלפים בצבע אדום מתוך 12 נסיונות?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ה. מה הסיכוי שאוציא בין 2 ל- 4 קלפים בצבע אדום?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2"/>
          <p:cNvSpPr txBox="1"/>
          <p:nvPr>
            <p:ph type="title"/>
          </p:nvPr>
        </p:nvSpPr>
        <p:spPr>
          <a:xfrm>
            <a:off x="1453100" y="37190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תרגיל 2: התפלגות בינומית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2"/>
          <p:cNvSpPr/>
          <p:nvPr/>
        </p:nvSpPr>
        <p:spPr>
          <a:xfrm>
            <a:off x="514230" y="3474716"/>
            <a:ext cx="1362874" cy="48577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7496" l="-3567" r="-892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2"/>
          <p:cNvSpPr/>
          <p:nvPr/>
        </p:nvSpPr>
        <p:spPr>
          <a:xfrm>
            <a:off x="292425" y="3894875"/>
            <a:ext cx="124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P(X=4) =</a:t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44" name="Google Shape;344;p12"/>
          <p:cNvSpPr/>
          <p:nvPr/>
        </p:nvSpPr>
        <p:spPr>
          <a:xfrm>
            <a:off x="1134198" y="3855055"/>
            <a:ext cx="3040516" cy="48577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7496" l="0" r="-200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2"/>
          <p:cNvSpPr/>
          <p:nvPr/>
        </p:nvSpPr>
        <p:spPr>
          <a:xfrm>
            <a:off x="9849124" y="3932475"/>
            <a:ext cx="131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X~B (n,p)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2"/>
          <p:cNvSpPr/>
          <p:nvPr/>
        </p:nvSpPr>
        <p:spPr>
          <a:xfrm>
            <a:off x="11095412" y="3910920"/>
            <a:ext cx="77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סימון: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{\displaystyle {\frac {(b-a+1)^{2}-1}{12}}}" id="347" name="Google Shape;347;p12"/>
          <p:cNvSpPr/>
          <p:nvPr/>
        </p:nvSpPr>
        <p:spPr>
          <a:xfrm>
            <a:off x="6073639" y="4822407"/>
            <a:ext cx="1819228" cy="1819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2"/>
          <p:cNvSpPr/>
          <p:nvPr/>
        </p:nvSpPr>
        <p:spPr>
          <a:xfrm>
            <a:off x="7054781" y="4545868"/>
            <a:ext cx="4700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3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2"/>
          <p:cNvSpPr/>
          <p:nvPr/>
        </p:nvSpPr>
        <p:spPr>
          <a:xfrm>
            <a:off x="6688954" y="4676421"/>
            <a:ext cx="5267824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50" name="Google Shape;350;p12"/>
          <p:cNvSpPr/>
          <p:nvPr/>
        </p:nvSpPr>
        <p:spPr>
          <a:xfrm>
            <a:off x="9169150" y="4836525"/>
            <a:ext cx="277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הסיכוי לקבלת ערך ספציפי X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2"/>
          <p:cNvSpPr/>
          <p:nvPr/>
        </p:nvSpPr>
        <p:spPr>
          <a:xfrm>
            <a:off x="6665301" y="4824350"/>
            <a:ext cx="2632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Binom.dist.range (n,p,x)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2"/>
          <p:cNvSpPr/>
          <p:nvPr/>
        </p:nvSpPr>
        <p:spPr>
          <a:xfrm>
            <a:off x="5216805" y="5668701"/>
            <a:ext cx="6739973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2"/>
          <p:cNvSpPr/>
          <p:nvPr/>
        </p:nvSpPr>
        <p:spPr>
          <a:xfrm>
            <a:off x="7999425" y="5816625"/>
            <a:ext cx="398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הסיכוי לקבלת טווח ערכים (כולל) X</a:t>
            </a:r>
            <a:r>
              <a:rPr b="0" i="0" lang="iw-I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ל X</a:t>
            </a:r>
            <a:r>
              <a:rPr b="0" i="0" lang="iw-IL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2"/>
          <p:cNvSpPr/>
          <p:nvPr/>
        </p:nvSpPr>
        <p:spPr>
          <a:xfrm>
            <a:off x="5242375" y="5816625"/>
            <a:ext cx="351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Binom.dist.range (n,p,x</a:t>
            </a:r>
            <a:r>
              <a:rPr b="0" i="0" lang="iw-IL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,x</a:t>
            </a:r>
            <a:r>
              <a:rPr b="0" i="0" lang="iw-I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2"/>
          <p:cNvSpPr/>
          <p:nvPr/>
        </p:nvSpPr>
        <p:spPr>
          <a:xfrm>
            <a:off x="4320503" y="3890125"/>
            <a:ext cx="124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0.193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2"/>
          <p:cNvSpPr/>
          <p:nvPr/>
        </p:nvSpPr>
        <p:spPr>
          <a:xfrm>
            <a:off x="115483" y="4619036"/>
            <a:ext cx="112883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8329" l="-11347" r="-4862" t="-832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2"/>
          <p:cNvSpPr/>
          <p:nvPr/>
        </p:nvSpPr>
        <p:spPr>
          <a:xfrm>
            <a:off x="2317912" y="4627113"/>
            <a:ext cx="366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P(X=0) + P(X=1) + P(X=2) =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2"/>
          <p:cNvSpPr/>
          <p:nvPr/>
        </p:nvSpPr>
        <p:spPr>
          <a:xfrm>
            <a:off x="1198658" y="4609323"/>
            <a:ext cx="1128900" cy="3693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8329" l="-12428" r="-4862" t="-832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2"/>
          <p:cNvSpPr/>
          <p:nvPr/>
        </p:nvSpPr>
        <p:spPr>
          <a:xfrm>
            <a:off x="918563" y="4984809"/>
            <a:ext cx="2852400" cy="4857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7496" l="-6849" r="-213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2"/>
          <p:cNvSpPr/>
          <p:nvPr/>
        </p:nvSpPr>
        <p:spPr>
          <a:xfrm>
            <a:off x="1554375" y="6073265"/>
            <a:ext cx="2858860" cy="48577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7496" l="-6394" r="-191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2"/>
          <p:cNvSpPr/>
          <p:nvPr/>
        </p:nvSpPr>
        <p:spPr>
          <a:xfrm>
            <a:off x="87024" y="6114485"/>
            <a:ext cx="1366079" cy="36933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6226" l="-10265" r="-4459" t="-655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תמונה שמכילה שלט, עצור, רחוב, מוט&#10;&#10;התיאור נוצר באופן אוטומטי" id="362" name="Google Shape;362;p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8664" y="1079909"/>
            <a:ext cx="1740862" cy="2370536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12"/>
          <p:cNvSpPr/>
          <p:nvPr/>
        </p:nvSpPr>
        <p:spPr>
          <a:xfrm>
            <a:off x="292425" y="4281675"/>
            <a:ext cx="6546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הסיכוי להוצאת 4 קלפים אדומים לאחר 12 שליפות הוא 19.3% </a:t>
            </a:r>
            <a:endParaRPr b="0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2"/>
          <p:cNvSpPr/>
          <p:nvPr/>
        </p:nvSpPr>
        <p:spPr>
          <a:xfrm>
            <a:off x="187713" y="5476663"/>
            <a:ext cx="4933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הסיכוי להוצאת פחות מ-3 קלפים אדומים לאחר</a:t>
            </a:r>
            <a:endParaRPr b="0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12 שליפות הוא 23.2%</a:t>
            </a:r>
            <a:endParaRPr b="0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2"/>
          <p:cNvSpPr/>
          <p:nvPr/>
        </p:nvSpPr>
        <p:spPr>
          <a:xfrm>
            <a:off x="3652303" y="5048913"/>
            <a:ext cx="1488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0.232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2"/>
          <p:cNvSpPr/>
          <p:nvPr/>
        </p:nvSpPr>
        <p:spPr>
          <a:xfrm>
            <a:off x="4208976" y="6126300"/>
            <a:ext cx="11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0.683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2"/>
          <p:cNvSpPr/>
          <p:nvPr/>
        </p:nvSpPr>
        <p:spPr>
          <a:xfrm>
            <a:off x="-1266320" y="6483755"/>
            <a:ext cx="722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הסיכוי להוצאת בין 2 ל-4  אדומים לאחר 12 שליפות הוא 68.3%</a:t>
            </a:r>
            <a:endParaRPr b="0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3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למדנו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3"/>
          <p:cNvSpPr txBox="1"/>
          <p:nvPr>
            <p:ph idx="1" type="body"/>
          </p:nvPr>
        </p:nvSpPr>
        <p:spPr>
          <a:xfrm>
            <a:off x="2331118" y="3198966"/>
            <a:ext cx="9547536" cy="3238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6429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סוגי התפלגויות מיוחדות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מהי התפלגות בינומית?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מהו משתנה מקרי בינומי?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חישוב תוחלת, שונות ובעיות הסתברות של מ"מ בינומי.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/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/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/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תמונה שמכילה אובייקט, שלט, שעון, מטריה&#10;&#10;התיאור נוצר באופן אוטומטי" id="374" name="Google Shape;37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378" y="1844345"/>
            <a:ext cx="2546350" cy="293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4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4"/>
          <p:cNvSpPr/>
          <p:nvPr/>
        </p:nvSpPr>
        <p:spPr>
          <a:xfrm>
            <a:off x="0" y="4729322"/>
            <a:ext cx="11434193" cy="1703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נהוג לחשוב כי 0.5 מהתינוקות הנולדים הם בנים ו- 0.5 בנות. מה ההסתברות שבמשפחה המונה 5 ילדים יהיו: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א.    2   בנות?        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ב.    בין 1 ל- 3 בנות?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4"/>
          <p:cNvSpPr/>
          <p:nvPr/>
        </p:nvSpPr>
        <p:spPr>
          <a:xfrm>
            <a:off x="0" y="1391902"/>
            <a:ext cx="11434193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הסיכוי לקבל ציון גבוה מ-80 במבחן הוא 0.7. בכיתה ישנם 30 תלמידים.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א. רשמו את הפרמטרים של הההתפלגות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ב. רשמו מהי התוחלת והשונות של ההתפלגות.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ג. חשבו מהו הסיכוי שבדיוק תלמיד אחד יקבל ציון מעל ל-80?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ד. חשבו מהו הסיכוי שאף תלמיד יקבל ציון מעל ל-80?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ה. חשבו מהו הסיכוי ש-20 תלמידים יקבלו ציון נמוך מ-80?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ו. מה הסיכוי שבין 8 ל-12 תלמידים מהכיתה, יקבלו ציון גבוה מ-80?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15"/>
          <p:cNvPicPr preferRelativeResize="0"/>
          <p:nvPr/>
        </p:nvPicPr>
        <p:blipFill rotWithShape="1">
          <a:blip r:embed="rId3">
            <a:alphaModFix/>
          </a:blip>
          <a:srcRect b="66411" l="39172" r="34232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15"/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90" name="Google Shape;390;p15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נוהל שימוש ביצירות מוגנות בזכויות יוצרים ואיתור בעלי זכויות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"/>
          <p:cNvSpPr txBox="1"/>
          <p:nvPr>
            <p:ph idx="1" type="body"/>
          </p:nvPr>
        </p:nvSpPr>
        <p:spPr>
          <a:xfrm>
            <a:off x="2331118" y="3198966"/>
            <a:ext cx="9547536" cy="3238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6429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סוגי התפלגויות מיוחדות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מהי התפלגות בינומית?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מהו משתנה מקרי בינומי?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חישוב תוחלת, שונות ובעיות הסתברות של מ"מ בינומי.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תמונה שמכילה אובייקט, שלט, שעון, מטריה&#10;&#10;התיאור נוצר באופן אוטומטי" id="147" name="Google Shape;14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378" y="1844345"/>
            <a:ext cx="2546350" cy="293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/>
          <p:nvPr/>
        </p:nvSpPr>
        <p:spPr>
          <a:xfrm>
            <a:off x="4862557" y="3662360"/>
            <a:ext cx="4119073" cy="69991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 txBox="1"/>
          <p:nvPr>
            <p:ph type="ctrTitle"/>
          </p:nvPr>
        </p:nvSpPr>
        <p:spPr>
          <a:xfrm>
            <a:off x="1859345" y="161049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התפלגות בינומית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6792664" y="1619057"/>
            <a:ext cx="381059" cy="747852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5096747" y="2368853"/>
            <a:ext cx="3652970" cy="637353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איסוף נתונים רבים ככל האפשר על התופעה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6792661" y="3041635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5096747" y="5070656"/>
            <a:ext cx="3652970" cy="36726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הצגת הנתונים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5096748" y="6322061"/>
            <a:ext cx="3652970" cy="36277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הסקת מסקנות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6792662" y="5493428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5156705" y="946274"/>
            <a:ext cx="3652970" cy="63735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תופעה מסוימת ניסוח שאלת חקר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5096747" y="3844760"/>
            <a:ext cx="3652969" cy="36726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ניתוח מתמטי של הנתונים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6754532" y="4242024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התפלגויות מיוחדות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-198097" y="5852800"/>
            <a:ext cx="3371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w-IL" sz="12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Omni Matryx from Pixabay 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566" y="2942004"/>
            <a:ext cx="5114373" cy="2740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2325" y="1085500"/>
            <a:ext cx="7147275" cy="468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/>
          <p:nvPr/>
        </p:nvSpPr>
        <p:spPr>
          <a:xfrm>
            <a:off x="3461290" y="764411"/>
            <a:ext cx="7903370" cy="1668257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6"/>
          <p:cNvSpPr txBox="1"/>
          <p:nvPr>
            <p:ph type="title"/>
          </p:nvPr>
        </p:nvSpPr>
        <p:spPr>
          <a:xfrm>
            <a:off x="1722429" y="16294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59"/>
              <a:buFont typeface="Varela Round"/>
              <a:buNone/>
            </a:pPr>
            <a:r>
              <a:rPr lang="iw-IL" sz="3959">
                <a:latin typeface="Arial"/>
                <a:ea typeface="Arial"/>
                <a:cs typeface="Arial"/>
                <a:sym typeface="Arial"/>
              </a:rPr>
              <a:t>משתנה מקרי מתוך התפלגות בינומית </a:t>
            </a:r>
            <a:endParaRPr sz="3959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6"/>
          <p:cNvSpPr/>
          <p:nvPr/>
        </p:nvSpPr>
        <p:spPr>
          <a:xfrm>
            <a:off x="6869206" y="3221606"/>
            <a:ext cx="23330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{\displaystyle {\frac {(b-a+1)^{2}-1}{12}}}" id="180" name="Google Shape;180;p6"/>
          <p:cNvSpPr/>
          <p:nvPr/>
        </p:nvSpPr>
        <p:spPr>
          <a:xfrm>
            <a:off x="5333602" y="4187352"/>
            <a:ext cx="1819228" cy="1819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3526749" y="827714"/>
            <a:ext cx="7554609" cy="1703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משחק הטלת קוביות: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בכל פעם שאטיל קובייה הוגנת ואקבל את המספר "6", אכניס מטבע לקופסת החסכון.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אטיל את הקובייה 10 פעמים במהלך המשחק.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ggy, Bank, Money, Finance, Banking, Piggy Bank" id="182" name="Google Shape;18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589" y="3268326"/>
            <a:ext cx="2646196" cy="342672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6"/>
          <p:cNvSpPr/>
          <p:nvPr/>
        </p:nvSpPr>
        <p:spPr>
          <a:xfrm>
            <a:off x="1578464" y="5373614"/>
            <a:ext cx="3706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3922702" y="2020025"/>
            <a:ext cx="70953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נשים לב: אין קשר בין ההטלות, כלומר הן בלתי תלויות אחת בשנייה.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6"/>
          <p:cNvSpPr/>
          <p:nvPr/>
        </p:nvSpPr>
        <p:spPr>
          <a:xfrm>
            <a:off x="5280626" y="2679650"/>
            <a:ext cx="59178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קופסת החסכון שלי יכולה לצבור בין 0 ל- 10 מטבעות.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3160151" y="4866250"/>
            <a:ext cx="6415800" cy="12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לצורך כך אגדיר את X</a:t>
            </a: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כמשתנה מקרי הסופר את מספר "ההצלחות</a:t>
            </a: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מהי "הצלחה"? קבלת התוצאה "6"  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אילו ערכים יכול X לקבל?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6"/>
          <p:cNvSpPr/>
          <p:nvPr/>
        </p:nvSpPr>
        <p:spPr>
          <a:xfrm>
            <a:off x="4987707" y="3186883"/>
            <a:ext cx="6096000" cy="17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לדוגמה: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0x=- לא התקבלה אף באף הטלה המספר "6".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X=3 – מתוך כל 10 ההטלות, 3 פעמים התקבל המספר "6".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X=10 – בכל ההטלות התקבל המספר "6".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2794618" y="6153853"/>
            <a:ext cx="60960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 יכול לקבל כל מספר מ-0 עד 10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575" y="963305"/>
            <a:ext cx="3762381" cy="3738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/>
          <p:nvPr/>
        </p:nvSpPr>
        <p:spPr>
          <a:xfrm>
            <a:off x="3461290" y="764411"/>
            <a:ext cx="7903370" cy="1668257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{\displaystyle {\frac {(b-a+1)^{2}-1}{12}}}" id="196" name="Google Shape;196;p7"/>
          <p:cNvSpPr/>
          <p:nvPr/>
        </p:nvSpPr>
        <p:spPr>
          <a:xfrm>
            <a:off x="5305302" y="3889077"/>
            <a:ext cx="1819200" cy="18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3731848" y="851420"/>
            <a:ext cx="7554609" cy="1287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משחק הטלת קוביות: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בכל פעם שאטיל קובייה ואקבל את המספר "6", אכניס מטבע לקופסת החסכון.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אטיל את הקובייה 10 פעמים במהלך המשחק.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ggy, Bank, Money, Finance, Banking, Piggy Bank" id="198" name="Google Shape;19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542" y="3221606"/>
            <a:ext cx="2646196" cy="342672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7"/>
          <p:cNvSpPr/>
          <p:nvPr/>
        </p:nvSpPr>
        <p:spPr>
          <a:xfrm>
            <a:off x="1981969" y="5368505"/>
            <a:ext cx="3706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7"/>
          <p:cNvSpPr/>
          <p:nvPr/>
        </p:nvSpPr>
        <p:spPr>
          <a:xfrm>
            <a:off x="8494988" y="2831060"/>
            <a:ext cx="2427267" cy="46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- סה"כ מספר הניסויים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"/>
          <p:cNvSpPr/>
          <p:nvPr/>
        </p:nvSpPr>
        <p:spPr>
          <a:xfrm>
            <a:off x="6699903" y="2443123"/>
            <a:ext cx="4170755" cy="46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X - מספר "ההצלחות" 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7"/>
          <p:cNvSpPr/>
          <p:nvPr/>
        </p:nvSpPr>
        <p:spPr>
          <a:xfrm>
            <a:off x="3594076" y="3244325"/>
            <a:ext cx="47463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מה הסיכוי שאקבל בקובייה את התוצאה "6"?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4716652" y="2870125"/>
            <a:ext cx="333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סך כל מספר ההטלות n=10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/>
          <p:nvPr/>
        </p:nvSpPr>
        <p:spPr>
          <a:xfrm>
            <a:off x="8185607" y="3249206"/>
            <a:ext cx="2736647" cy="46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 - הסיכוי ל"הצלחה" בודדת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"/>
          <p:cNvSpPr/>
          <p:nvPr/>
        </p:nvSpPr>
        <p:spPr>
          <a:xfrm>
            <a:off x="5656121" y="4403816"/>
            <a:ext cx="622200" cy="4851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8856" l="-679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7"/>
          <p:cNvSpPr/>
          <p:nvPr/>
        </p:nvSpPr>
        <p:spPr>
          <a:xfrm>
            <a:off x="3853959" y="3122710"/>
            <a:ext cx="248700" cy="6126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575" y="963305"/>
            <a:ext cx="3762381" cy="373886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7"/>
          <p:cNvSpPr txBox="1"/>
          <p:nvPr/>
        </p:nvSpPr>
        <p:spPr>
          <a:xfrm>
            <a:off x="1722429" y="16294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1" i="0" lang="iw-IL" sz="4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משתנה מקרי מתוך התפלגות בינומית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/>
          <p:nvPr/>
        </p:nvSpPr>
        <p:spPr>
          <a:xfrm>
            <a:off x="7556856" y="3982970"/>
            <a:ext cx="2955636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7960240" y="2376963"/>
            <a:ext cx="2333002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/>
          <p:nvPr/>
        </p:nvSpPr>
        <p:spPr>
          <a:xfrm>
            <a:off x="7349383" y="895460"/>
            <a:ext cx="4581062" cy="1245305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00B0F0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8"/>
          <p:cNvSpPr/>
          <p:nvPr/>
        </p:nvSpPr>
        <p:spPr>
          <a:xfrm>
            <a:off x="7505629" y="787018"/>
            <a:ext cx="4346874" cy="1615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הגדרת התפלגות בינומית: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התפלגות המתארת את מספר ההצלחות בסדרת ניסויים (הצלחה/כשלון).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8"/>
          <p:cNvSpPr txBox="1"/>
          <p:nvPr>
            <p:ph type="title"/>
          </p:nvPr>
        </p:nvSpPr>
        <p:spPr>
          <a:xfrm>
            <a:off x="1722429" y="16294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דוגמה 1: התפלגות בינומית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7556850" y="4099375"/>
            <a:ext cx="2179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V(X) = n*p*(1-p)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8"/>
          <p:cNvSpPr/>
          <p:nvPr/>
        </p:nvSpPr>
        <p:spPr>
          <a:xfrm>
            <a:off x="8126952" y="2532800"/>
            <a:ext cx="135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X~B (n,p)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9202208" y="2517958"/>
            <a:ext cx="8226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סימון: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8"/>
          <p:cNvSpPr/>
          <p:nvPr/>
        </p:nvSpPr>
        <p:spPr>
          <a:xfrm>
            <a:off x="7868173" y="3168142"/>
            <a:ext cx="2333002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8"/>
          <p:cNvSpPr/>
          <p:nvPr/>
        </p:nvSpPr>
        <p:spPr>
          <a:xfrm>
            <a:off x="9137079" y="3335825"/>
            <a:ext cx="9781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תוחלת: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8"/>
          <p:cNvSpPr/>
          <p:nvPr/>
        </p:nvSpPr>
        <p:spPr>
          <a:xfrm>
            <a:off x="8061699" y="3316061"/>
            <a:ext cx="5581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E(X)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8"/>
          <p:cNvSpPr/>
          <p:nvPr/>
        </p:nvSpPr>
        <p:spPr>
          <a:xfrm>
            <a:off x="7782230" y="3255538"/>
            <a:ext cx="23330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8"/>
          <p:cNvSpPr/>
          <p:nvPr/>
        </p:nvSpPr>
        <p:spPr>
          <a:xfrm>
            <a:off x="8559600" y="3327909"/>
            <a:ext cx="130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n*p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8"/>
          <p:cNvSpPr/>
          <p:nvPr/>
        </p:nvSpPr>
        <p:spPr>
          <a:xfrm>
            <a:off x="9679066" y="4100571"/>
            <a:ext cx="7553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שונות: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{\displaystyle {\frac {(b-a+1)^{2}-1}{12}}}" id="228" name="Google Shape;228;p8"/>
          <p:cNvSpPr/>
          <p:nvPr/>
        </p:nvSpPr>
        <p:spPr>
          <a:xfrm>
            <a:off x="5333602" y="4187352"/>
            <a:ext cx="1819228" cy="1819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8"/>
          <p:cNvSpPr/>
          <p:nvPr/>
        </p:nvSpPr>
        <p:spPr>
          <a:xfrm>
            <a:off x="1642822" y="2578790"/>
            <a:ext cx="1265090" cy="48519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7496" l="-3844" r="-336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8"/>
          <p:cNvSpPr/>
          <p:nvPr/>
        </p:nvSpPr>
        <p:spPr>
          <a:xfrm>
            <a:off x="1548886" y="3802228"/>
            <a:ext cx="7264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E(X) =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8"/>
          <p:cNvSpPr/>
          <p:nvPr/>
        </p:nvSpPr>
        <p:spPr>
          <a:xfrm>
            <a:off x="2187644" y="3744295"/>
            <a:ext cx="684803" cy="48519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7496" l="-624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8"/>
          <p:cNvSpPr/>
          <p:nvPr/>
        </p:nvSpPr>
        <p:spPr>
          <a:xfrm>
            <a:off x="1172109" y="4798426"/>
            <a:ext cx="7457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V(X) =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8"/>
          <p:cNvSpPr/>
          <p:nvPr/>
        </p:nvSpPr>
        <p:spPr>
          <a:xfrm>
            <a:off x="1871873" y="4691686"/>
            <a:ext cx="721672" cy="48519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8856" l="-508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8"/>
          <p:cNvSpPr/>
          <p:nvPr/>
        </p:nvSpPr>
        <p:spPr>
          <a:xfrm>
            <a:off x="1748949" y="4729409"/>
            <a:ext cx="2179392" cy="76277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8"/>
          <p:cNvSpPr/>
          <p:nvPr/>
        </p:nvSpPr>
        <p:spPr>
          <a:xfrm>
            <a:off x="3790357" y="4724447"/>
            <a:ext cx="679994" cy="48968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7496" l="-6303" r="-900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8"/>
          <p:cNvSpPr/>
          <p:nvPr/>
        </p:nvSpPr>
        <p:spPr>
          <a:xfrm>
            <a:off x="18830" y="930033"/>
            <a:ext cx="7171890" cy="1668257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8"/>
          <p:cNvSpPr/>
          <p:nvPr/>
        </p:nvSpPr>
        <p:spPr>
          <a:xfrm>
            <a:off x="-94629" y="868342"/>
            <a:ext cx="7023812" cy="1703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משחק הטלת קוביות: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בכל פעם שאטיל קובייה ואקבל את המספר "6", אכניס מטבע לקופסת החסכון.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אטיל את הקובייה 10 פעמים במהלך המשחק.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מהם הפרמטרים של ההתפלגות, התוחלת והשונות?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8"/>
          <p:cNvSpPr/>
          <p:nvPr/>
        </p:nvSpPr>
        <p:spPr>
          <a:xfrm>
            <a:off x="4320701" y="4784799"/>
            <a:ext cx="7681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1.38=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8"/>
          <p:cNvSpPr/>
          <p:nvPr/>
        </p:nvSpPr>
        <p:spPr>
          <a:xfrm>
            <a:off x="2829086" y="3802228"/>
            <a:ext cx="7681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1.66=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8"/>
          <p:cNvSpPr/>
          <p:nvPr/>
        </p:nvSpPr>
        <p:spPr>
          <a:xfrm>
            <a:off x="3930925" y="4161200"/>
            <a:ext cx="2333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התוחלת היא 1.66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8"/>
          <p:cNvSpPr/>
          <p:nvPr/>
        </p:nvSpPr>
        <p:spPr>
          <a:xfrm>
            <a:off x="4301090" y="5356331"/>
            <a:ext cx="18630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השונות היא 1.38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2835213" y="3130623"/>
            <a:ext cx="3440365" cy="48519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8856" l="-1771" r="-176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62495" y="5264416"/>
            <a:ext cx="1819228" cy="1807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"/>
          <p:cNvSpPr/>
          <p:nvPr/>
        </p:nvSpPr>
        <p:spPr>
          <a:xfrm>
            <a:off x="8015102" y="3023360"/>
            <a:ext cx="2333002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9"/>
          <p:cNvSpPr txBox="1"/>
          <p:nvPr>
            <p:ph type="title"/>
          </p:nvPr>
        </p:nvSpPr>
        <p:spPr>
          <a:xfrm>
            <a:off x="1722429" y="16294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דוגמה 2: התפלגות בינומית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9"/>
          <p:cNvSpPr/>
          <p:nvPr/>
        </p:nvSpPr>
        <p:spPr>
          <a:xfrm>
            <a:off x="8181800" y="3179194"/>
            <a:ext cx="11352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X~B (n,p)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9257070" y="3164355"/>
            <a:ext cx="8226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סימון: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{\displaystyle {\frac {(b-a+1)^{2}-1}{12}}}" id="253" name="Google Shape;253;p9"/>
          <p:cNvSpPr/>
          <p:nvPr/>
        </p:nvSpPr>
        <p:spPr>
          <a:xfrm>
            <a:off x="5333602" y="4187352"/>
            <a:ext cx="1819228" cy="1819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9"/>
          <p:cNvSpPr/>
          <p:nvPr/>
        </p:nvSpPr>
        <p:spPr>
          <a:xfrm>
            <a:off x="6417892" y="4015312"/>
            <a:ext cx="5393476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9"/>
          <p:cNvSpPr/>
          <p:nvPr/>
        </p:nvSpPr>
        <p:spPr>
          <a:xfrm>
            <a:off x="9027650" y="4175400"/>
            <a:ext cx="276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הסיכוי לקבלת ערך ספציפי X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9"/>
          <p:cNvSpPr/>
          <p:nvPr/>
        </p:nvSpPr>
        <p:spPr>
          <a:xfrm>
            <a:off x="6533631" y="4165344"/>
            <a:ext cx="24276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Binom.dist.range (n,p,x)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תמונה שמכילה טקסט, ציור&#10;&#10;התיאור נוצר באופן אוטומטי" id="257" name="Google Shape;25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0657" y="4527607"/>
            <a:ext cx="1079619" cy="76585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9"/>
          <p:cNvSpPr/>
          <p:nvPr/>
        </p:nvSpPr>
        <p:spPr>
          <a:xfrm>
            <a:off x="631100" y="4342941"/>
            <a:ext cx="9653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P(X=2) =</a:t>
            </a:r>
            <a:endParaRPr b="0" i="0" sz="18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9"/>
          <p:cNvSpPr/>
          <p:nvPr/>
        </p:nvSpPr>
        <p:spPr>
          <a:xfrm>
            <a:off x="1392068" y="4278046"/>
            <a:ext cx="2687295" cy="48577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8856" l="0" r="-226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9"/>
          <p:cNvSpPr/>
          <p:nvPr/>
        </p:nvSpPr>
        <p:spPr>
          <a:xfrm>
            <a:off x="4113804" y="4336267"/>
            <a:ext cx="8146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= 0.29 </a:t>
            </a:r>
            <a:endParaRPr b="0" i="0" sz="18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9"/>
          <p:cNvSpPr/>
          <p:nvPr/>
        </p:nvSpPr>
        <p:spPr>
          <a:xfrm>
            <a:off x="844417" y="3164355"/>
            <a:ext cx="1265090" cy="48519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7496" l="-4345" r="-338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9"/>
          <p:cNvSpPr/>
          <p:nvPr/>
        </p:nvSpPr>
        <p:spPr>
          <a:xfrm>
            <a:off x="3461290" y="764411"/>
            <a:ext cx="7903370" cy="2123206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9"/>
          <p:cNvSpPr/>
          <p:nvPr/>
        </p:nvSpPr>
        <p:spPr>
          <a:xfrm>
            <a:off x="3731848" y="851420"/>
            <a:ext cx="7554609" cy="1703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משחק הטלת קוביות: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בכל פעם שאטיל קובייה ואקבל את המספר "6", אכניס מטבע לקופסת החסכון.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אטיל את הקובייה 10 פעמים במהלך המשחק.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 הסיכוי שבדיוק פעמיים אקבל את המספר "6"?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תמונה שמכילה טקסט, ציור&#10;&#10;התיאור נוצר באופן אוטומטי" id="264" name="Google Shape;26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5921" y="4675393"/>
            <a:ext cx="662952" cy="470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2495" y="5621464"/>
            <a:ext cx="1459934" cy="145081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9"/>
          <p:cNvSpPr/>
          <p:nvPr/>
        </p:nvSpPr>
        <p:spPr>
          <a:xfrm>
            <a:off x="122625" y="5124025"/>
            <a:ext cx="612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הסיכוי לקבל פעמיים את הספרה "6" מתוך 10 הטלות הוא 29%</a:t>
            </a:r>
            <a:endParaRPr b="0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"/>
          <p:cNvSpPr/>
          <p:nvPr/>
        </p:nvSpPr>
        <p:spPr>
          <a:xfrm>
            <a:off x="8664961" y="2741293"/>
            <a:ext cx="2333002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0"/>
          <p:cNvSpPr txBox="1"/>
          <p:nvPr>
            <p:ph type="title"/>
          </p:nvPr>
        </p:nvSpPr>
        <p:spPr>
          <a:xfrm>
            <a:off x="1821604" y="162945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דוגמה 3: התפלגות בינומית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0"/>
          <p:cNvSpPr/>
          <p:nvPr/>
        </p:nvSpPr>
        <p:spPr>
          <a:xfrm>
            <a:off x="8788626" y="2931875"/>
            <a:ext cx="1265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X~B (n,p)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0"/>
          <p:cNvSpPr/>
          <p:nvPr/>
        </p:nvSpPr>
        <p:spPr>
          <a:xfrm>
            <a:off x="10134914" y="2881900"/>
            <a:ext cx="82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סימון: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{\displaystyle {\frac {(b-a+1)^{2}-1}{12}}}" id="276" name="Google Shape;276;p10"/>
          <p:cNvSpPr/>
          <p:nvPr/>
        </p:nvSpPr>
        <p:spPr>
          <a:xfrm>
            <a:off x="5333602" y="4187352"/>
            <a:ext cx="1819228" cy="1819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0"/>
          <p:cNvSpPr/>
          <p:nvPr/>
        </p:nvSpPr>
        <p:spPr>
          <a:xfrm>
            <a:off x="844417" y="3164355"/>
            <a:ext cx="1265090" cy="48519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7496" l="-4345" r="-338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0"/>
          <p:cNvSpPr/>
          <p:nvPr/>
        </p:nvSpPr>
        <p:spPr>
          <a:xfrm>
            <a:off x="3640752" y="764411"/>
            <a:ext cx="7903370" cy="1833617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0"/>
          <p:cNvSpPr/>
          <p:nvPr/>
        </p:nvSpPr>
        <p:spPr>
          <a:xfrm>
            <a:off x="3831023" y="851420"/>
            <a:ext cx="7554600" cy="17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משחק הטלת קוביות: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בכל פעם שאטיל קובייה ואקבל את המספר "6", אכניס מטבע לקופסת החסכון.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אטיל את הקובייה 10 פעמים במהלך המשחק.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 הסיכוי שיתקבל המספר "6" בין פעם אחת לשלוש פעמים?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0"/>
          <p:cNvSpPr/>
          <p:nvPr/>
        </p:nvSpPr>
        <p:spPr>
          <a:xfrm>
            <a:off x="3831023" y="851420"/>
            <a:ext cx="7554600" cy="12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משחק הטלת קוביות: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בכל פעם שאטיל קובייה ואקבל את המספר "6", אכניס מטבע לקופסת החסכון.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אטיל את הקובייה 10 פעמים במהלך המשחק.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0"/>
          <p:cNvSpPr/>
          <p:nvPr/>
        </p:nvSpPr>
        <p:spPr>
          <a:xfrm>
            <a:off x="5219463" y="5170959"/>
            <a:ext cx="6739973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0"/>
          <p:cNvSpPr/>
          <p:nvPr/>
        </p:nvSpPr>
        <p:spPr>
          <a:xfrm>
            <a:off x="8186296" y="5300522"/>
            <a:ext cx="38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הסיכוי לקבלת טווח ערכים (כולל) X</a:t>
            </a:r>
            <a:r>
              <a:rPr b="0" i="0" lang="iw-I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ל X</a:t>
            </a:r>
            <a:r>
              <a:rPr b="0" i="0" lang="iw-IL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0"/>
          <p:cNvSpPr/>
          <p:nvPr/>
        </p:nvSpPr>
        <p:spPr>
          <a:xfrm>
            <a:off x="5248376" y="5297825"/>
            <a:ext cx="316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Binom.dist.range (n,p,x</a:t>
            </a:r>
            <a:r>
              <a:rPr b="0" i="0" lang="iw-IL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,x</a:t>
            </a:r>
            <a:r>
              <a:rPr b="0" i="0" lang="iw-I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0"/>
          <p:cNvSpPr/>
          <p:nvPr/>
        </p:nvSpPr>
        <p:spPr>
          <a:xfrm>
            <a:off x="1587949" y="5810083"/>
            <a:ext cx="2761077" cy="48519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7496" l="-660" r="-220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0"/>
          <p:cNvSpPr/>
          <p:nvPr/>
        </p:nvSpPr>
        <p:spPr>
          <a:xfrm>
            <a:off x="4258273" y="5868300"/>
            <a:ext cx="1265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= 0.768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תמונה שמכילה טקסט, ציור&#10;&#10;התיאור נוצר באופן אוטומטי" id="286" name="Google Shape;28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26143" y="5208685"/>
            <a:ext cx="1079619" cy="76585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0"/>
          <p:cNvSpPr/>
          <p:nvPr/>
        </p:nvSpPr>
        <p:spPr>
          <a:xfrm>
            <a:off x="427633" y="5870325"/>
            <a:ext cx="1366079" cy="36933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4586" l="-2229" r="-4461" t="-98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0"/>
          <p:cNvSpPr/>
          <p:nvPr/>
        </p:nvSpPr>
        <p:spPr>
          <a:xfrm>
            <a:off x="760390" y="3702563"/>
            <a:ext cx="8165106" cy="64633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-595" r="0" t="-471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0"/>
          <p:cNvSpPr/>
          <p:nvPr/>
        </p:nvSpPr>
        <p:spPr>
          <a:xfrm>
            <a:off x="1835794" y="3702132"/>
            <a:ext cx="2868000" cy="3693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4587" l="-1275" r="-1911" t="-819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0"/>
          <p:cNvSpPr/>
          <p:nvPr/>
        </p:nvSpPr>
        <p:spPr>
          <a:xfrm>
            <a:off x="760404" y="4192223"/>
            <a:ext cx="2586300" cy="4851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8856" l="-704" r="-211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0"/>
          <p:cNvSpPr/>
          <p:nvPr/>
        </p:nvSpPr>
        <p:spPr>
          <a:xfrm>
            <a:off x="3133110" y="4221045"/>
            <a:ext cx="2817300" cy="4851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7496" l="-864" r="-194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0"/>
          <p:cNvSpPr/>
          <p:nvPr/>
        </p:nvSpPr>
        <p:spPr>
          <a:xfrm>
            <a:off x="5742020" y="4230600"/>
            <a:ext cx="2701800" cy="4851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7496" l="-900" r="-202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0"/>
          <p:cNvSpPr/>
          <p:nvPr/>
        </p:nvSpPr>
        <p:spPr>
          <a:xfrm>
            <a:off x="8415776" y="4299175"/>
            <a:ext cx="276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0.323</a:t>
            </a:r>
            <a:r>
              <a:rPr b="0" i="0" lang="iw-IL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iw-IL" sz="18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0.29</a:t>
            </a:r>
            <a:r>
              <a:rPr b="0" i="0" lang="iw-IL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iw-IL" sz="1800" u="none" cap="none" strike="noStrik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0.155</a:t>
            </a:r>
            <a:r>
              <a:rPr b="0" i="0" lang="iw-IL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=0.768</a:t>
            </a:r>
            <a:endParaRPr b="0" i="0" sz="1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0"/>
          <p:cNvSpPr/>
          <p:nvPr/>
        </p:nvSpPr>
        <p:spPr>
          <a:xfrm>
            <a:off x="6543544" y="3519565"/>
            <a:ext cx="5393476" cy="66517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DEAF6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0"/>
          <p:cNvSpPr/>
          <p:nvPr/>
        </p:nvSpPr>
        <p:spPr>
          <a:xfrm>
            <a:off x="9085675" y="3680700"/>
            <a:ext cx="281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הסיכוי לקבלת ערך ספציפי X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0"/>
          <p:cNvSpPr/>
          <p:nvPr/>
        </p:nvSpPr>
        <p:spPr>
          <a:xfrm>
            <a:off x="6658900" y="3668175"/>
            <a:ext cx="276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Binom.dist.range (n,p,x)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תמונה שמכילה טקסט, ציור&#10;&#10;התיאור נוצר באופן אוטומטי" id="297" name="Google Shape;29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28395" y="3482431"/>
            <a:ext cx="1079619" cy="765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90279" y="1012556"/>
            <a:ext cx="1819228" cy="1807858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0"/>
          <p:cNvSpPr/>
          <p:nvPr/>
        </p:nvSpPr>
        <p:spPr>
          <a:xfrm>
            <a:off x="122625" y="6422350"/>
            <a:ext cx="711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הסיכוי הספרה "6" בין פעם אחת לשלוש פעמים מתוך 10 הטלות הוא 76.8%</a:t>
            </a:r>
            <a:endParaRPr b="0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2020-11-16T02:12:00Z</dcterms:created>
  <dc:creator>עדי קרנץ</dc:creator>
</cp:coreProperties>
</file>