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3.xml"/>
  <Override ContentType="application/vnd.openxmlformats-officedocument.drawingml.chart+xml" PartName="/ppt/charts/chart2.xml"/>
  <Override ContentType="application/vnd.openxmlformats-officedocument.drawingml.chart+xml" PartName="/ppt/charts/char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ms-office.chartstyle+xml" PartName="/ppt/charts/style3.xml"/>
  <Override ContentType="application/vnd.ms-office.chartstyle+xml" PartName="/ppt/charts/style1.xml"/>
  <Override ContentType="application/vnd.ms-office.chartstyle+xml" PartName="/ppt/charts/style2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12192000"/>
  <p:notesSz cx="6858000" cy="9144000"/>
  <p:embeddedFontLst>
    <p:embeddedFont>
      <p:font typeface="Varela Round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jvmRbkohKxZ+LDn4MMITVTZlO1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6A3E979-5F6D-488F-99B5-BCF1C64AAB86}">
  <a:tblStyle styleId="{E6A3E979-5F6D-488F-99B5-BCF1C64AAB8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VarelaRound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harts/_rels/chart1.xml.rels><?xml version="1.0" encoding="UTF-8" standalone="yes"?>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C:\Users\97254\Desktop\&#1502;&#1510;&#1490;&#1493;&#1514;%20&#1505;&#1493;&#1508;&#1497;&#1493;&#1514;\&#1514;&#1493;&#1499;&#1504;&#1497;&#1514;%20&#1500;&#1497;&#1502;&#1493;&#1491;&#1497;&#1501;%20&#1505;&#1496;&#1496;&#1497;&#1505;&#1496;&#1497;&#1511;&#1492;.xlsx" TargetMode="External"/></Relationships>
</file>

<file path=ppt/charts/_rels/chart2.xml.rels><?xml version="1.0" encoding="UTF-8" standalone="yes"?>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/C:\Users\97254\Desktop\&#1502;&#1510;&#1490;&#1493;&#1514;%20&#1505;&#1493;&#1508;&#1497;&#1493;&#1514;\&#1514;&#1493;&#1499;&#1504;&#1497;&#1514;%20&#1500;&#1497;&#1502;&#1493;&#1491;&#1497;&#1501;%20&#1505;&#1496;&#1496;&#1497;&#1505;&#1496;&#1497;&#1511;&#1492;.xlsx" TargetMode="External"/></Relationships>
</file>

<file path=ppt/charts/_rels/chart3.xml.rels><?xml version="1.0" encoding="UTF-8" standalone="yes"?>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/C:\Users\97254\Desktop\&#1502;&#1510;&#1490;&#1493;&#1514;%20&#1505;&#1493;&#1508;&#1497;&#1493;&#1514;\&#1514;&#1493;&#1499;&#1504;&#1497;&#1514;%20&#1500;&#1497;&#1502;&#1493;&#1491;&#1497;&#1501;%20&#1505;&#1496;&#1496;&#1497;&#1505;&#1496;&#1497;&#1511;&#149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333333333333334E-2"/>
          <c:y val="5.0925925925925923E-2"/>
          <c:w val="0.89861111111111114"/>
          <c:h val="0.83101851851851849"/>
        </c:manualLayout>
      </c:layout>
      <c:scatterChart>
        <c:scatterStyle val="lineMarker"/>
        <c:varyColors val="0"/>
        <c:ser>
          <c:idx val="0"/>
          <c:order val="0"/>
          <c:tx>
            <c:v>טוטטן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גיליון7!$B$16:$B$20</c:f>
              <c:numCache>
                <c:formatCode>General</c:formatCode>
                <c:ptCount val="5"/>
                <c:pt idx="0">
                  <c:v>0.1</c:v>
                </c:pt>
                <c:pt idx="1">
                  <c:v>0.2</c:v>
                </c:pt>
                <c:pt idx="2">
                  <c:v>0.3</c:v>
                </c:pt>
                <c:pt idx="3">
                  <c:v>0.4</c:v>
                </c:pt>
                <c:pt idx="4">
                  <c:v>0.5</c:v>
                </c:pt>
              </c:numCache>
            </c:numRef>
          </c:xVal>
          <c:yVal>
            <c:numRef>
              <c:f>גיליון7!$A$16:$A$20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847-4062-B970-B9CCF66978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56938176"/>
        <c:axId val="1847737168"/>
      </c:scatterChart>
      <c:valAx>
        <c:axId val="1756938176"/>
        <c:scaling>
          <c:orientation val="maxMin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/>
                  <a:t>מידת נעליים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crossAx val="1847737168"/>
        <c:crosses val="autoZero"/>
        <c:crossBetween val="midCat"/>
      </c:valAx>
      <c:valAx>
        <c:axId val="1847737168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/>
                  <a:t>מנת משכל</a:t>
                </a:r>
              </a:p>
            </c:rich>
          </c:tx>
          <c:layout>
            <c:manualLayout>
              <c:xMode val="edge"/>
              <c:yMode val="edge"/>
              <c:x val="1.3888888888888889E-3"/>
              <c:y val="0.3716783318751822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crossAx val="17569381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888888888888884E-2"/>
          <c:y val="5.0925925925925923E-2"/>
          <c:w val="0.89861111111111114"/>
          <c:h val="0.83101851851851849"/>
        </c:manualLayout>
      </c:layout>
      <c:scatterChart>
        <c:scatterStyle val="lineMarker"/>
        <c:varyColors val="0"/>
        <c:ser>
          <c:idx val="0"/>
          <c:order val="0"/>
          <c:tx>
            <c:v>טוטטן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גיליון7!$B$30:$B$34</c:f>
              <c:numCache>
                <c:formatCode>General</c:formatCode>
                <c:ptCount val="5"/>
                <c:pt idx="0">
                  <c:v>0.5</c:v>
                </c:pt>
                <c:pt idx="1">
                  <c:v>0.4</c:v>
                </c:pt>
                <c:pt idx="2">
                  <c:v>0.3</c:v>
                </c:pt>
                <c:pt idx="3">
                  <c:v>0.2</c:v>
                </c:pt>
                <c:pt idx="4">
                  <c:v>0.1</c:v>
                </c:pt>
              </c:numCache>
            </c:numRef>
          </c:xVal>
          <c:yVal>
            <c:numRef>
              <c:f>גיליון7!$A$30:$A$34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0AF-4C8D-B6DD-7B11BAF9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56938176"/>
        <c:axId val="1847737168"/>
      </c:scatterChart>
      <c:valAx>
        <c:axId val="1756938176"/>
        <c:scaling>
          <c:orientation val="maxMin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/>
                  <a:t>מידת נעליים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crossAx val="1847737168"/>
        <c:crosses val="autoZero"/>
        <c:crossBetween val="midCat"/>
      </c:valAx>
      <c:valAx>
        <c:axId val="1847737168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/>
                  <a:t>מנת משכל</a:t>
                </a:r>
              </a:p>
            </c:rich>
          </c:tx>
          <c:layout>
            <c:manualLayout>
              <c:xMode val="edge"/>
              <c:yMode val="edge"/>
              <c:x val="1.3888888888888889E-3"/>
              <c:y val="0.3716783318751822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crossAx val="17569381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402371057109845E-2"/>
          <c:y val="4.3418221370977277E-2"/>
          <c:w val="0.89861111111111114"/>
          <c:h val="0.83101851851851849"/>
        </c:manualLayout>
      </c:layout>
      <c:scatterChart>
        <c:scatterStyle val="lineMarker"/>
        <c:varyColors val="0"/>
        <c:ser>
          <c:idx val="0"/>
          <c:order val="0"/>
          <c:tx>
            <c:v>טוטטן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גיליון7!$B$59:$B$63</c:f>
              <c:numCache>
                <c:formatCode>General</c:formatCode>
                <c:ptCount val="5"/>
                <c:pt idx="0">
                  <c:v>0.37</c:v>
                </c:pt>
                <c:pt idx="1">
                  <c:v>0.22</c:v>
                </c:pt>
                <c:pt idx="2">
                  <c:v>0.2</c:v>
                </c:pt>
                <c:pt idx="3">
                  <c:v>0.35</c:v>
                </c:pt>
                <c:pt idx="4">
                  <c:v>0.3</c:v>
                </c:pt>
              </c:numCache>
            </c:numRef>
          </c:xVal>
          <c:yVal>
            <c:numRef>
              <c:f>גיליון7!$A$59:$A$63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4</c:v>
                </c:pt>
                <c:pt idx="4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0CA-43F5-B5B6-BEF2475542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56938176"/>
        <c:axId val="1847737168"/>
      </c:scatterChart>
      <c:valAx>
        <c:axId val="1756938176"/>
        <c:scaling>
          <c:orientation val="maxMin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/>
                  <a:t>מידת נעליים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crossAx val="1847737168"/>
        <c:crosses val="autoZero"/>
        <c:crossBetween val="midCat"/>
      </c:valAx>
      <c:valAx>
        <c:axId val="1847737168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/>
                  <a:t>מנת משכל</a:t>
                </a:r>
              </a:p>
            </c:rich>
          </c:tx>
          <c:layout>
            <c:manualLayout>
              <c:xMode val="edge"/>
              <c:yMode val="edge"/>
              <c:x val="1.3888888888888889E-3"/>
              <c:y val="0.3716783318751822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crossAx val="17569381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6" name="Google Shape;266;p11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b9cc7e2b9a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0" name="Google Shape;290;gb9cc7e2b9a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1" name="Google Shape;291;gb9cc7e2b9a_0_0:notes"/>
          <p:cNvSpPr txBox="1"/>
          <p:nvPr>
            <p:ph idx="12" type="sldNum"/>
          </p:nvPr>
        </p:nvSpPr>
        <p:spPr>
          <a:xfrm>
            <a:off x="1588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6" name="Google Shape;296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6" name="Google Shape;30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7" name="Google Shape;307;p14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9" name="Google Shape;319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0" name="Google Shape;320;p15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0" name="Google Shape;330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1" name="Google Shape;331;p16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1" name="Google Shape;151;p4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p5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0" name="Google Shape;180;p6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4" name="Google Shape;194;p7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5" name="Google Shape;20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1" name="Google Shape;221;p9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0" name="Google Shape;24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1" name="Google Shape;241;p10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 - מערכת שידורים לאומית">
  <p:cSld name="שער - מערכת שידורים לאומית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/>
          <p:nvPr>
            <p:ph type="ctrTitle"/>
          </p:nvPr>
        </p:nvSpPr>
        <p:spPr>
          <a:xfrm>
            <a:off x="516000" y="2693989"/>
            <a:ext cx="11160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8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8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8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8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" name="Google Shape;21;p18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8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12700">
            <a:solidFill>
              <a:srgbClr val="E6E6E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8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12700">
            <a:solidFill>
              <a:srgbClr val="E6E6E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8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12700">
            <a:solidFill>
              <a:srgbClr val="E6E6E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8"/>
          <p:cNvSpPr/>
          <p:nvPr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12700">
            <a:solidFill>
              <a:srgbClr val="E6E6E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ני תכנים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2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27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וואה" type="twoTxTwoObj">
  <p:cSld name="TWO_OBJECTS_WITH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3" name="Google Shape;93;p2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4" name="Google Shape;94;p2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5" name="Google Shape;95;p2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28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ריק" type="blank">
  <p:cSld name="BLANK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9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וכן עם כיתוב" type="objTx">
  <p:cSld name="OBJECT_WITH_CAPTION_TEX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3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6" name="Google Shape;106;p3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7" name="Google Shape;107;p30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מונה עם כיתוב" type="picTx">
  <p:cSld name="PICTURE_WITH_CAPTION_TEX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3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3" name="Google Shape;113;p3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4" name="Google Shape;114;p31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3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טקסט אנכי" type="vertTx">
  <p:cSld name="VERTICAL_TEXT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3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32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אנכית וטקסט" type="vertTitleAndTx">
  <p:cSld name="VERTICAL_TITLE_AND_VERTICAL_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3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6" name="Google Shape;126;p33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3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יעור שכבה ושם המורה">
  <p:cSld name="השיעור שכבה ושם המורה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9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9"/>
          <p:cNvSpPr txBox="1"/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9"/>
          <p:cNvSpPr/>
          <p:nvPr/>
        </p:nvSpPr>
        <p:spPr>
          <a:xfrm>
            <a:off x="7329949" y="6155858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9"/>
          <p:cNvSpPr/>
          <p:nvPr/>
        </p:nvSpPr>
        <p:spPr>
          <a:xfrm>
            <a:off x="9501144" y="5870968"/>
            <a:ext cx="3049656" cy="205899"/>
          </a:xfrm>
          <a:prstGeom prst="roundRect">
            <a:avLst>
              <a:gd fmla="val 50000" name="adj"/>
            </a:avLst>
          </a:prstGeom>
          <a:solidFill>
            <a:srgbClr val="BDE68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9"/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9"/>
          <p:cNvSpPr txBox="1"/>
          <p:nvPr>
            <p:ph idx="1" type="subTitle"/>
          </p:nvPr>
        </p:nvSpPr>
        <p:spPr>
          <a:xfrm>
            <a:off x="1" y="2918492"/>
            <a:ext cx="12192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33" name="Google Shape;33;p19"/>
          <p:cNvSpPr txBox="1"/>
          <p:nvPr>
            <p:ph idx="2" type="body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556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42900" lvl="3" marL="1828800" rtl="1" algn="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42900" lvl="4" marL="2286000" rtl="1" algn="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9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כותרות ותוכן">
  <p:cSld name="2 כותרות ותוכן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" type="body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  <a:defRPr b="1" sz="28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8" name="Google Shape;38;p20"/>
          <p:cNvSpPr txBox="1"/>
          <p:nvPr>
            <p:ph idx="2" type="body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302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9" name="Google Shape;39;p20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0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0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0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שלוש תמונות">
  <p:cSld name="כותרת ושלוש תמונות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1"/>
          <p:cNvSpPr/>
          <p:nvPr>
            <p:ph idx="2" type="pic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21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1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1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21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21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21"/>
          <p:cNvSpPr/>
          <p:nvPr>
            <p:ph idx="3" type="pic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21"/>
          <p:cNvSpPr/>
          <p:nvPr>
            <p:ph idx="4" type="pic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כותרת ושתי תמונות">
  <p:cSld name="1_כותרת ושתי תמונות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/>
          <p:nvPr>
            <p:ph idx="2" type="pic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22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2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2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2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2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2"/>
          <p:cNvSpPr/>
          <p:nvPr>
            <p:ph idx="3" type="pic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" type="titleOnly">
  <p:cSld name="TITLE_ONL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3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קופית כותרת" type="title">
  <p:cSld name="TITLE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24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" type="obj">
  <p:cSld name="OBJEC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מקטע עליונה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0" name="Google Shape;80;p26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gif"/><Relationship Id="rId5" Type="http://schemas.openxmlformats.org/officeDocument/2006/relationships/image" Target="../media/image1.png"/><Relationship Id="rId6" Type="http://schemas.openxmlformats.org/officeDocument/2006/relationships/hyperlink" Target="https://www.youtube.com/watch?v=Be7MMMyiDz0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1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Relationship Id="rId4" Type="http://schemas.openxmlformats.org/officeDocument/2006/relationships/image" Target="../media/image19.png"/><Relationship Id="rId5" Type="http://schemas.openxmlformats.org/officeDocument/2006/relationships/image" Target="../media/image1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Relationship Id="rId4" Type="http://schemas.openxmlformats.org/officeDocument/2006/relationships/image" Target="../media/image10.png"/><Relationship Id="rId5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10.png"/><Relationship Id="rId5" Type="http://schemas.openxmlformats.org/officeDocument/2006/relationships/image" Target="../media/image6.png"/><Relationship Id="rId6" Type="http://schemas.openxmlformats.org/officeDocument/2006/relationships/image" Target="../media/image1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Relationship Id="rId4" Type="http://schemas.openxmlformats.org/officeDocument/2006/relationships/image" Target="../media/image1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5" Type="http://schemas.openxmlformats.org/officeDocument/2006/relationships/chart" Target="../charts/chart3.xml"/><Relationship Id="rId6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6096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 txBox="1"/>
          <p:nvPr>
            <p:ph type="ctrTitle"/>
          </p:nvPr>
        </p:nvSpPr>
        <p:spPr>
          <a:xfrm>
            <a:off x="0" y="1387661"/>
            <a:ext cx="12192000" cy="12601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18 – קשר בין שני משתנים</a:t>
            </a:r>
            <a:endParaRPr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"/>
          <p:cNvSpPr txBox="1"/>
          <p:nvPr>
            <p:ph idx="1" type="subTitle"/>
          </p:nvPr>
        </p:nvSpPr>
        <p:spPr>
          <a:xfrm>
            <a:off x="-2" y="2494090"/>
            <a:ext cx="12192000" cy="720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מקצוע: 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"/>
          <p:cNvSpPr txBox="1"/>
          <p:nvPr>
            <p:ph idx="2" type="body"/>
          </p:nvPr>
        </p:nvSpPr>
        <p:spPr>
          <a:xfrm>
            <a:off x="1" y="3449400"/>
            <a:ext cx="12192000" cy="720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שם המורה: עדי קרנץ - אבירם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2"/>
          <p:cNvPicPr preferRelativeResize="0"/>
          <p:nvPr/>
        </p:nvPicPr>
        <p:blipFill rotWithShape="1">
          <a:blip r:embed="rId3">
            <a:alphaModFix/>
          </a:blip>
          <a:srcRect b="10715" l="0" r="0" t="11354"/>
          <a:stretch/>
        </p:blipFill>
        <p:spPr>
          <a:xfrm>
            <a:off x="5896724" y="297950"/>
            <a:ext cx="1552040" cy="107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6591" y="113572"/>
            <a:ext cx="2095500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30228" y="4168810"/>
            <a:ext cx="1932877" cy="1932878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"/>
          <p:cNvSpPr txBox="1"/>
          <p:nvPr/>
        </p:nvSpPr>
        <p:spPr>
          <a:xfrm>
            <a:off x="3456450" y="4821900"/>
            <a:ext cx="5279100" cy="62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600"/>
              </a:spcAft>
              <a:buNone/>
            </a:pPr>
            <a:r>
              <a:rPr b="1" lang="iw-IL" sz="3600" u="sng">
                <a:solidFill>
                  <a:schemeClr val="hlink"/>
                </a:solidFill>
                <a:hlinkClick r:id="rId6"/>
              </a:rPr>
              <a:t>לצפייה בסרטון מלווה מצגת</a:t>
            </a:r>
            <a:endParaRPr b="1" sz="36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1"/>
          <p:cNvSpPr txBox="1"/>
          <p:nvPr>
            <p:ph type="title"/>
          </p:nvPr>
        </p:nvSpPr>
        <p:spPr>
          <a:xfrm>
            <a:off x="1890992" y="508142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מה קורה אם מקדם המתאם ערכו 0.6?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11"/>
          <p:cNvSpPr/>
          <p:nvPr/>
        </p:nvSpPr>
        <p:spPr>
          <a:xfrm>
            <a:off x="10633018" y="4253779"/>
            <a:ext cx="18473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0" name="Google Shape;270;p11"/>
          <p:cNvCxnSpPr/>
          <p:nvPr/>
        </p:nvCxnSpPr>
        <p:spPr>
          <a:xfrm>
            <a:off x="1674976" y="3655831"/>
            <a:ext cx="8810714" cy="37456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71" name="Google Shape;271;p11"/>
          <p:cNvSpPr/>
          <p:nvPr/>
        </p:nvSpPr>
        <p:spPr>
          <a:xfrm>
            <a:off x="5738046" y="3678062"/>
            <a:ext cx="31290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0" i="0" sz="1800" u="none" cap="none" strike="noStrik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11"/>
          <p:cNvSpPr/>
          <p:nvPr/>
        </p:nvSpPr>
        <p:spPr>
          <a:xfrm>
            <a:off x="10172784" y="3666349"/>
            <a:ext cx="31290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800" u="none" cap="none" strike="noStrik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11"/>
          <p:cNvSpPr/>
          <p:nvPr/>
        </p:nvSpPr>
        <p:spPr>
          <a:xfrm>
            <a:off x="1592812" y="3674559"/>
            <a:ext cx="3898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1-</a:t>
            </a:r>
            <a:endParaRPr b="0" i="0" sz="1800" u="none" cap="none" strike="noStrik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4" name="Google Shape;274;p11"/>
          <p:cNvCxnSpPr/>
          <p:nvPr/>
        </p:nvCxnSpPr>
        <p:spPr>
          <a:xfrm rot="10800000">
            <a:off x="5933925" y="2905168"/>
            <a:ext cx="8038" cy="72751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75" name="Google Shape;275;p11"/>
          <p:cNvSpPr/>
          <p:nvPr/>
        </p:nvSpPr>
        <p:spPr>
          <a:xfrm>
            <a:off x="5050533" y="2205225"/>
            <a:ext cx="178285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לא קיים קשר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בין שני המשתנים</a:t>
            </a:r>
            <a:endParaRPr b="0" i="0" sz="18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11"/>
          <p:cNvSpPr/>
          <p:nvPr/>
        </p:nvSpPr>
        <p:spPr>
          <a:xfrm>
            <a:off x="10329237" y="1746743"/>
            <a:ext cx="1271503" cy="36933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26662" l="0" r="0" t="-999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1"/>
          <p:cNvSpPr/>
          <p:nvPr/>
        </p:nvSpPr>
        <p:spPr>
          <a:xfrm>
            <a:off x="7625621" y="3202812"/>
            <a:ext cx="11144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קשר בינוני</a:t>
            </a:r>
            <a:endParaRPr b="0" i="0" sz="1800" u="none" cap="none" strike="noStrike">
              <a:solidFill>
                <a:schemeClr val="accent1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11"/>
          <p:cNvSpPr/>
          <p:nvPr/>
        </p:nvSpPr>
        <p:spPr>
          <a:xfrm>
            <a:off x="9323833" y="3202812"/>
            <a:ext cx="100540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קשר חזק</a:t>
            </a:r>
            <a:endParaRPr b="0" i="0" sz="1800" u="none" cap="none" strike="noStrike">
              <a:solidFill>
                <a:schemeClr val="accent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1"/>
          <p:cNvSpPr/>
          <p:nvPr/>
        </p:nvSpPr>
        <p:spPr>
          <a:xfrm>
            <a:off x="3222372" y="3189792"/>
            <a:ext cx="11144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קשר בינוני</a:t>
            </a:r>
            <a:endParaRPr b="0" i="0" sz="1800" u="none" cap="none" strike="noStrike">
              <a:solidFill>
                <a:schemeClr val="accent1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1"/>
          <p:cNvSpPr/>
          <p:nvPr/>
        </p:nvSpPr>
        <p:spPr>
          <a:xfrm>
            <a:off x="1946231" y="3202812"/>
            <a:ext cx="100540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קשר חזק</a:t>
            </a:r>
            <a:endParaRPr b="0" i="0" sz="1800" u="none" cap="none" strike="noStrike">
              <a:solidFill>
                <a:schemeClr val="accent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1"/>
          <p:cNvSpPr/>
          <p:nvPr/>
        </p:nvSpPr>
        <p:spPr>
          <a:xfrm>
            <a:off x="8937161" y="3683586"/>
            <a:ext cx="50526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0.7</a:t>
            </a:r>
            <a:endParaRPr b="0" i="0" sz="1800" u="none" cap="none" strike="noStrike">
              <a:solidFill>
                <a:schemeClr val="accent6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1"/>
          <p:cNvSpPr/>
          <p:nvPr/>
        </p:nvSpPr>
        <p:spPr>
          <a:xfrm>
            <a:off x="2706219" y="3656985"/>
            <a:ext cx="5822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0.7-</a:t>
            </a:r>
            <a:endParaRPr b="0" i="0" sz="1800" u="none" cap="none" strike="noStrike">
              <a:solidFill>
                <a:schemeClr val="accent6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1"/>
          <p:cNvSpPr/>
          <p:nvPr/>
        </p:nvSpPr>
        <p:spPr>
          <a:xfrm>
            <a:off x="7036193" y="3656985"/>
            <a:ext cx="50526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0.3</a:t>
            </a:r>
            <a:endParaRPr b="0" i="0" sz="1800" u="none" cap="none" strike="noStrike">
              <a:solidFill>
                <a:schemeClr val="accent6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11"/>
          <p:cNvSpPr/>
          <p:nvPr/>
        </p:nvSpPr>
        <p:spPr>
          <a:xfrm>
            <a:off x="4183632" y="3647621"/>
            <a:ext cx="5822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0.3-</a:t>
            </a:r>
            <a:endParaRPr b="0" i="0" sz="1800" u="none" cap="none" strike="noStrike">
              <a:solidFill>
                <a:schemeClr val="accent6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11"/>
          <p:cNvSpPr/>
          <p:nvPr/>
        </p:nvSpPr>
        <p:spPr>
          <a:xfrm>
            <a:off x="4753329" y="3224677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קשר חלש</a:t>
            </a:r>
            <a:endParaRPr b="0" i="0" sz="18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11"/>
          <p:cNvSpPr/>
          <p:nvPr/>
        </p:nvSpPr>
        <p:spPr>
          <a:xfrm>
            <a:off x="6080333" y="3224677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קשר חלש</a:t>
            </a:r>
            <a:endParaRPr b="0" i="0" sz="18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ציור&#10;&#10;התיאור נוצר באופן אוטומטי" id="287" name="Google Shape;287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970078" y="3874812"/>
            <a:ext cx="1867357" cy="16806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3" name="Google Shape;293;gb9cc7e2b9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0125" y="243450"/>
            <a:ext cx="9873824" cy="6371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3"/>
          <p:cNvSpPr txBox="1"/>
          <p:nvPr>
            <p:ph type="title"/>
          </p:nvPr>
        </p:nvSpPr>
        <p:spPr>
          <a:xfrm>
            <a:off x="1953421" y="214597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קשר סיבתי?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3"/>
          <p:cNvSpPr txBox="1"/>
          <p:nvPr>
            <p:ph idx="1" type="body"/>
          </p:nvPr>
        </p:nvSpPr>
        <p:spPr>
          <a:xfrm>
            <a:off x="1526650" y="3159000"/>
            <a:ext cx="9330111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18575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אם נמצא קשר בין מחלת חניכיים לנגיף הקורונה זה אומר שמחלת החניכיים היא זו שמחמירה את תופעות הנגיף קורונה?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טקסט&#10;&#10;התיאור נוצר באופן אוטומטי" id="300" name="Google Shape;30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91069" y="1218266"/>
            <a:ext cx="9962564" cy="1435357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pic>
        <p:nvPicPr>
          <p:cNvPr descr="תמונה שמכילה טקסט&#10;&#10;התיאור נוצר באופן אוטומטי" id="301" name="Google Shape;301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52520" y="3984816"/>
            <a:ext cx="9078369" cy="1414120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13"/>
          <p:cNvSpPr/>
          <p:nvPr/>
        </p:nvSpPr>
        <p:spPr>
          <a:xfrm>
            <a:off x="2995520" y="5639734"/>
            <a:ext cx="5628464" cy="872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מציאת מתאם בין שני גורמים אינו מעיד על קשר סיבתי </a:t>
            </a: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ביניהם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כלומר אין יחס של סיבה ותוצאה בין שני הגורמים.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ציור&#10;&#10;התיאור נוצר באופן אוטומטי" id="303" name="Google Shape;303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9327" y="5096860"/>
            <a:ext cx="1867357" cy="16806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4"/>
          <p:cNvSpPr txBox="1"/>
          <p:nvPr>
            <p:ph type="title"/>
          </p:nvPr>
        </p:nvSpPr>
        <p:spPr>
          <a:xfrm>
            <a:off x="1890992" y="508142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חוקרים גילו כי קיים קשר בין... לבין ....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טקסט&#10;&#10;התיאור נוצר באופן אוטומטי" id="310" name="Google Shape;31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242" y="2034819"/>
            <a:ext cx="5264867" cy="2788361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pic>
        <p:nvPicPr>
          <p:cNvPr descr="תמונה שמכילה טקסט&#10;&#10;התיאור נוצר באופן אוטומטי" id="311" name="Google Shape;31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14109" y="1453990"/>
            <a:ext cx="6213766" cy="2088303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sp>
        <p:nvSpPr>
          <p:cNvPr id="312" name="Google Shape;312;p14"/>
          <p:cNvSpPr/>
          <p:nvPr/>
        </p:nvSpPr>
        <p:spPr>
          <a:xfrm>
            <a:off x="9706847" y="3687675"/>
            <a:ext cx="149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מתוך YNET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טקסט&#10;&#10;התיאור נוצר באופן אוטומטי" id="313" name="Google Shape;313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30825" y="5107709"/>
            <a:ext cx="9962564" cy="1435357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sp>
        <p:nvSpPr>
          <p:cNvPr id="314" name="Google Shape;314;p14"/>
          <p:cNvSpPr/>
          <p:nvPr/>
        </p:nvSpPr>
        <p:spPr>
          <a:xfrm>
            <a:off x="-150926" y="6192050"/>
            <a:ext cx="1597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מתוך MAKO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14"/>
          <p:cNvSpPr/>
          <p:nvPr/>
        </p:nvSpPr>
        <p:spPr>
          <a:xfrm>
            <a:off x="170951" y="4923043"/>
            <a:ext cx="13821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מתוך “הארץ"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14"/>
          <p:cNvSpPr txBox="1"/>
          <p:nvPr/>
        </p:nvSpPr>
        <p:spPr>
          <a:xfrm rot="-1369511">
            <a:off x="1064191" y="3183670"/>
            <a:ext cx="11295832" cy="11402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i="0" lang="iw-IL" sz="4000" u="none" cap="none" strike="noStrike">
                <a:solidFill>
                  <a:srgbClr val="00206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מהו מקדם המתאם של המחקר?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5"/>
          <p:cNvSpPr txBox="1"/>
          <p:nvPr>
            <p:ph type="ctrTitle"/>
          </p:nvPr>
        </p:nvSpPr>
        <p:spPr>
          <a:xfrm>
            <a:off x="1688093" y="345744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15"/>
          <p:cNvSpPr/>
          <p:nvPr/>
        </p:nvSpPr>
        <p:spPr>
          <a:xfrm>
            <a:off x="2432061" y="1406944"/>
            <a:ext cx="8122801" cy="1785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חפשו ברחבי הרשת שלושה מחקרים המצביעים על קשר בין שני גורמים ורשמו: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א. מיהם שני הגורמים הנחקרים במחקר?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ב. מהו סוג הקשר בין שני הגורמים (חיובי/שלילי)? נמקו.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4" name="Google Shape;32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2592" y="3943027"/>
            <a:ext cx="2611002" cy="26110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25" name="Google Shape;325;p15"/>
          <p:cNvGraphicFramePr/>
          <p:nvPr/>
        </p:nvGraphicFramePr>
        <p:xfrm>
          <a:off x="10265399" y="374175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{E6A3E979-5F6D-488F-99B5-BCF1C64AAB86}</a:tableStyleId>
              </a:tblPr>
              <a:tblGrid>
                <a:gridCol w="817275"/>
                <a:gridCol w="726750"/>
              </a:tblGrid>
              <a:tr h="3929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מספר ימי העדרות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ציון בבוחן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2812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70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24567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85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2812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82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2812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74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2812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68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2812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90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2812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70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26" name="Google Shape;326;p15"/>
          <p:cNvSpPr/>
          <p:nvPr/>
        </p:nvSpPr>
        <p:spPr>
          <a:xfrm>
            <a:off x="520042" y="3352660"/>
            <a:ext cx="1021145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מורה רצתה לבחון את הקשר בין מספר ההעדרות של תלמידים משיעוריה לביין ציון התלמידים בבוחן.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15"/>
          <p:cNvSpPr/>
          <p:nvPr/>
        </p:nvSpPr>
        <p:spPr>
          <a:xfrm>
            <a:off x="3608941" y="3944367"/>
            <a:ext cx="6163867" cy="1881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א. זהו ורשמו מיהו הגורם הבלתי תלוי ומיהו הגום התלוי.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ב. שרטטו דיאגרמת פיזור של הנתונים.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ג. חשבו את מקדם פירסון בעזרת פונקצית האקסל המתאימה.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ד. רשמו את מסקנתכם.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Google Shape;333;p16"/>
          <p:cNvPicPr preferRelativeResize="0"/>
          <p:nvPr/>
        </p:nvPicPr>
        <p:blipFill rotWithShape="1">
          <a:blip r:embed="rId3">
            <a:alphaModFix/>
          </a:blip>
          <a:srcRect b="66411" l="39172" r="34232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16"/>
          <p:cNvSpPr txBox="1"/>
          <p:nvPr/>
        </p:nvSpPr>
        <p:spPr>
          <a:xfrm>
            <a:off x="647340" y="3016112"/>
            <a:ext cx="11174412" cy="2618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35" name="Google Shape;335;p16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נוהל 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מה נלמד היום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3"/>
          <p:cNvSpPr txBox="1"/>
          <p:nvPr>
            <p:ph idx="1" type="body"/>
          </p:nvPr>
        </p:nvSpPr>
        <p:spPr>
          <a:xfrm>
            <a:off x="1245790" y="3546315"/>
            <a:ext cx="8537400" cy="323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185757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מהו מקדם מתאם?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סוגים של מקדמי מתאם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סולם ערכי מקדם מתאם (פירסון)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דיאגרמת פיזור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אופן חישוב מקדם מתאם (פירסון)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מהו קשר סיבתי?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אובייקט, שעון&#10;&#10;התיאור נוצר באופן אוטומטי" id="147" name="Google Shape;14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666" y="1614199"/>
            <a:ext cx="4300554" cy="28894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/>
          <p:nvPr/>
        </p:nvSpPr>
        <p:spPr>
          <a:xfrm>
            <a:off x="4887724" y="3706453"/>
            <a:ext cx="4119073" cy="637354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4"/>
          <p:cNvSpPr txBox="1"/>
          <p:nvPr>
            <p:ph type="ctrTitle"/>
          </p:nvPr>
        </p:nvSpPr>
        <p:spPr>
          <a:xfrm>
            <a:off x="1859345" y="161049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קשר בין שני משתנים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4"/>
          <p:cNvSpPr/>
          <p:nvPr/>
        </p:nvSpPr>
        <p:spPr>
          <a:xfrm>
            <a:off x="6792664" y="1619057"/>
            <a:ext cx="381059" cy="747852"/>
          </a:xfrm>
          <a:prstGeom prst="downArrow">
            <a:avLst>
              <a:gd fmla="val 50000" name="adj1"/>
              <a:gd fmla="val 80000" name="adj2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/>
          <p:nvPr/>
        </p:nvSpPr>
        <p:spPr>
          <a:xfrm>
            <a:off x="5096747" y="2368853"/>
            <a:ext cx="3652970" cy="637353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איסוף נתונים רבים ככל האפשר על התופעה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6792661" y="3041635"/>
            <a:ext cx="381059" cy="773125"/>
          </a:xfrm>
          <a:prstGeom prst="downArrow">
            <a:avLst>
              <a:gd fmla="val 50000" name="adj1"/>
              <a:gd fmla="val 80000" name="adj2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/>
          <p:nvPr/>
        </p:nvSpPr>
        <p:spPr>
          <a:xfrm>
            <a:off x="5096747" y="5070656"/>
            <a:ext cx="3652970" cy="367264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הצגת הנתונים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4"/>
          <p:cNvSpPr/>
          <p:nvPr/>
        </p:nvSpPr>
        <p:spPr>
          <a:xfrm>
            <a:off x="5096748" y="6322061"/>
            <a:ext cx="3652970" cy="36277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הסקת מסקנות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4"/>
          <p:cNvSpPr/>
          <p:nvPr/>
        </p:nvSpPr>
        <p:spPr>
          <a:xfrm>
            <a:off x="6792662" y="5493428"/>
            <a:ext cx="381059" cy="773125"/>
          </a:xfrm>
          <a:prstGeom prst="downArrow">
            <a:avLst>
              <a:gd fmla="val 50000" name="adj1"/>
              <a:gd fmla="val 80000" name="adj2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5156705" y="946274"/>
            <a:ext cx="3652970" cy="637354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תופעה מסוימת ניסוח שאלת חקר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4"/>
          <p:cNvSpPr/>
          <p:nvPr/>
        </p:nvSpPr>
        <p:spPr>
          <a:xfrm>
            <a:off x="5096747" y="3844760"/>
            <a:ext cx="3652969" cy="367264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ניתוח מתמטי של הנתונים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4"/>
          <p:cNvSpPr/>
          <p:nvPr/>
        </p:nvSpPr>
        <p:spPr>
          <a:xfrm>
            <a:off x="6754532" y="4242024"/>
            <a:ext cx="381059" cy="773125"/>
          </a:xfrm>
          <a:prstGeom prst="downArrow">
            <a:avLst>
              <a:gd fmla="val 50000" name="adj1"/>
              <a:gd fmla="val 80000" name="adj2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"/>
          <p:cNvSpPr txBox="1"/>
          <p:nvPr>
            <p:ph type="title"/>
          </p:nvPr>
        </p:nvSpPr>
        <p:spPr>
          <a:xfrm>
            <a:off x="1890992" y="508142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חוקרים גילו כי קיים קשר בין... לבין ....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טקסט&#10;&#10;התיאור נוצר באופן אוטומטי" id="170" name="Google Shape;17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242" y="2034819"/>
            <a:ext cx="5264867" cy="2788361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pic>
        <p:nvPicPr>
          <p:cNvPr descr="תמונה שמכילה טקסט&#10;&#10;התיאור נוצר באופן אוטומטי" id="171" name="Google Shape;17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14109" y="1453990"/>
            <a:ext cx="6213766" cy="2088303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sp>
        <p:nvSpPr>
          <p:cNvPr id="172" name="Google Shape;172;p5"/>
          <p:cNvSpPr/>
          <p:nvPr/>
        </p:nvSpPr>
        <p:spPr>
          <a:xfrm>
            <a:off x="9959323" y="3640500"/>
            <a:ext cx="1382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מתוך YNET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טקסט&#10;&#10;התיאור נוצר באופן אוטומטי" id="173" name="Google Shape;173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30825" y="5107709"/>
            <a:ext cx="9962564" cy="1435357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sp>
        <p:nvSpPr>
          <p:cNvPr id="174" name="Google Shape;174;p5"/>
          <p:cNvSpPr/>
          <p:nvPr/>
        </p:nvSpPr>
        <p:spPr>
          <a:xfrm>
            <a:off x="64900" y="6192050"/>
            <a:ext cx="1382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מתוך MAKO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5"/>
          <p:cNvSpPr/>
          <p:nvPr/>
        </p:nvSpPr>
        <p:spPr>
          <a:xfrm>
            <a:off x="170951" y="4923043"/>
            <a:ext cx="13821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מתוך “הארץ"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ציור&#10;&#10;התיאור נוצר באופן אוטומטי" id="176" name="Google Shape;176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611163" y="3481676"/>
            <a:ext cx="1794329" cy="16148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6"/>
          <p:cNvSpPr txBox="1"/>
          <p:nvPr>
            <p:ph type="title"/>
          </p:nvPr>
        </p:nvSpPr>
        <p:spPr>
          <a:xfrm>
            <a:off x="1890992" y="508142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מתאם / קורולציה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998971" y="1624089"/>
            <a:ext cx="9818778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מדד סטטיסטי המודד את קיום ועוצמת הקשר בין שני משתנים כמותיים: משתנה הבלתי תלוי והמשתנה התלוי.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לדוגמה: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טקסט&#10;&#10;התיאור נוצר באופן אוטומטי" id="184" name="Google Shape;18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19457" y="3048732"/>
            <a:ext cx="6213766" cy="2088303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  <p:sp>
        <p:nvSpPr>
          <p:cNvPr id="185" name="Google Shape;185;p6"/>
          <p:cNvSpPr/>
          <p:nvPr/>
        </p:nvSpPr>
        <p:spPr>
          <a:xfrm>
            <a:off x="1816787" y="3203271"/>
            <a:ext cx="323364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מהו הקשר בין 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רמות גבוהות של כולסטרול בהריון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לבין: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הסיכוי לעובר בעל אוטיזם?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6" name="Google Shape;186;p6"/>
          <p:cNvCxnSpPr/>
          <p:nvPr/>
        </p:nvCxnSpPr>
        <p:spPr>
          <a:xfrm>
            <a:off x="1409341" y="3048732"/>
            <a:ext cx="481651" cy="545817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87" name="Google Shape;187;p6"/>
          <p:cNvCxnSpPr/>
          <p:nvPr/>
        </p:nvCxnSpPr>
        <p:spPr>
          <a:xfrm flipH="1" rot="10800000">
            <a:off x="1816787" y="4343692"/>
            <a:ext cx="713715" cy="42889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88" name="Google Shape;188;p6"/>
          <p:cNvSpPr/>
          <p:nvPr/>
        </p:nvSpPr>
        <p:spPr>
          <a:xfrm>
            <a:off x="379563" y="2669879"/>
            <a:ext cx="179408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משתנה בלתי תלוי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6"/>
          <p:cNvSpPr/>
          <p:nvPr/>
        </p:nvSpPr>
        <p:spPr>
          <a:xfrm>
            <a:off x="1162119" y="4791975"/>
            <a:ext cx="1290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משתנה תלוי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ציור&#10;&#10;התיאור נוצר באופן אוטומטי" id="190" name="Google Shape;19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83236" y="-56533"/>
            <a:ext cx="1867357" cy="16806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7"/>
          <p:cNvSpPr txBox="1"/>
          <p:nvPr>
            <p:ph type="title"/>
          </p:nvPr>
        </p:nvSpPr>
        <p:spPr>
          <a:xfrm>
            <a:off x="1890992" y="508142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מקדם מתאם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7"/>
          <p:cNvSpPr/>
          <p:nvPr/>
        </p:nvSpPr>
        <p:spPr>
          <a:xfrm>
            <a:off x="5247555" y="4084910"/>
            <a:ext cx="2776786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קשר חזק בין שני המשתנים.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קשר בינוני בין שני המשתנים.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קשר חלש בין שני המשתנים.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אין קשר בין שני המשתנים.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7"/>
          <p:cNvSpPr/>
          <p:nvPr/>
        </p:nvSpPr>
        <p:spPr>
          <a:xfrm>
            <a:off x="10633018" y="4253779"/>
            <a:ext cx="18473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7"/>
          <p:cNvSpPr/>
          <p:nvPr/>
        </p:nvSpPr>
        <p:spPr>
          <a:xfrm>
            <a:off x="1409403" y="1841787"/>
            <a:ext cx="940834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ערך סטטיסטי המודד את קיום ועוצמת הקשר בין שני משתנים כמותיים: הגורם הבלתי תלוי והגורם התלוי.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1692067" y="2553696"/>
            <a:ext cx="866815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דוגמה: מהו הקשר בין רמות גבוהות של כולסטרול בהריון לבין הסיכוי לעובר בעל אוטיזם.</a:t>
            </a:r>
            <a:endParaRPr b="0" i="0" sz="1800" u="none" cap="none" strike="noStrike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4355139" y="2876861"/>
            <a:ext cx="474527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רמות גבוהות של כולסטרול בהריון – גורם בלתי תלוי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סיכוי לעובר בעל אוטיזם – גורם תלוי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ציור&#10;&#10;התיאור נוצר באופן אוטומטי" id="202" name="Google Shape;20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83236" y="-56533"/>
            <a:ext cx="1867357" cy="16806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"/>
          <p:cNvSpPr txBox="1"/>
          <p:nvPr>
            <p:ph type="title"/>
          </p:nvPr>
        </p:nvSpPr>
        <p:spPr>
          <a:xfrm>
            <a:off x="2225029" y="47801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סוגי מקדמי מתאם / קורולציה 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8" name="Google Shape;208;p8"/>
          <p:cNvGrpSpPr/>
          <p:nvPr/>
        </p:nvGrpSpPr>
        <p:grpSpPr>
          <a:xfrm>
            <a:off x="2779249" y="2098918"/>
            <a:ext cx="7729264" cy="3172942"/>
            <a:chOff x="1865" y="0"/>
            <a:chExt cx="7729264" cy="3172942"/>
          </a:xfrm>
        </p:grpSpPr>
        <p:sp>
          <p:nvSpPr>
            <p:cNvPr id="209" name="Google Shape;209;p8"/>
            <p:cNvSpPr/>
            <p:nvPr/>
          </p:nvSpPr>
          <p:spPr>
            <a:xfrm rot="5400000">
              <a:off x="5229952" y="671765"/>
              <a:ext cx="3172942" cy="1829411"/>
            </a:xfrm>
            <a:prstGeom prst="flowChartManualOperation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8"/>
            <p:cNvSpPr txBox="1"/>
            <p:nvPr/>
          </p:nvSpPr>
          <p:spPr>
            <a:xfrm>
              <a:off x="5901717" y="634588"/>
              <a:ext cx="1829411" cy="19037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41300" spcFirstLastPara="1" rIns="24215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800"/>
                <a:buFont typeface="Calibri"/>
                <a:buNone/>
              </a:pPr>
              <a:r>
                <a:rPr b="0" i="0" lang="iw-IL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פירסון</a:t>
              </a:r>
              <a:endParaRPr b="0" i="0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8"/>
            <p:cNvSpPr/>
            <p:nvPr/>
          </p:nvSpPr>
          <p:spPr>
            <a:xfrm rot="5400000">
              <a:off x="3263334" y="671765"/>
              <a:ext cx="3172942" cy="1829411"/>
            </a:xfrm>
            <a:prstGeom prst="flowChartManualOperation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8"/>
            <p:cNvSpPr txBox="1"/>
            <p:nvPr/>
          </p:nvSpPr>
          <p:spPr>
            <a:xfrm>
              <a:off x="3935099" y="634588"/>
              <a:ext cx="1829411" cy="19037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41300" spcFirstLastPara="1" rIns="24215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800"/>
                <a:buFont typeface="Calibri"/>
                <a:buNone/>
              </a:pPr>
              <a:r>
                <a:rPr b="0" i="0" lang="iw-IL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ספירמן</a:t>
              </a:r>
              <a:endParaRPr b="0" i="0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8"/>
            <p:cNvSpPr/>
            <p:nvPr/>
          </p:nvSpPr>
          <p:spPr>
            <a:xfrm rot="5400000">
              <a:off x="1296717" y="671765"/>
              <a:ext cx="3172942" cy="1829411"/>
            </a:xfrm>
            <a:prstGeom prst="flowChartManualOperation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8"/>
            <p:cNvSpPr txBox="1"/>
            <p:nvPr/>
          </p:nvSpPr>
          <p:spPr>
            <a:xfrm>
              <a:off x="1968482" y="634588"/>
              <a:ext cx="1829411" cy="19037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41300" spcFirstLastPara="1" rIns="24215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800"/>
                <a:buFont typeface="Calibri"/>
                <a:buNone/>
              </a:pPr>
              <a:r>
                <a:rPr b="0" i="0" lang="iw-IL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קראמר</a:t>
              </a:r>
              <a:endParaRPr b="0" i="0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8"/>
            <p:cNvSpPr/>
            <p:nvPr/>
          </p:nvSpPr>
          <p:spPr>
            <a:xfrm rot="5400000">
              <a:off x="-669900" y="671765"/>
              <a:ext cx="3172942" cy="1829411"/>
            </a:xfrm>
            <a:prstGeom prst="flowChartManualOperation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8"/>
            <p:cNvSpPr txBox="1"/>
            <p:nvPr/>
          </p:nvSpPr>
          <p:spPr>
            <a:xfrm>
              <a:off x="1865" y="634588"/>
              <a:ext cx="1829411" cy="19037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41300" spcFirstLastPara="1" rIns="24215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800"/>
                <a:buFont typeface="Calibri"/>
                <a:buNone/>
              </a:pPr>
              <a:r>
                <a:rPr b="0" i="0" lang="iw-IL" sz="3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ועוד..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תמונה שמכילה ציור&#10;&#10;התיאור נוצר באופן אוטומטי" id="217" name="Google Shape;21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83236" y="-56533"/>
            <a:ext cx="1867357" cy="16806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9"/>
          <p:cNvSpPr txBox="1"/>
          <p:nvPr>
            <p:ph type="title"/>
          </p:nvPr>
        </p:nvSpPr>
        <p:spPr>
          <a:xfrm>
            <a:off x="1890992" y="508142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מקדם מתאם פירסון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9978993" y="2221253"/>
            <a:ext cx="83875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סימון: r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10633018" y="4253779"/>
            <a:ext cx="18473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6" name="Google Shape;226;p9"/>
          <p:cNvCxnSpPr/>
          <p:nvPr/>
        </p:nvCxnSpPr>
        <p:spPr>
          <a:xfrm>
            <a:off x="3614872" y="4913886"/>
            <a:ext cx="4196984" cy="27965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27" name="Google Shape;227;p9"/>
          <p:cNvSpPr/>
          <p:nvPr/>
        </p:nvSpPr>
        <p:spPr>
          <a:xfrm>
            <a:off x="5481672" y="4942840"/>
            <a:ext cx="31290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7498950" y="4941851"/>
            <a:ext cx="31290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9"/>
          <p:cNvSpPr/>
          <p:nvPr/>
        </p:nvSpPr>
        <p:spPr>
          <a:xfrm>
            <a:off x="3549799" y="4917202"/>
            <a:ext cx="3898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1-</a:t>
            </a:r>
            <a:endParaRPr b="0" i="0" sz="1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0" name="Google Shape;230;p9"/>
          <p:cNvCxnSpPr/>
          <p:nvPr/>
        </p:nvCxnSpPr>
        <p:spPr>
          <a:xfrm flipH="1" rot="10800000">
            <a:off x="7691215" y="4253779"/>
            <a:ext cx="726392" cy="58314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31" name="Google Shape;231;p9"/>
          <p:cNvCxnSpPr/>
          <p:nvPr/>
        </p:nvCxnSpPr>
        <p:spPr>
          <a:xfrm flipH="1" rot="10800000">
            <a:off x="5681929" y="4223761"/>
            <a:ext cx="31435" cy="61316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32" name="Google Shape;232;p9"/>
          <p:cNvCxnSpPr/>
          <p:nvPr/>
        </p:nvCxnSpPr>
        <p:spPr>
          <a:xfrm rot="10800000">
            <a:off x="3206385" y="4179039"/>
            <a:ext cx="550675" cy="590787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33" name="Google Shape;233;p9"/>
          <p:cNvSpPr/>
          <p:nvPr/>
        </p:nvSpPr>
        <p:spPr>
          <a:xfrm>
            <a:off x="7811856" y="3574294"/>
            <a:ext cx="171873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קיים קשר חזק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בין שני המשתנים</a:t>
            </a:r>
            <a:endParaRPr b="0" i="0" sz="18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9"/>
          <p:cNvSpPr/>
          <p:nvPr/>
        </p:nvSpPr>
        <p:spPr>
          <a:xfrm>
            <a:off x="4868758" y="3500466"/>
            <a:ext cx="178285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לא קיים קשר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בין שני המשתנים</a:t>
            </a:r>
            <a:endParaRPr b="0" i="0" sz="18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9"/>
          <p:cNvSpPr/>
          <p:nvPr/>
        </p:nvSpPr>
        <p:spPr>
          <a:xfrm>
            <a:off x="2128771" y="3486541"/>
            <a:ext cx="201850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קיים קשר חזק הפוך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בין שני המשתנים</a:t>
            </a:r>
            <a:endParaRPr b="0" i="0" sz="18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9"/>
          <p:cNvSpPr/>
          <p:nvPr/>
        </p:nvSpPr>
        <p:spPr>
          <a:xfrm>
            <a:off x="8324058" y="2250379"/>
            <a:ext cx="1271503" cy="36933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24587" l="0" r="0" t="-8193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9"/>
          <p:cNvSpPr/>
          <p:nvPr/>
        </p:nvSpPr>
        <p:spPr>
          <a:xfrm>
            <a:off x="1511953" y="1605948"/>
            <a:ext cx="940834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מדד סטטיסטי המודד את קיום ועוצמת הקשר בין שני משתנים כמותיים: הגורם הבלתי תלוי והגורם התלוי.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0"/>
          <p:cNvSpPr txBox="1"/>
          <p:nvPr>
            <p:ph type="title"/>
          </p:nvPr>
        </p:nvSpPr>
        <p:spPr>
          <a:xfrm>
            <a:off x="1827381" y="159087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מתאם / קורולציה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0"/>
          <p:cNvSpPr/>
          <p:nvPr/>
        </p:nvSpPr>
        <p:spPr>
          <a:xfrm>
            <a:off x="10633018" y="4253779"/>
            <a:ext cx="18473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0"/>
          <p:cNvSpPr/>
          <p:nvPr/>
        </p:nvSpPr>
        <p:spPr>
          <a:xfrm>
            <a:off x="7117810" y="904173"/>
            <a:ext cx="471962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האם קיים קשר בין מידת הנעליים  לבין מנת משכל?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6" name="Google Shape;246;p10"/>
          <p:cNvCxnSpPr/>
          <p:nvPr/>
        </p:nvCxnSpPr>
        <p:spPr>
          <a:xfrm rot="10800000">
            <a:off x="7911547" y="2182166"/>
            <a:ext cx="0" cy="50093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47" name="Google Shape;247;p10"/>
          <p:cNvCxnSpPr/>
          <p:nvPr/>
        </p:nvCxnSpPr>
        <p:spPr>
          <a:xfrm rot="10800000">
            <a:off x="4970891" y="2182167"/>
            <a:ext cx="0" cy="50093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48" name="Google Shape;248;p10"/>
          <p:cNvSpPr/>
          <p:nvPr/>
        </p:nvSpPr>
        <p:spPr>
          <a:xfrm>
            <a:off x="4947574" y="2683100"/>
            <a:ext cx="2616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מקדם מתאם פירסון r&gt;0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0"/>
          <p:cNvSpPr/>
          <p:nvPr/>
        </p:nvSpPr>
        <p:spPr>
          <a:xfrm>
            <a:off x="3604492" y="1328127"/>
            <a:ext cx="5546710" cy="872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sng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אפשרות 1: </a:t>
            </a: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קיים </a:t>
            </a:r>
            <a:r>
              <a:rPr b="1" i="0" lang="iw-IL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קשר חיובי </a:t>
            </a: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כלומר: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ככל שמידת הנעליים </a:t>
            </a:r>
            <a:r>
              <a:rPr b="0" i="0" lang="iw-IL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גדולה יותר</a:t>
            </a: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כך מנת המשכל </a:t>
            </a:r>
            <a:r>
              <a:rPr b="0" i="0" lang="iw-IL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גבוהה יותר</a:t>
            </a:r>
            <a:endParaRPr b="0" i="0" sz="1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0"/>
          <p:cNvSpPr/>
          <p:nvPr/>
        </p:nvSpPr>
        <p:spPr>
          <a:xfrm>
            <a:off x="4947580" y="3302867"/>
            <a:ext cx="4060728" cy="872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sng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אפשרות 2: </a:t>
            </a: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לא קיים קשר כלומר: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אין קשר בין מידת הנעליים לבין מנת המשכל</a:t>
            </a:r>
            <a:endParaRPr b="0" i="0" sz="1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0"/>
          <p:cNvSpPr/>
          <p:nvPr/>
        </p:nvSpPr>
        <p:spPr>
          <a:xfrm>
            <a:off x="5480748" y="4207600"/>
            <a:ext cx="2739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מקדם מתאם פירסון r=0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10"/>
          <p:cNvSpPr/>
          <p:nvPr/>
        </p:nvSpPr>
        <p:spPr>
          <a:xfrm>
            <a:off x="3370672" y="4794668"/>
            <a:ext cx="5530681" cy="872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sng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אפשרות 3: </a:t>
            </a: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קיים קשר שלילי (הפוך) כלומר: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ככל שמידת הנעליים </a:t>
            </a:r>
            <a:r>
              <a:rPr b="0" i="0" lang="iw-IL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גדולה יותר</a:t>
            </a: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כך מנת המשכל </a:t>
            </a:r>
            <a:r>
              <a:rPr b="0" i="0" lang="iw-IL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נמוכה יותר</a:t>
            </a:r>
            <a:endParaRPr b="0" i="0" sz="1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10"/>
          <p:cNvSpPr/>
          <p:nvPr/>
        </p:nvSpPr>
        <p:spPr>
          <a:xfrm>
            <a:off x="4367599" y="6286475"/>
            <a:ext cx="2972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מקדם מתאם פירסון r&lt;0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4" name="Google Shape;254;p10"/>
          <p:cNvCxnSpPr/>
          <p:nvPr/>
        </p:nvCxnSpPr>
        <p:spPr>
          <a:xfrm rot="10800000">
            <a:off x="7357607" y="5666701"/>
            <a:ext cx="0" cy="50093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55" name="Google Shape;255;p10"/>
          <p:cNvCxnSpPr/>
          <p:nvPr/>
        </p:nvCxnSpPr>
        <p:spPr>
          <a:xfrm>
            <a:off x="4323140" y="5666701"/>
            <a:ext cx="0" cy="551216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graphicFrame>
        <p:nvGraphicFramePr>
          <p:cNvPr id="256" name="Google Shape;256;p10"/>
          <p:cNvGraphicFramePr/>
          <p:nvPr/>
        </p:nvGraphicFramePr>
        <p:xfrm>
          <a:off x="167861" y="4900109"/>
          <a:ext cx="3012662" cy="2024457"/>
        </p:xfrm>
        <a:graphic>
          <a:graphicData uri="http://schemas.openxmlformats.org/drawingml/2006/chart">
            <c:chart r:id="rId3"/>
          </a:graphicData>
        </a:graphic>
      </p:graphicFrame>
      <p:graphicFrame>
        <p:nvGraphicFramePr>
          <p:cNvPr id="257" name="Google Shape;257;p10"/>
          <p:cNvGraphicFramePr/>
          <p:nvPr/>
        </p:nvGraphicFramePr>
        <p:xfrm>
          <a:off x="354565" y="1018555"/>
          <a:ext cx="2825958" cy="1818322"/>
        </p:xfrm>
        <a:graphic>
          <a:graphicData uri="http://schemas.openxmlformats.org/drawingml/2006/chart">
            <c:chart r:id="rId4"/>
          </a:graphicData>
        </a:graphic>
      </p:graphicFrame>
      <p:graphicFrame>
        <p:nvGraphicFramePr>
          <p:cNvPr id="258" name="Google Shape;258;p10"/>
          <p:cNvGraphicFramePr/>
          <p:nvPr/>
        </p:nvGraphicFramePr>
        <p:xfrm>
          <a:off x="104258" y="3023483"/>
          <a:ext cx="3076265" cy="1691640"/>
        </p:xfrm>
        <a:graphic>
          <a:graphicData uri="http://schemas.openxmlformats.org/drawingml/2006/chart">
            <c:chart r:id="rId5"/>
          </a:graphicData>
        </a:graphic>
      </p:graphicFrame>
      <p:cxnSp>
        <p:nvCxnSpPr>
          <p:cNvPr id="259" name="Google Shape;259;p10"/>
          <p:cNvCxnSpPr/>
          <p:nvPr/>
        </p:nvCxnSpPr>
        <p:spPr>
          <a:xfrm flipH="1">
            <a:off x="2727297" y="723569"/>
            <a:ext cx="938254" cy="604558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60" name="Google Shape;260;p10"/>
          <p:cNvSpPr/>
          <p:nvPr/>
        </p:nvSpPr>
        <p:spPr>
          <a:xfrm>
            <a:off x="646082" y="764155"/>
            <a:ext cx="218521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דיאגרמות פיזור נתונים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10"/>
          <p:cNvSpPr/>
          <p:nvPr/>
        </p:nvSpPr>
        <p:spPr>
          <a:xfrm>
            <a:off x="3545363" y="413256"/>
            <a:ext cx="77777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תצפית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ציור&#10;&#10;התיאור נוצר באופן אוטומטי" id="262" name="Google Shape;262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970078" y="3874812"/>
            <a:ext cx="1867357" cy="16806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2020-11-16T02:12:00Z</dcterms:created>
  <dc:creator>עדי קרנץ</dc:creator>
</cp:coreProperties>
</file>