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Varela Round"/>
      <p:regular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hYOhx1gbaswcRV0jUWf9a07eYf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C1DB32-A672-4BDC-B2AB-4C91CA13B665}">
  <a:tblStyle styleId="{98C1DB32-A672-4BDC-B2AB-4C91CA13B6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1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1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1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2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2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שני מושגים – אוכלוסייה ומדגם.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p2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p2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p2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p2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1" name="Google Shape;611;p2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2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2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2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2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2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32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4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4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3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3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4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4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5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5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31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3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gif"/><Relationship Id="rId5" Type="http://schemas.openxmlformats.org/officeDocument/2006/relationships/image" Target="../media/image3.png"/><Relationship Id="rId6" Type="http://schemas.openxmlformats.org/officeDocument/2006/relationships/hyperlink" Target="https://www.youtube.com/watch?v=z2ehAKkLMn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5" Type="http://schemas.openxmlformats.org/officeDocument/2006/relationships/image" Target="../media/image37.png"/><Relationship Id="rId6" Type="http://schemas.openxmlformats.org/officeDocument/2006/relationships/image" Target="../media/image23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21.png"/><Relationship Id="rId13" Type="http://schemas.openxmlformats.org/officeDocument/2006/relationships/image" Target="../media/image25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21.png"/><Relationship Id="rId13" Type="http://schemas.openxmlformats.org/officeDocument/2006/relationships/image" Target="../media/image25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21.png"/><Relationship Id="rId13" Type="http://schemas.openxmlformats.org/officeDocument/2006/relationships/image" Target="../media/image25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21.png"/><Relationship Id="rId13" Type="http://schemas.openxmlformats.org/officeDocument/2006/relationships/image" Target="../media/image25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17 – טרנפורמציה לינארית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42" name="Google Shape;2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/>
          <p:cNvSpPr/>
          <p:nvPr/>
        </p:nvSpPr>
        <p:spPr>
          <a:xfrm>
            <a:off x="1913035" y="1470797"/>
            <a:ext cx="8365929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4" name="Google Shape;244;p11"/>
          <p:cNvGraphicFramePr/>
          <p:nvPr/>
        </p:nvGraphicFramePr>
        <p:xfrm>
          <a:off x="1931546" y="4536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לפני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אחרי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 קיים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 קיים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72.2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77.5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45" name="Google Shape;245;p11"/>
          <p:cNvSpPr/>
          <p:nvPr/>
        </p:nvSpPr>
        <p:spPr>
          <a:xfrm>
            <a:off x="5813956" y="1916663"/>
            <a:ext cx="7569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6739390" y="1916663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9851" y="2470649"/>
            <a:ext cx="4500850" cy="29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4" name="Google Shape;254;p13"/>
          <p:cNvGraphicFramePr/>
          <p:nvPr/>
        </p:nvGraphicFramePr>
        <p:xfrm>
          <a:off x="10810432" y="1360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92950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55" name="Google Shape;255;p13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56" name="Google Shape;2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1894524" y="1613567"/>
            <a:ext cx="659999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חוסר הגינות במבחן, תלמידי קבוצה ב' נקנסים, וכל ציון פוחת ב2%.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p13"/>
          <p:cNvGraphicFramePr/>
          <p:nvPr/>
        </p:nvGraphicFramePr>
        <p:xfrm>
          <a:off x="8635024" y="2205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85525"/>
                <a:gridCol w="7855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קבוצה ב'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שכיח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חציון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79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ממוצע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75.4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59" name="Google Shape;259;p13"/>
          <p:cNvSpPr/>
          <p:nvPr/>
        </p:nvSpPr>
        <p:spPr>
          <a:xfrm>
            <a:off x="3938555" y="2668706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2752064" y="2668706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608389" y="2668706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271339" y="2668706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2539274" y="3505030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a=0.98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4471873" y="3530407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4556099" y="4462940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2683312" y="4462940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3433666" y="4471486"/>
            <a:ext cx="11480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0.98 +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75" name="Google Shape;2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Google Shape;276;p14"/>
          <p:cNvGraphicFramePr/>
          <p:nvPr/>
        </p:nvGraphicFramePr>
        <p:xfrm>
          <a:off x="1441119" y="4522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לפני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אחרי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75.4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77" name="Google Shape;277;p14"/>
          <p:cNvSpPr/>
          <p:nvPr/>
        </p:nvSpPr>
        <p:spPr>
          <a:xfrm>
            <a:off x="2487833" y="1916663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a=0.98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3902183" y="1916663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11000364" y="3234413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7458665" y="3419079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8609244" y="3411738"/>
            <a:ext cx="6174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8388338" y="3399099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9106229" y="3396349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6948221" y="3948369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8768803" y="3931699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7825639" y="3929532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0.98*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9270430" y="3930028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+ 0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9808268" y="3939292"/>
            <a:ext cx="13436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77.42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8603800" y="5281693"/>
            <a:ext cx="86914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75.4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7686155" y="5292294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0.98*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9935998" y="5281693"/>
            <a:ext cx="15392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73.982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10852887" y="4584462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7449786" y="4800944"/>
            <a:ext cx="836256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14" l="0" r="-16056" t="-117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8221478" y="4759019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8965071" y="4754777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8544214" y="4823238"/>
            <a:ext cx="506036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9387277" y="5292294"/>
            <a:ext cx="6591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+ 0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6948221" y="5314499"/>
            <a:ext cx="836256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2551" l="0" r="-15324" t="-116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2974704" y="1355770"/>
            <a:ext cx="659999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חוסר הגינות במבחן, תלמידי קבוצה ב' נקנסים, וכל ציון פוחת ב2%.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10960288" y="2009272"/>
            <a:ext cx="710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7781981" y="2050327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8932560" y="2042986"/>
            <a:ext cx="6174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8711654" y="2030347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9429545" y="2027597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7271537" y="2579617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9018910" y="2554513"/>
            <a:ext cx="7713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8148955" y="2560780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0.98*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9593746" y="2561276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+ 0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10160999" y="2527275"/>
            <a:ext cx="85472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98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6" name="Google Shape;316;p15"/>
          <p:cNvGraphicFramePr/>
          <p:nvPr/>
        </p:nvGraphicFramePr>
        <p:xfrm>
          <a:off x="10810432" y="1360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92950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קבוצה ג'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48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17" name="Google Shape;317;p15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18" name="Google Shape;3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5"/>
          <p:cNvSpPr/>
          <p:nvPr/>
        </p:nvSpPr>
        <p:spPr>
          <a:xfrm>
            <a:off x="2076628" y="1356382"/>
            <a:ext cx="795703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טעות חישובית קבוצה ג' זכאים לתוספת ציון 3% , אך גם להפחתה של 4 נקודות.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0" name="Google Shape;320;p15"/>
          <p:cNvGraphicFramePr/>
          <p:nvPr/>
        </p:nvGraphicFramePr>
        <p:xfrm>
          <a:off x="8635024" y="2205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85525"/>
                <a:gridCol w="7855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72.5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21" name="Google Shape;321;p15"/>
          <p:cNvSpPr/>
          <p:nvPr/>
        </p:nvSpPr>
        <p:spPr>
          <a:xfrm>
            <a:off x="3938555" y="2668706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2752064" y="2668706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3608389" y="2668706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4271339" y="2668706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/>
          <p:nvPr/>
        </p:nvSpPr>
        <p:spPr>
          <a:xfrm>
            <a:off x="2539274" y="3505030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a=1.03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4354853" y="3530407"/>
            <a:ext cx="8915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b=-4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4195761" y="4462940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2683312" y="4462940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3497729" y="4462940"/>
            <a:ext cx="86914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4471768" y="4462940"/>
            <a:ext cx="5838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38" name="Google Shape;3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16"/>
          <p:cNvGraphicFramePr/>
          <p:nvPr/>
        </p:nvGraphicFramePr>
        <p:xfrm>
          <a:off x="1441119" y="4522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לפני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אחרי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99, 78.4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77.3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72.5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70.6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40" name="Google Shape;340;p16"/>
          <p:cNvSpPr/>
          <p:nvPr/>
        </p:nvSpPr>
        <p:spPr>
          <a:xfrm>
            <a:off x="11000364" y="3438694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7458665" y="3419079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8609244" y="3411738"/>
            <a:ext cx="6174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8388338" y="3399099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9106229" y="3396349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6948221" y="3948369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8768803" y="3931699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7825639" y="3929532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9242164" y="3946699"/>
            <a:ext cx="5838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9808268" y="3939292"/>
            <a:ext cx="13436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77.37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8603800" y="5281693"/>
            <a:ext cx="86914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72.5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7686155" y="5292294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9935998" y="5281693"/>
            <a:ext cx="15392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70.675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10852887" y="4584462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7449786" y="4800944"/>
            <a:ext cx="836256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14" l="0" r="-16056" t="-117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8221478" y="4759019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8965071" y="4754777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8544214" y="4823238"/>
            <a:ext cx="506036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9362182" y="5281693"/>
            <a:ext cx="5838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6948221" y="5314499"/>
            <a:ext cx="836256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2551" l="0" r="-15324" t="-116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10994115" y="1839345"/>
            <a:ext cx="710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6"/>
          <p:cNvSpPr/>
          <p:nvPr/>
        </p:nvSpPr>
        <p:spPr>
          <a:xfrm>
            <a:off x="7781981" y="1862319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8932560" y="1854978"/>
            <a:ext cx="6174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8711654" y="1842339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6"/>
          <p:cNvSpPr/>
          <p:nvPr/>
        </p:nvSpPr>
        <p:spPr>
          <a:xfrm>
            <a:off x="9429545" y="1839589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7296468" y="2340331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6"/>
          <p:cNvSpPr/>
          <p:nvPr/>
        </p:nvSpPr>
        <p:spPr>
          <a:xfrm>
            <a:off x="9018910" y="2315227"/>
            <a:ext cx="7713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8173886" y="2321494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9674434" y="2296732"/>
            <a:ext cx="5838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10160999" y="2287989"/>
            <a:ext cx="85472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99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2278867" y="1366687"/>
            <a:ext cx="795703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טעות חישובית קבוצה ג' זכאים לתוספת ציון 3% , אך גם להפחתה של 4 נקודות.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2243403" y="1809300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a=1.03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4058982" y="1834677"/>
            <a:ext cx="8915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b=-4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7252943" y="2793846"/>
            <a:ext cx="968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9103419" y="2776149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8130361" y="2775009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9596839" y="2768742"/>
            <a:ext cx="5838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10078240" y="2759522"/>
            <a:ext cx="11480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78.4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טרנספורמציה לינארית –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7"/>
          <p:cNvSpPr txBox="1"/>
          <p:nvPr/>
        </p:nvSpPr>
        <p:spPr>
          <a:xfrm>
            <a:off x="3083486" y="1572426"/>
            <a:ext cx="6725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כאשר מכפילים בקבוע (a) ומוסיפים קבוע (b) לכל התצפיות באופן הבא: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7"/>
          <p:cNvSpPr/>
          <p:nvPr/>
        </p:nvSpPr>
        <p:spPr>
          <a:xfrm>
            <a:off x="6327065" y="2489099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5140574" y="2489099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X* 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5996899" y="2489099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6659849" y="2489099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8451369" y="4198118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4785217" y="4105785"/>
            <a:ext cx="1024639" cy="5539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5549" l="0" r="-14284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7986497" y="4916243"/>
            <a:ext cx="1180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סטיית תקן: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4920125" y="4895101"/>
            <a:ext cx="889731" cy="553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062" l="0" r="-17120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6262656" y="4860077"/>
            <a:ext cx="292068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8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5647315" y="4871224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8568387" y="3484502"/>
            <a:ext cx="638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טווח: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5003879" y="3374504"/>
            <a:ext cx="912494" cy="5539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549" l="0" r="-15998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7"/>
          <p:cNvSpPr/>
          <p:nvPr/>
        </p:nvSpPr>
        <p:spPr>
          <a:xfrm>
            <a:off x="6369173" y="3339480"/>
            <a:ext cx="292068" cy="5539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8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5753832" y="3350627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09850" y="4118070"/>
            <a:ext cx="9620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" name="Google Shape;406;p18"/>
          <p:cNvGraphicFramePr/>
          <p:nvPr/>
        </p:nvGraphicFramePr>
        <p:xfrm>
          <a:off x="10810432" y="1360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92950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07" name="Google Shape;407;p18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08" name="Google Shape;4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8"/>
          <p:cNvSpPr/>
          <p:nvPr/>
        </p:nvSpPr>
        <p:spPr>
          <a:xfrm>
            <a:off x="2093720" y="1613567"/>
            <a:ext cx="6400801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0" name="Google Shape;410;p18"/>
          <p:cNvGraphicFramePr/>
          <p:nvPr/>
        </p:nvGraphicFramePr>
        <p:xfrm>
          <a:off x="8808507" y="15158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85525"/>
                <a:gridCol w="7855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11" name="Google Shape;411;p18"/>
          <p:cNvSpPr/>
          <p:nvPr/>
        </p:nvSpPr>
        <p:spPr>
          <a:xfrm>
            <a:off x="2710387" y="3530407"/>
            <a:ext cx="7569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4471873" y="3530407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20" name="Google Shape;4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9"/>
          <p:cNvSpPr/>
          <p:nvPr/>
        </p:nvSpPr>
        <p:spPr>
          <a:xfrm>
            <a:off x="1913035" y="1470797"/>
            <a:ext cx="8365929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2" name="Google Shape;422;p19"/>
          <p:cNvGraphicFramePr/>
          <p:nvPr/>
        </p:nvGraphicFramePr>
        <p:xfrm>
          <a:off x="1931546" y="4536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לפני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אחרי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23" name="Google Shape;423;p19"/>
          <p:cNvSpPr/>
          <p:nvPr/>
        </p:nvSpPr>
        <p:spPr>
          <a:xfrm>
            <a:off x="5813956" y="1916663"/>
            <a:ext cx="7569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6739390" y="1916663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11003911" y="2191824"/>
            <a:ext cx="638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טווח: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7652810" y="2905780"/>
            <a:ext cx="7393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8740290" y="2889110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8338067" y="2890380"/>
            <a:ext cx="57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9197028" y="2875002"/>
            <a:ext cx="8792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55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8944814" y="4224832"/>
            <a:ext cx="10647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269.9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8285781" y="4259432"/>
            <a:ext cx="835422" cy="553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062" l="0" r="-18243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9900456" y="4210724"/>
            <a:ext cx="13436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269.9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10886892" y="3541873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7511962" y="2330778"/>
            <a:ext cx="912494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062" l="0" r="-1666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8877256" y="2295754"/>
            <a:ext cx="292068" cy="5539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104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8261915" y="2306901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7477653" y="3790882"/>
            <a:ext cx="1024639" cy="5539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7192547" y="4249705"/>
            <a:ext cx="1024639" cy="5539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10485101" y="5062298"/>
            <a:ext cx="1180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סטיית תקן: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7418729" y="5041156"/>
            <a:ext cx="889731" cy="5539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062" l="0" r="-16436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8761260" y="5006132"/>
            <a:ext cx="292068" cy="5539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8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8145919" y="5017279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7352194" y="5520584"/>
            <a:ext cx="889731" cy="55399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5549" l="0" r="-17120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8694725" y="5485560"/>
            <a:ext cx="292068" cy="55399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5853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8068162" y="5496707"/>
            <a:ext cx="7361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|1|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77799" y="3706986"/>
            <a:ext cx="9620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54" name="Google Shape;4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0"/>
          <p:cNvSpPr/>
          <p:nvPr/>
        </p:nvSpPr>
        <p:spPr>
          <a:xfrm>
            <a:off x="1913035" y="1470797"/>
            <a:ext cx="8365929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6" name="Google Shape;456;p20"/>
          <p:cNvGraphicFramePr/>
          <p:nvPr/>
        </p:nvGraphicFramePr>
        <p:xfrm>
          <a:off x="1931546" y="4536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לפני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אחרי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57" name="Google Shape;457;p20"/>
          <p:cNvSpPr/>
          <p:nvPr/>
        </p:nvSpPr>
        <p:spPr>
          <a:xfrm>
            <a:off x="5813956" y="1916663"/>
            <a:ext cx="7569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6739390" y="1916663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0"/>
          <p:cNvSpPr/>
          <p:nvPr/>
        </p:nvSpPr>
        <p:spPr>
          <a:xfrm>
            <a:off x="11003911" y="2191824"/>
            <a:ext cx="638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טווח: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7652810" y="2905780"/>
            <a:ext cx="7393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/>
          <p:nvPr/>
        </p:nvSpPr>
        <p:spPr>
          <a:xfrm>
            <a:off x="8740290" y="2889110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0"/>
          <p:cNvSpPr/>
          <p:nvPr/>
        </p:nvSpPr>
        <p:spPr>
          <a:xfrm>
            <a:off x="8286042" y="2886943"/>
            <a:ext cx="57259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0"/>
          <p:cNvSpPr/>
          <p:nvPr/>
        </p:nvSpPr>
        <p:spPr>
          <a:xfrm>
            <a:off x="9197028" y="2875002"/>
            <a:ext cx="8792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55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0"/>
          <p:cNvSpPr/>
          <p:nvPr/>
        </p:nvSpPr>
        <p:spPr>
          <a:xfrm>
            <a:off x="8944814" y="4224832"/>
            <a:ext cx="10647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269.9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0"/>
          <p:cNvSpPr/>
          <p:nvPr/>
        </p:nvSpPr>
        <p:spPr>
          <a:xfrm>
            <a:off x="8285781" y="4259432"/>
            <a:ext cx="835422" cy="553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062" l="0" r="-18243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0"/>
          <p:cNvSpPr/>
          <p:nvPr/>
        </p:nvSpPr>
        <p:spPr>
          <a:xfrm>
            <a:off x="9900456" y="4210724"/>
            <a:ext cx="13436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269.9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0"/>
          <p:cNvSpPr/>
          <p:nvPr/>
        </p:nvSpPr>
        <p:spPr>
          <a:xfrm>
            <a:off x="10886892" y="3541873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7511962" y="2330778"/>
            <a:ext cx="912494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062" l="0" r="-1666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8877256" y="2295754"/>
            <a:ext cx="292068" cy="5539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104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8261915" y="2306901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7477653" y="3790882"/>
            <a:ext cx="1024639" cy="5539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0"/>
          <p:cNvSpPr/>
          <p:nvPr/>
        </p:nvSpPr>
        <p:spPr>
          <a:xfrm>
            <a:off x="7192547" y="4249705"/>
            <a:ext cx="1024639" cy="5539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10485101" y="5062298"/>
            <a:ext cx="1180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סטיית תקן: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0"/>
          <p:cNvSpPr/>
          <p:nvPr/>
        </p:nvSpPr>
        <p:spPr>
          <a:xfrm>
            <a:off x="7418729" y="5041156"/>
            <a:ext cx="889731" cy="5539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062" l="0" r="-16436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0"/>
          <p:cNvSpPr/>
          <p:nvPr/>
        </p:nvSpPr>
        <p:spPr>
          <a:xfrm>
            <a:off x="8761260" y="5006132"/>
            <a:ext cx="292068" cy="5539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8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0"/>
          <p:cNvSpPr/>
          <p:nvPr/>
        </p:nvSpPr>
        <p:spPr>
          <a:xfrm>
            <a:off x="8145919" y="5017279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7352194" y="5520584"/>
            <a:ext cx="889731" cy="55399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5549" l="0" r="-17120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8694725" y="5485560"/>
            <a:ext cx="292068" cy="55399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5853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8068162" y="5496707"/>
            <a:ext cx="7361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|1|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3484141" y="3134214"/>
            <a:ext cx="3249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הזזה לא משפיע על פיזור הנתונים!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42275" y="3750271"/>
            <a:ext cx="9620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8" name="Google Shape;488;p21"/>
          <p:cNvGraphicFramePr/>
          <p:nvPr/>
        </p:nvGraphicFramePr>
        <p:xfrm>
          <a:off x="10810432" y="1360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92950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89" name="Google Shape;489;p21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90" name="Google Shape;4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1"/>
          <p:cNvSpPr/>
          <p:nvPr/>
        </p:nvSpPr>
        <p:spPr>
          <a:xfrm>
            <a:off x="1894524" y="1613567"/>
            <a:ext cx="659999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חוסר הגינות במבחן, תלמידי קבוצה ב' נקנסים, וכל ציון פוחת ב2%.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2" name="Google Shape;492;p21"/>
          <p:cNvGraphicFramePr/>
          <p:nvPr/>
        </p:nvGraphicFramePr>
        <p:xfrm>
          <a:off x="8635024" y="2205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85525"/>
                <a:gridCol w="7855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435.8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93" name="Google Shape;493;p21"/>
          <p:cNvSpPr/>
          <p:nvPr/>
        </p:nvSpPr>
        <p:spPr>
          <a:xfrm>
            <a:off x="3938555" y="2668706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1"/>
          <p:cNvSpPr/>
          <p:nvPr/>
        </p:nvSpPr>
        <p:spPr>
          <a:xfrm>
            <a:off x="2752064" y="2668706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1"/>
          <p:cNvSpPr/>
          <p:nvPr/>
        </p:nvSpPr>
        <p:spPr>
          <a:xfrm>
            <a:off x="3608389" y="2668706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1"/>
          <p:cNvSpPr/>
          <p:nvPr/>
        </p:nvSpPr>
        <p:spPr>
          <a:xfrm>
            <a:off x="4271339" y="2668706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1"/>
          <p:cNvSpPr/>
          <p:nvPr/>
        </p:nvSpPr>
        <p:spPr>
          <a:xfrm>
            <a:off x="2539274" y="3505030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a=0.98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1"/>
          <p:cNvSpPr/>
          <p:nvPr/>
        </p:nvSpPr>
        <p:spPr>
          <a:xfrm>
            <a:off x="4471873" y="3530407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1"/>
          <p:cNvSpPr/>
          <p:nvPr/>
        </p:nvSpPr>
        <p:spPr>
          <a:xfrm>
            <a:off x="4556099" y="4462940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2683312" y="4462940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3433666" y="4471486"/>
            <a:ext cx="11480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0.98 +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98966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הצורך בטרנספורמציה לינארית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טרנספורמציה לינארית עבור מדדי מיקום מרכזי.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טרנספורמציה לינארית עבור מדדי פיזור.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הקשר בין טרנספורמציה לסולמות מדידה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טרנספורמציות.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5" y="1586325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/>
          <p:nvPr/>
        </p:nvSpPr>
        <p:spPr>
          <a:xfrm>
            <a:off x="999924" y="5973850"/>
            <a:ext cx="2991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2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509" name="Google Shape;5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0" name="Google Shape;510;p22"/>
          <p:cNvGraphicFramePr/>
          <p:nvPr/>
        </p:nvGraphicFramePr>
        <p:xfrm>
          <a:off x="778687" y="45420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לפני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אחרי טרנספורמציה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435.8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418.5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20.3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511" name="Google Shape;511;p22"/>
          <p:cNvSpPr/>
          <p:nvPr/>
        </p:nvSpPr>
        <p:spPr>
          <a:xfrm>
            <a:off x="5325040" y="1916663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a=0.98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6739390" y="1916663"/>
            <a:ext cx="77457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2"/>
          <p:cNvSpPr/>
          <p:nvPr/>
        </p:nvSpPr>
        <p:spPr>
          <a:xfrm>
            <a:off x="11003911" y="2191824"/>
            <a:ext cx="638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טווח: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7652810" y="2905780"/>
            <a:ext cx="7393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2"/>
          <p:cNvSpPr/>
          <p:nvPr/>
        </p:nvSpPr>
        <p:spPr>
          <a:xfrm>
            <a:off x="9324657" y="2878199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8346501" y="2886488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0.98*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2"/>
          <p:cNvSpPr/>
          <p:nvPr/>
        </p:nvSpPr>
        <p:spPr>
          <a:xfrm>
            <a:off x="9849753" y="2886488"/>
            <a:ext cx="115415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58.8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9324657" y="4215439"/>
            <a:ext cx="10647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435.8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2"/>
          <p:cNvSpPr/>
          <p:nvPr/>
        </p:nvSpPr>
        <p:spPr>
          <a:xfrm>
            <a:off x="8172300" y="4246433"/>
            <a:ext cx="1324338" cy="553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5549" l="0" r="-11056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10215056" y="4209752"/>
            <a:ext cx="173477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418.542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10886892" y="3541873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7511962" y="2330778"/>
            <a:ext cx="912494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062" l="0" r="-1666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2"/>
          <p:cNvSpPr/>
          <p:nvPr/>
        </p:nvSpPr>
        <p:spPr>
          <a:xfrm>
            <a:off x="8877256" y="2295754"/>
            <a:ext cx="292068" cy="5539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104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8261915" y="2306901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7477653" y="3790882"/>
            <a:ext cx="1024639" cy="5539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7192547" y="4249705"/>
            <a:ext cx="1024639" cy="5539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2"/>
          <p:cNvSpPr/>
          <p:nvPr/>
        </p:nvSpPr>
        <p:spPr>
          <a:xfrm>
            <a:off x="10485101" y="5062298"/>
            <a:ext cx="1180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סטיית תקן: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2"/>
          <p:cNvSpPr/>
          <p:nvPr/>
        </p:nvSpPr>
        <p:spPr>
          <a:xfrm>
            <a:off x="7418729" y="5041156"/>
            <a:ext cx="889731" cy="5539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062" l="0" r="-16436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2"/>
          <p:cNvSpPr/>
          <p:nvPr/>
        </p:nvSpPr>
        <p:spPr>
          <a:xfrm>
            <a:off x="8761260" y="5006132"/>
            <a:ext cx="292068" cy="5539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8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2"/>
          <p:cNvSpPr/>
          <p:nvPr/>
        </p:nvSpPr>
        <p:spPr>
          <a:xfrm>
            <a:off x="8145919" y="5017279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2"/>
          <p:cNvSpPr/>
          <p:nvPr/>
        </p:nvSpPr>
        <p:spPr>
          <a:xfrm>
            <a:off x="7352194" y="5520584"/>
            <a:ext cx="889731" cy="55399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5549" l="0" r="-17120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2"/>
          <p:cNvSpPr/>
          <p:nvPr/>
        </p:nvSpPr>
        <p:spPr>
          <a:xfrm>
            <a:off x="9101126" y="5496707"/>
            <a:ext cx="292068" cy="55399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72905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8022462" y="5496707"/>
            <a:ext cx="12250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|0.98|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2"/>
          <p:cNvSpPr/>
          <p:nvPr/>
        </p:nvSpPr>
        <p:spPr>
          <a:xfrm>
            <a:off x="2859091" y="1172997"/>
            <a:ext cx="6925843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חוסר הגינות במבחן, תלמידי קבוצה ב' נקנסים, וכל ציון פוחת ב2%.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02299" y="3791661"/>
            <a:ext cx="9620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3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2" name="Google Shape;542;p23"/>
          <p:cNvGraphicFramePr/>
          <p:nvPr/>
        </p:nvGraphicFramePr>
        <p:xfrm>
          <a:off x="10810432" y="1360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92950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543" name="Google Shape;543;p23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544" name="Google Shape;5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3"/>
          <p:cNvSpPr/>
          <p:nvPr/>
        </p:nvSpPr>
        <p:spPr>
          <a:xfrm>
            <a:off x="2076628" y="1356382"/>
            <a:ext cx="795703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טעות חישובית קבוצה ג' זכאים לתוספת ציון 3% , אך גם להפחתה של 4 נקודות.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6" name="Google Shape;546;p23"/>
          <p:cNvGraphicFramePr/>
          <p:nvPr/>
        </p:nvGraphicFramePr>
        <p:xfrm>
          <a:off x="8635024" y="2205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85525"/>
                <a:gridCol w="7855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437.4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547" name="Google Shape;547;p23"/>
          <p:cNvSpPr/>
          <p:nvPr/>
        </p:nvSpPr>
        <p:spPr>
          <a:xfrm>
            <a:off x="3938555" y="2668706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2752064" y="2668706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3608389" y="2668706"/>
            <a:ext cx="3690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4271339" y="2668706"/>
            <a:ext cx="66556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endParaRPr b="0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2539274" y="3505030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a=1.03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4354853" y="3530407"/>
            <a:ext cx="8915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b=-4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3"/>
          <p:cNvSpPr/>
          <p:nvPr/>
        </p:nvSpPr>
        <p:spPr>
          <a:xfrm>
            <a:off x="4195761" y="4462940"/>
            <a:ext cx="385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2683312" y="4462940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 *=</a:t>
            </a:r>
            <a:endParaRPr b="0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3497729" y="4462940"/>
            <a:ext cx="86914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4471768" y="4462940"/>
            <a:ext cx="5838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4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564" name="Google Shape;5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5" name="Google Shape;565;p24"/>
          <p:cNvGraphicFramePr/>
          <p:nvPr/>
        </p:nvGraphicFramePr>
        <p:xfrm>
          <a:off x="1441119" y="4522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1605425"/>
                <a:gridCol w="1605425"/>
                <a:gridCol w="16054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קבוצה ב'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לפני טרנספורמציה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אחרי טרנספורמציה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טווח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61.8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שונות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437.4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464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סטיית תקן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20.9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21.5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566" name="Google Shape;566;p24"/>
          <p:cNvSpPr/>
          <p:nvPr/>
        </p:nvSpPr>
        <p:spPr>
          <a:xfrm>
            <a:off x="2278867" y="1366687"/>
            <a:ext cx="795703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טעות חישובית קבוצה ג' זכאים לתוספת ציון 3% , אך גם להפחתה של 4 נקודות.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2243403" y="1809300"/>
            <a:ext cx="12458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a=1.03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4"/>
          <p:cNvSpPr/>
          <p:nvPr/>
        </p:nvSpPr>
        <p:spPr>
          <a:xfrm>
            <a:off x="4058982" y="1834677"/>
            <a:ext cx="8915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b=-4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11003911" y="2191824"/>
            <a:ext cx="638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טווח: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7652810" y="2905780"/>
            <a:ext cx="7393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R*=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9324657" y="2878199"/>
            <a:ext cx="5757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4"/>
          <p:cNvSpPr/>
          <p:nvPr/>
        </p:nvSpPr>
        <p:spPr>
          <a:xfrm>
            <a:off x="8346501" y="2886488"/>
            <a:ext cx="10615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1.03*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9849753" y="2886488"/>
            <a:ext cx="115415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61.8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9324657" y="4215439"/>
            <a:ext cx="10647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437.4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8172300" y="4246433"/>
            <a:ext cx="1324338" cy="553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5549" l="0" r="-11056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10319003" y="4209752"/>
            <a:ext cx="173477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464.037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10886892" y="3541873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7511962" y="2330778"/>
            <a:ext cx="912494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062" l="0" r="-1666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8877256" y="2295754"/>
            <a:ext cx="292068" cy="5539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104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8261915" y="2306901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7477653" y="3790882"/>
            <a:ext cx="1024639" cy="5539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7192547" y="4249705"/>
            <a:ext cx="1024639" cy="5539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062" l="0" r="-14284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10485101" y="5062298"/>
            <a:ext cx="1180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סטיית תקן: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418729" y="5041156"/>
            <a:ext cx="889731" cy="5539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062" l="0" r="-16436" t="-13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8761260" y="5006132"/>
            <a:ext cx="292068" cy="5539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8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8145919" y="5017279"/>
            <a:ext cx="724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|a|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7352194" y="5520584"/>
            <a:ext cx="889731" cy="55399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5549" l="0" r="-17120" t="-13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9101126" y="5496707"/>
            <a:ext cx="292068" cy="55399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72706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8022462" y="5496707"/>
            <a:ext cx="12250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w-IL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|1.03|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02299" y="3748550"/>
            <a:ext cx="9620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5"/>
          <p:cNvSpPr txBox="1"/>
          <p:nvPr>
            <p:ph type="title"/>
          </p:nvPr>
        </p:nvSpPr>
        <p:spPr>
          <a:xfrm>
            <a:off x="1827969" y="65169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האם כל טרנספורמציה מותרת?</a:t>
            </a:r>
            <a:endParaRPr b="0" sz="4000"/>
          </a:p>
        </p:txBody>
      </p:sp>
      <p:sp>
        <p:nvSpPr>
          <p:cNvPr id="597" name="Google Shape;597;p25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5"/>
          <p:cNvSpPr/>
          <p:nvPr/>
        </p:nvSpPr>
        <p:spPr>
          <a:xfrm>
            <a:off x="8084321" y="4958505"/>
            <a:ext cx="1861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שמירה על זהות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2891" y="2296780"/>
            <a:ext cx="5755914" cy="3293463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  <p:sp>
        <p:nvSpPr>
          <p:cNvPr id="600" name="Google Shape;600;p25"/>
          <p:cNvSpPr/>
          <p:nvPr/>
        </p:nvSpPr>
        <p:spPr>
          <a:xfrm>
            <a:off x="8185450" y="4145800"/>
            <a:ext cx="1760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שמירה על סדר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(a&gt;0)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8185450" y="3460425"/>
            <a:ext cx="229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לינארית חיובית(a&gt;0)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8185446" y="2296780"/>
            <a:ext cx="18612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הכפלה/חילוק במספר חיובי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(a&gt;0, b=0)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5"/>
          <p:cNvSpPr/>
          <p:nvPr/>
        </p:nvSpPr>
        <p:spPr>
          <a:xfrm>
            <a:off x="4900848" y="1464115"/>
            <a:ext cx="3161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תלוי בסולם המדידה של המשתנה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Google Shape;604;p25"/>
          <p:cNvCxnSpPr/>
          <p:nvPr/>
        </p:nvCxnSpPr>
        <p:spPr>
          <a:xfrm>
            <a:off x="6417892" y="2862841"/>
            <a:ext cx="199117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05" name="Google Shape;605;p25"/>
          <p:cNvCxnSpPr/>
          <p:nvPr/>
        </p:nvCxnSpPr>
        <p:spPr>
          <a:xfrm>
            <a:off x="6519018" y="3570718"/>
            <a:ext cx="1666428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06" name="Google Shape;606;p25"/>
          <p:cNvCxnSpPr/>
          <p:nvPr/>
        </p:nvCxnSpPr>
        <p:spPr>
          <a:xfrm>
            <a:off x="6991219" y="4346961"/>
            <a:ext cx="1349476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07" name="Google Shape;607;p25"/>
          <p:cNvCxnSpPr/>
          <p:nvPr/>
        </p:nvCxnSpPr>
        <p:spPr>
          <a:xfrm>
            <a:off x="7434176" y="5104715"/>
            <a:ext cx="75127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6"/>
          <p:cNvSpPr txBox="1"/>
          <p:nvPr>
            <p:ph type="title"/>
          </p:nvPr>
        </p:nvSpPr>
        <p:spPr>
          <a:xfrm>
            <a:off x="1827969" y="65169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האם כל טרנספורמציה מותרת?</a:t>
            </a:r>
            <a:endParaRPr b="0" sz="4000"/>
          </a:p>
        </p:txBody>
      </p:sp>
      <p:sp>
        <p:nvSpPr>
          <p:cNvPr id="614" name="Google Shape;614;p26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6"/>
          <p:cNvSpPr/>
          <p:nvPr/>
        </p:nvSpPr>
        <p:spPr>
          <a:xfrm>
            <a:off x="3059394" y="6304227"/>
            <a:ext cx="17020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שמירה על זהות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6" y="4734370"/>
            <a:ext cx="2961440" cy="1914257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  <p:sp>
        <p:nvSpPr>
          <p:cNvPr id="617" name="Google Shape;617;p26"/>
          <p:cNvSpPr/>
          <p:nvPr/>
        </p:nvSpPr>
        <p:spPr>
          <a:xfrm>
            <a:off x="3059394" y="5769392"/>
            <a:ext cx="17020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שמירה על סדר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>
            <a:off x="3059394" y="5294187"/>
            <a:ext cx="17020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לינארית חיובית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3238856" y="4890157"/>
            <a:ext cx="17020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הכפלה/חילוק במספר חיובי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6"/>
          <p:cNvSpPr/>
          <p:nvPr/>
        </p:nvSpPr>
        <p:spPr>
          <a:xfrm>
            <a:off x="5581607" y="2107743"/>
            <a:ext cx="509152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תמיד מותר להוסיף מספר חיובי?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תמיד מותר להחסיר מספר (להוסיף מספר שלילי)?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מותר להכפיל ב-0?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תמיד מותר להכפיל במספר חיובי?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תמיד מותר להכפיל במספר שלילי?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זוהי טרנפורמציה מותרת                  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6"/>
          <p:cNvSpPr/>
          <p:nvPr/>
        </p:nvSpPr>
        <p:spPr>
          <a:xfrm>
            <a:off x="1171623" y="2636657"/>
            <a:ext cx="4480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רק בסולמות: שמי , סדר, רווחים. לא בסולם מנה.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6"/>
          <p:cNvSpPr/>
          <p:nvPr/>
        </p:nvSpPr>
        <p:spPr>
          <a:xfrm>
            <a:off x="6649084" y="3188087"/>
            <a:ext cx="16369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אסור באף סולם.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6"/>
          <p:cNvSpPr/>
          <p:nvPr/>
        </p:nvSpPr>
        <p:spPr>
          <a:xfrm>
            <a:off x="6584965" y="3739990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כן.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5172719" y="4272532"/>
            <a:ext cx="18245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לא שומר על הסדר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2474865" y="2084754"/>
            <a:ext cx="4522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רק בסולמות: שמי , סדר, רווחים. לא בסולם מנה.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4710152" y="5225608"/>
            <a:ext cx="29386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זוהי לא טרנספורמציה לינארית.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מותר בסולם סדר וזהות בלבד.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 txBox="1"/>
          <p:nvPr/>
        </p:nvSpPr>
        <p:spPr>
          <a:xfrm>
            <a:off x="7648841" y="6071109"/>
            <a:ext cx="1112805" cy="276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104" l="-4393" r="-13185" t="-288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/>
        </p:nvSpPr>
        <p:spPr>
          <a:xfrm>
            <a:off x="4648591" y="6024943"/>
            <a:ext cx="29386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זוהי לא טרנספורמציה לינארית.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מותר בסולם סדר וזהות בלבד.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5500" y="4924252"/>
            <a:ext cx="8667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7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הום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7"/>
          <p:cNvSpPr txBox="1"/>
          <p:nvPr>
            <p:ph idx="1" type="body"/>
          </p:nvPr>
        </p:nvSpPr>
        <p:spPr>
          <a:xfrm>
            <a:off x="2331118" y="3198966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הצורך בטרנספורמציה לינארית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טרנספורמציה לינארית עבור מדדי מיקום מרכזי.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טרנספורמציה לינארית עבור מדדי פיזור.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הקשר בין טרנספורמציה לסולמות מדידה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טרנספורמציות.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636" name="Google Shape;6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5" y="1586325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7"/>
          <p:cNvSpPr/>
          <p:nvPr/>
        </p:nvSpPr>
        <p:spPr>
          <a:xfrm>
            <a:off x="782974" y="5973850"/>
            <a:ext cx="3208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8"/>
          <p:cNvSpPr/>
          <p:nvPr/>
        </p:nvSpPr>
        <p:spPr>
          <a:xfrm>
            <a:off x="5689428" y="1045795"/>
            <a:ext cx="48654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התפלגות ציוני שתי קבוצות במבחן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8"/>
          <p:cNvSpPr/>
          <p:nvPr/>
        </p:nvSpPr>
        <p:spPr>
          <a:xfrm>
            <a:off x="892899" y="3923071"/>
            <a:ext cx="91422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חשבו את החציון.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לפי תוצאות השכיח (מסרטון 9) והחציון : איזו קבוצה זקוקה לשעות תגבור?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התבוננו היטב בנתונים, וענו, איזו קבוצה זקוקה לשעות תגבור?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האם תשובתכם תואמת את סעיף ג'? אם לא – נמקו מדוע.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29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9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3" name="Google Shape;653;p2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טרנספורמציה לינארית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5"/>
          <p:cNvGraphicFramePr/>
          <p:nvPr/>
        </p:nvGraphicFramePr>
        <p:xfrm>
          <a:off x="8776596" y="18303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906300"/>
                <a:gridCol w="986575"/>
                <a:gridCol w="9339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72" name="Google Shape;172;p5"/>
          <p:cNvSpPr/>
          <p:nvPr/>
        </p:nvSpPr>
        <p:spPr>
          <a:xfrm>
            <a:off x="-148232" y="3305889"/>
            <a:ext cx="25068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3857243" y="1307229"/>
            <a:ext cx="7523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ציוני 3 קבוצות הלימוד, יחד עם מדדי המיקום המרכזי שחושבו, ומדדי הפיזור.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5"/>
          <p:cNvGraphicFramePr/>
          <p:nvPr/>
        </p:nvGraphicFramePr>
        <p:xfrm>
          <a:off x="3223076" y="19794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24475"/>
                <a:gridCol w="846600"/>
                <a:gridCol w="855125"/>
                <a:gridCol w="80945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 קיים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72.2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75.4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72.5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435.8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437.4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76" name="Google Shape;176;p5"/>
          <p:cNvSpPr/>
          <p:nvPr/>
        </p:nvSpPr>
        <p:spPr>
          <a:xfrm>
            <a:off x="6770132" y="2801051"/>
            <a:ext cx="15107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מדדי מיקום מרכזי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סרטונים 9-11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705107" y="4281038"/>
            <a:ext cx="15107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מדדי פיזור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סרטון  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640082" y="2700471"/>
            <a:ext cx="130050" cy="11024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6640082" y="4060298"/>
            <a:ext cx="130050" cy="11024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6"/>
          <p:cNvGraphicFramePr/>
          <p:nvPr/>
        </p:nvGraphicFramePr>
        <p:xfrm>
          <a:off x="9596927" y="13429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665225"/>
                <a:gridCol w="724150"/>
                <a:gridCol w="685475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87" name="Google Shape;187;p6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1325862" y="2690336"/>
            <a:ext cx="7858241" cy="1709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לאחר בדיקה נוספת הנהלת בית הספר הגיעה למספר החלטות: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עקב חוסר הגינות במבחן, תלמידי קבוצה ב' נקנסים, וכל ציון פוחת ב2%.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עקב טעות חישובית קבוצה ג' זכאים לתוספת ציון 3% , אך גם להפחתה של 4 נקודות.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527810" y="4945921"/>
            <a:ext cx="42514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חשבו את המדדי מיקום מרכזי ומדדי הפיזור.</a:t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3095224" y="5638290"/>
            <a:ext cx="5466560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אופציה א' – לחשב כל ציון מחדש, ולאחר מכן לחשב כל מדד.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616473" y="6088526"/>
            <a:ext cx="3945311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אופציה ב' – שימוש בטרנפורמציה לינארית 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טרנספורמציה לינארית – מדדי מיקום מרכזי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083486" y="1572426"/>
            <a:ext cx="6725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כאשר מכפילים בקבוע (a) ומוסיפים קבוע (b) לכל התצפיות באופן הבא: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8590255" y="3597771"/>
            <a:ext cx="71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8590255" y="4315896"/>
            <a:ext cx="67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8442778" y="5049410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950" y="2286033"/>
            <a:ext cx="2619375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טרנספורמציה לינארית – שלבים לפתרון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4597311" y="1770886"/>
            <a:ext cx="67254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נזהה את הצורך בטרנספורמציה לינארית.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נזהה את ערכי a  וערכי b.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נציב בנוסחאות בהתאם.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327065" y="2489099"/>
            <a:ext cx="38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575" y="2114261"/>
            <a:ext cx="22574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p9"/>
          <p:cNvGraphicFramePr/>
          <p:nvPr/>
        </p:nvGraphicFramePr>
        <p:xfrm>
          <a:off x="9596927" y="13429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665225"/>
                <a:gridCol w="724150"/>
                <a:gridCol w="685475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20" name="Google Shape;220;p9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1325862" y="2690336"/>
            <a:ext cx="7858241" cy="1709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לאחר בדיקה נוספת הנהלת בית הספר הגיעה למספר החלטות: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עקב חוסר הגינות במבחן, תלמידי קבוצה ב' נקנסים, וכל ציון פוחת ב2%.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עקב טעות חישובית קבוצה ג' זכאים לתוספת ציון 3% , אך גם להפחתה של 4 נקודות.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1961163" y="43346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שינויים בעקבות החלטות הנהלת בית הספר!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p10"/>
          <p:cNvGraphicFramePr/>
          <p:nvPr/>
        </p:nvGraphicFramePr>
        <p:xfrm>
          <a:off x="10810432" y="1360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92950"/>
              </a:tblGrid>
              <a:tr h="601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37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30" name="Google Shape;230;p10"/>
          <p:cNvSpPr/>
          <p:nvPr/>
        </p:nvSpPr>
        <p:spPr>
          <a:xfrm>
            <a:off x="-96957" y="793463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31" name="Google Shape;2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8" y="1082621"/>
            <a:ext cx="1734796" cy="22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/>
          <p:nvPr/>
        </p:nvSpPr>
        <p:spPr>
          <a:xfrm>
            <a:off x="2957249" y="1613567"/>
            <a:ext cx="553727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הצטיינות התנהגותית, תלמידי קבוצה א' מקבלים תוספת 5 נקודות למבחן.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10"/>
          <p:cNvGraphicFramePr/>
          <p:nvPr/>
        </p:nvGraphicFramePr>
        <p:xfrm>
          <a:off x="8808507" y="15158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{98C1DB32-A672-4BDC-B2AB-4C91CA13B665}</a:tableStyleId>
              </a:tblPr>
              <a:tblGrid>
                <a:gridCol w="785525"/>
                <a:gridCol w="7855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 קיים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72.2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9700" y="3121204"/>
            <a:ext cx="283845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