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Varela Round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ilLiZost90/HSz4SJvTapGilje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7BD246-2FAB-4A43-9143-F456CC676641}">
  <a:tblStyle styleId="{927BD246-2FAB-4A43-9143-F456CC67664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VarelaRoun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4" name="Google Shape;27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5" name="Google Shape;275;p11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1" name="Google Shape;311;p12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5" name="Google Shape;35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3" name="Google Shape;36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4" name="Google Shape;364;p14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0" name="Google Shape;380;p15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p4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p5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8" name="Google Shape;208;p7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6" name="Google Shape;226;p8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9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6" name="Google Shape;25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10:notes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7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7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7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17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7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7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7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12700">
            <a:solidFill>
              <a:srgbClr val="E6E6E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ני תכנים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6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וואה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3" name="Google Shape;93;p2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2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2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27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ריק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8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וכן עם כיתוב" type="objTx">
  <p:cSld name="OBJECT_WITH_CAPTION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6" name="Google Shape;106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7" name="Google Shape;107;p29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מונה עם כיתוב" type="picTx">
  <p:cSld name="PICTURE_WITH_CAPTION_TEX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Google Shape;113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4" name="Google Shape;114;p30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3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טקסט אנכי" type="vertTx">
  <p:cSld name="VERTICAL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31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אנכית וטקסט" type="vertTitleAndTx">
  <p:cSld name="VERTICAL_TITLE_AND_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32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8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8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8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fmla="val 50000" name="adj"/>
            </a:avLst>
          </a:prstGeom>
          <a:solidFill>
            <a:srgbClr val="BDE68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8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8"/>
          <p:cNvSpPr txBox="1"/>
          <p:nvPr>
            <p:ph idx="1" type="subTitle"/>
          </p:nvPr>
        </p:nvSpPr>
        <p:spPr>
          <a:xfrm>
            <a:off x="1" y="2918492"/>
            <a:ext cx="12192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556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42900" lvl="3" marL="1828800" rtl="1" algn="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42900" lvl="4" marL="2286000" rtl="1" algn="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2060"/>
              </a:buClr>
              <a:buSzPts val="18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8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8" name="Google Shape;38;p19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9" name="Google Shape;39;p19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9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9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9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שלוש תמונות">
  <p:cSld name="כותרת ושלוש תמונות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20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0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0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0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0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20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כותרת ושתי תמונות">
  <p:cSld name="1_כותרת ושתי תמונות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/>
          <p:nvPr>
            <p:ph idx="2" type="pic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21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1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1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1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1"/>
          <p:cNvSpPr/>
          <p:nvPr>
            <p:ph idx="3" type="pic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 type="titleOnly">
  <p:cSld name="TITLE_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type="title">
  <p:cSld name="TITLE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23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מקטע עליונה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25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6" Type="http://schemas.openxmlformats.org/officeDocument/2006/relationships/hyperlink" Target="https://www.youtube.com/watch?v=uz9aHztf1Eg" TargetMode="External"/></Relationships>
</file>

<file path=ppt/slides/_rels/slide10.xml.rels><?xml version="1.0" encoding="UTF-8" standalone="yes"?><Relationships xmlns="http://schemas.openxmlformats.org/package/2006/relationships"><Relationship Id="rId10" Type="http://schemas.openxmlformats.org/officeDocument/2006/relationships/image" Target="../media/image26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30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8.png"/><Relationship Id="rId8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0" Type="http://schemas.openxmlformats.org/officeDocument/2006/relationships/image" Target="../media/image26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30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8.png"/><Relationship Id="rId8" Type="http://schemas.openxmlformats.org/officeDocument/2006/relationships/image" Target="../media/image1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7.png"/><Relationship Id="rId4" Type="http://schemas.openxmlformats.org/officeDocument/2006/relationships/image" Target="../media/image2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4.pn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6096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 txBox="1"/>
          <p:nvPr>
            <p:ph type="ctrTitle"/>
          </p:nvPr>
        </p:nvSpPr>
        <p:spPr>
          <a:xfrm>
            <a:off x="0" y="1387661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16 – התפלגויות ב'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"/>
          <p:cNvSpPr txBox="1"/>
          <p:nvPr>
            <p:ph idx="1" type="subTitle"/>
          </p:nvPr>
        </p:nvSpPr>
        <p:spPr>
          <a:xfrm>
            <a:off x="-2" y="2494090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מקצוע: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 txBox="1"/>
          <p:nvPr>
            <p:ph idx="2" type="body"/>
          </p:nvPr>
        </p:nvSpPr>
        <p:spPr>
          <a:xfrm>
            <a:off x="1" y="3449400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עדי קרנץ אבירם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"/>
          <p:cNvPicPr preferRelativeResize="0"/>
          <p:nvPr/>
        </p:nvPicPr>
        <p:blipFill rotWithShape="1">
          <a:blip r:embed="rId3">
            <a:alphaModFix/>
          </a:blip>
          <a:srcRect b="10715" l="0" r="0" t="11354"/>
          <a:stretch/>
        </p:blipFill>
        <p:spPr>
          <a:xfrm>
            <a:off x="5896724" y="297950"/>
            <a:ext cx="1552040" cy="107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6591" y="113572"/>
            <a:ext cx="209550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30228" y="4168810"/>
            <a:ext cx="1932877" cy="1932878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"/>
          <p:cNvSpPr txBox="1"/>
          <p:nvPr/>
        </p:nvSpPr>
        <p:spPr>
          <a:xfrm>
            <a:off x="3456450" y="4821900"/>
            <a:ext cx="5279100" cy="62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600"/>
              </a:spcAft>
              <a:buNone/>
            </a:pPr>
            <a:r>
              <a:rPr b="1" lang="iw-IL" sz="3600" u="sng">
                <a:solidFill>
                  <a:schemeClr val="hlink"/>
                </a:solidFill>
                <a:hlinkClick r:id="rId6"/>
              </a:rPr>
              <a:t>לצפייה בסרטון מלווה מצגת</a:t>
            </a:r>
            <a:endParaRPr b="1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Google Shape;27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11750" y="1923700"/>
            <a:ext cx="8096250" cy="418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1"/>
          <p:cNvSpPr txBox="1"/>
          <p:nvPr>
            <p:ph type="title"/>
          </p:nvPr>
        </p:nvSpPr>
        <p:spPr>
          <a:xfrm>
            <a:off x="1820182" y="152766"/>
            <a:ext cx="10354654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השפעת תוספת ערכים – ערכים מרכזיים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1"/>
          <p:cNvSpPr/>
          <p:nvPr/>
        </p:nvSpPr>
        <p:spPr>
          <a:xfrm>
            <a:off x="1240465" y="4041851"/>
            <a:ext cx="439094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א-סימטרית שמאלית (שלילית)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1"/>
          <p:cNvSpPr/>
          <p:nvPr/>
        </p:nvSpPr>
        <p:spPr>
          <a:xfrm>
            <a:off x="6183379" y="4136740"/>
            <a:ext cx="407836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א-סימטרית ימנית (חיובית)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1"/>
          <p:cNvSpPr/>
          <p:nvPr/>
        </p:nvSpPr>
        <p:spPr>
          <a:xfrm>
            <a:off x="1749509" y="1253055"/>
            <a:ext cx="33728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סימטרית פעמונית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1"/>
          <p:cNvSpPr/>
          <p:nvPr/>
        </p:nvSpPr>
        <p:spPr>
          <a:xfrm>
            <a:off x="6778801" y="1294875"/>
            <a:ext cx="2518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אחידה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11"/>
          <p:cNvCxnSpPr/>
          <p:nvPr/>
        </p:nvCxnSpPr>
        <p:spPr>
          <a:xfrm>
            <a:off x="8100763" y="2315544"/>
            <a:ext cx="0" cy="123728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4" name="Google Shape;284;p11"/>
          <p:cNvSpPr/>
          <p:nvPr/>
        </p:nvSpPr>
        <p:spPr>
          <a:xfrm>
            <a:off x="7803862" y="3556535"/>
            <a:ext cx="248786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-2755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5" name="Google Shape;285;p11"/>
          <p:cNvCxnSpPr/>
          <p:nvPr/>
        </p:nvCxnSpPr>
        <p:spPr>
          <a:xfrm rot="10800000">
            <a:off x="6762446" y="1837345"/>
            <a:ext cx="16362" cy="171548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86" name="Google Shape;286;p11"/>
          <p:cNvCxnSpPr/>
          <p:nvPr/>
        </p:nvCxnSpPr>
        <p:spPr>
          <a:xfrm>
            <a:off x="6762446" y="3552826"/>
            <a:ext cx="31363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87" name="Google Shape;287;p11"/>
          <p:cNvCxnSpPr/>
          <p:nvPr/>
        </p:nvCxnSpPr>
        <p:spPr>
          <a:xfrm rot="10800000">
            <a:off x="1749509" y="1905713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88" name="Google Shape;288;p11"/>
          <p:cNvCxnSpPr/>
          <p:nvPr/>
        </p:nvCxnSpPr>
        <p:spPr>
          <a:xfrm flipH="1" rot="10800000">
            <a:off x="1749509" y="3578173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89" name="Google Shape;289;p11"/>
          <p:cNvCxnSpPr/>
          <p:nvPr/>
        </p:nvCxnSpPr>
        <p:spPr>
          <a:xfrm rot="10800000">
            <a:off x="1749509" y="4392017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90" name="Google Shape;290;p11"/>
          <p:cNvCxnSpPr/>
          <p:nvPr/>
        </p:nvCxnSpPr>
        <p:spPr>
          <a:xfrm flipH="1" rot="10800000">
            <a:off x="1749509" y="6064477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91" name="Google Shape;291;p11"/>
          <p:cNvCxnSpPr/>
          <p:nvPr/>
        </p:nvCxnSpPr>
        <p:spPr>
          <a:xfrm rot="10800000">
            <a:off x="6564534" y="4467505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92" name="Google Shape;292;p11"/>
          <p:cNvCxnSpPr/>
          <p:nvPr/>
        </p:nvCxnSpPr>
        <p:spPr>
          <a:xfrm flipH="1" rot="10800000">
            <a:off x="6564534" y="6139965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93" name="Google Shape;293;p11"/>
          <p:cNvCxnSpPr/>
          <p:nvPr/>
        </p:nvCxnSpPr>
        <p:spPr>
          <a:xfrm>
            <a:off x="3211878" y="2059537"/>
            <a:ext cx="0" cy="1562343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4" name="Google Shape;294;p11"/>
          <p:cNvSpPr/>
          <p:nvPr/>
        </p:nvSpPr>
        <p:spPr>
          <a:xfrm>
            <a:off x="2524682" y="3652997"/>
            <a:ext cx="1495153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24587" l="-2854" r="-17137" t="-8193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5" name="Google Shape;295;p11"/>
          <p:cNvCxnSpPr/>
          <p:nvPr/>
        </p:nvCxnSpPr>
        <p:spPr>
          <a:xfrm>
            <a:off x="7758908" y="4822523"/>
            <a:ext cx="44954" cy="131744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6" name="Google Shape;296;p11"/>
          <p:cNvSpPr/>
          <p:nvPr/>
        </p:nvSpPr>
        <p:spPr>
          <a:xfrm>
            <a:off x="8044490" y="6186710"/>
            <a:ext cx="248786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-32497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1"/>
          <p:cNvSpPr/>
          <p:nvPr/>
        </p:nvSpPr>
        <p:spPr>
          <a:xfrm>
            <a:off x="7561058" y="6186710"/>
            <a:ext cx="248786" cy="36933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-9755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8" name="Google Shape;298;p11"/>
          <p:cNvCxnSpPr>
            <a:endCxn id="296" idx="0"/>
          </p:cNvCxnSpPr>
          <p:nvPr/>
        </p:nvCxnSpPr>
        <p:spPr>
          <a:xfrm>
            <a:off x="8168883" y="5481110"/>
            <a:ext cx="0" cy="7056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99" name="Google Shape;299;p11"/>
          <p:cNvCxnSpPr>
            <a:endCxn id="300" idx="0"/>
          </p:cNvCxnSpPr>
          <p:nvPr/>
        </p:nvCxnSpPr>
        <p:spPr>
          <a:xfrm>
            <a:off x="7346885" y="4492010"/>
            <a:ext cx="0" cy="16947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0" name="Google Shape;300;p11"/>
          <p:cNvSpPr/>
          <p:nvPr/>
        </p:nvSpPr>
        <p:spPr>
          <a:xfrm>
            <a:off x="7062563" y="6186710"/>
            <a:ext cx="5686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iw-IL" sz="12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1" name="Google Shape;301;p11"/>
          <p:cNvCxnSpPr/>
          <p:nvPr/>
        </p:nvCxnSpPr>
        <p:spPr>
          <a:xfrm>
            <a:off x="3625498" y="5125756"/>
            <a:ext cx="0" cy="96251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2" name="Google Shape;302;p11"/>
          <p:cNvSpPr/>
          <p:nvPr/>
        </p:nvSpPr>
        <p:spPr>
          <a:xfrm>
            <a:off x="3059447" y="6095923"/>
            <a:ext cx="248786" cy="36933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-29265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1"/>
          <p:cNvSpPr/>
          <p:nvPr/>
        </p:nvSpPr>
        <p:spPr>
          <a:xfrm>
            <a:off x="3388795" y="6087822"/>
            <a:ext cx="248786" cy="36933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-9755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" name="Google Shape;304;p11"/>
          <p:cNvCxnSpPr/>
          <p:nvPr/>
        </p:nvCxnSpPr>
        <p:spPr>
          <a:xfrm>
            <a:off x="3221867" y="5498268"/>
            <a:ext cx="0" cy="5900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05" name="Google Shape;305;p11"/>
          <p:cNvCxnSpPr/>
          <p:nvPr/>
        </p:nvCxnSpPr>
        <p:spPr>
          <a:xfrm>
            <a:off x="4035697" y="4769119"/>
            <a:ext cx="0" cy="1290245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6" name="Google Shape;306;p11"/>
          <p:cNvSpPr/>
          <p:nvPr/>
        </p:nvSpPr>
        <p:spPr>
          <a:xfrm>
            <a:off x="3735513" y="6088268"/>
            <a:ext cx="5686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iw-IL" sz="12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תמונה שמכילה לוח מקשים, אלקטרוניקה, מחשב, ישיבה&#10;&#10;התיאור נוצר באופן אוטומטי" id="307" name="Google Shape;307;p1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648007" y="941090"/>
            <a:ext cx="2335718" cy="1416219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Google Shape;31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3975" y="1923700"/>
            <a:ext cx="8096250" cy="4181475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12"/>
          <p:cNvSpPr txBox="1"/>
          <p:nvPr>
            <p:ph type="title"/>
          </p:nvPr>
        </p:nvSpPr>
        <p:spPr>
          <a:xfrm>
            <a:off x="1820182" y="152766"/>
            <a:ext cx="10354654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השפעת תוספת ערכים ערכים קיצוניים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2"/>
          <p:cNvSpPr/>
          <p:nvPr/>
        </p:nvSpPr>
        <p:spPr>
          <a:xfrm>
            <a:off x="1240465" y="4041851"/>
            <a:ext cx="439094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א-סימטרית שמאלית (שלילית)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12"/>
          <p:cNvSpPr/>
          <p:nvPr/>
        </p:nvSpPr>
        <p:spPr>
          <a:xfrm>
            <a:off x="6183379" y="4136740"/>
            <a:ext cx="407836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א-סימטרית ימנית (חיובית)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2"/>
          <p:cNvSpPr/>
          <p:nvPr/>
        </p:nvSpPr>
        <p:spPr>
          <a:xfrm>
            <a:off x="1749509" y="1253055"/>
            <a:ext cx="33728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סימטרית פעמונית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2"/>
          <p:cNvSpPr/>
          <p:nvPr/>
        </p:nvSpPr>
        <p:spPr>
          <a:xfrm>
            <a:off x="6895726" y="1294875"/>
            <a:ext cx="2401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אחידה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9" name="Google Shape;319;p12"/>
          <p:cNvCxnSpPr/>
          <p:nvPr/>
        </p:nvCxnSpPr>
        <p:spPr>
          <a:xfrm>
            <a:off x="8100763" y="2315544"/>
            <a:ext cx="0" cy="123728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0" name="Google Shape;320;p12"/>
          <p:cNvSpPr/>
          <p:nvPr/>
        </p:nvSpPr>
        <p:spPr>
          <a:xfrm>
            <a:off x="7803862" y="3556535"/>
            <a:ext cx="248786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-2755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1" name="Google Shape;321;p12"/>
          <p:cNvCxnSpPr/>
          <p:nvPr/>
        </p:nvCxnSpPr>
        <p:spPr>
          <a:xfrm rot="10800000">
            <a:off x="6762446" y="1837345"/>
            <a:ext cx="16362" cy="171548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2" name="Google Shape;322;p12"/>
          <p:cNvCxnSpPr/>
          <p:nvPr/>
        </p:nvCxnSpPr>
        <p:spPr>
          <a:xfrm>
            <a:off x="6762446" y="3552826"/>
            <a:ext cx="31363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3" name="Google Shape;323;p12"/>
          <p:cNvCxnSpPr/>
          <p:nvPr/>
        </p:nvCxnSpPr>
        <p:spPr>
          <a:xfrm rot="10800000">
            <a:off x="1749509" y="1905713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4" name="Google Shape;324;p12"/>
          <p:cNvCxnSpPr/>
          <p:nvPr/>
        </p:nvCxnSpPr>
        <p:spPr>
          <a:xfrm flipH="1" rot="10800000">
            <a:off x="1749509" y="3578173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5" name="Google Shape;325;p12"/>
          <p:cNvCxnSpPr/>
          <p:nvPr/>
        </p:nvCxnSpPr>
        <p:spPr>
          <a:xfrm rot="10800000">
            <a:off x="1749509" y="4392017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6" name="Google Shape;326;p12"/>
          <p:cNvCxnSpPr/>
          <p:nvPr/>
        </p:nvCxnSpPr>
        <p:spPr>
          <a:xfrm flipH="1" rot="10800000">
            <a:off x="1749509" y="6064477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7" name="Google Shape;327;p12"/>
          <p:cNvCxnSpPr/>
          <p:nvPr/>
        </p:nvCxnSpPr>
        <p:spPr>
          <a:xfrm rot="10800000">
            <a:off x="6564534" y="4467505"/>
            <a:ext cx="0" cy="168438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8" name="Google Shape;328;p12"/>
          <p:cNvCxnSpPr/>
          <p:nvPr/>
        </p:nvCxnSpPr>
        <p:spPr>
          <a:xfrm flipH="1" rot="10800000">
            <a:off x="6564534" y="6139965"/>
            <a:ext cx="3372858" cy="11924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9" name="Google Shape;329;p12"/>
          <p:cNvCxnSpPr/>
          <p:nvPr/>
        </p:nvCxnSpPr>
        <p:spPr>
          <a:xfrm>
            <a:off x="3211878" y="2059537"/>
            <a:ext cx="0" cy="1562343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0" name="Google Shape;330;p12"/>
          <p:cNvSpPr/>
          <p:nvPr/>
        </p:nvSpPr>
        <p:spPr>
          <a:xfrm>
            <a:off x="2524682" y="3652997"/>
            <a:ext cx="1495153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24587" l="-2854" r="-17137" t="-8193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1" name="Google Shape;331;p12"/>
          <p:cNvCxnSpPr/>
          <p:nvPr/>
        </p:nvCxnSpPr>
        <p:spPr>
          <a:xfrm>
            <a:off x="7758908" y="4822523"/>
            <a:ext cx="44954" cy="131744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2" name="Google Shape;332;p12"/>
          <p:cNvSpPr/>
          <p:nvPr/>
        </p:nvSpPr>
        <p:spPr>
          <a:xfrm>
            <a:off x="8044490" y="6186710"/>
            <a:ext cx="248786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-32497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2"/>
          <p:cNvSpPr/>
          <p:nvPr/>
        </p:nvSpPr>
        <p:spPr>
          <a:xfrm>
            <a:off x="7561058" y="6186710"/>
            <a:ext cx="248786" cy="36933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-9755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4" name="Google Shape;334;p12"/>
          <p:cNvCxnSpPr>
            <a:endCxn id="332" idx="0"/>
          </p:cNvCxnSpPr>
          <p:nvPr/>
        </p:nvCxnSpPr>
        <p:spPr>
          <a:xfrm>
            <a:off x="8168883" y="5481110"/>
            <a:ext cx="0" cy="7056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35" name="Google Shape;335;p12"/>
          <p:cNvCxnSpPr>
            <a:endCxn id="336" idx="0"/>
          </p:cNvCxnSpPr>
          <p:nvPr/>
        </p:nvCxnSpPr>
        <p:spPr>
          <a:xfrm>
            <a:off x="7346885" y="4492010"/>
            <a:ext cx="0" cy="16947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6" name="Google Shape;336;p12"/>
          <p:cNvSpPr/>
          <p:nvPr/>
        </p:nvSpPr>
        <p:spPr>
          <a:xfrm>
            <a:off x="7062563" y="6186710"/>
            <a:ext cx="5686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iw-IL" sz="12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7" name="Google Shape;337;p12"/>
          <p:cNvCxnSpPr/>
          <p:nvPr/>
        </p:nvCxnSpPr>
        <p:spPr>
          <a:xfrm>
            <a:off x="3625498" y="5125756"/>
            <a:ext cx="0" cy="962512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8" name="Google Shape;338;p12"/>
          <p:cNvSpPr/>
          <p:nvPr/>
        </p:nvSpPr>
        <p:spPr>
          <a:xfrm>
            <a:off x="3059447" y="6095923"/>
            <a:ext cx="248786" cy="36933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-29265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2"/>
          <p:cNvSpPr/>
          <p:nvPr/>
        </p:nvSpPr>
        <p:spPr>
          <a:xfrm>
            <a:off x="3388795" y="6087822"/>
            <a:ext cx="248786" cy="36933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-9755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0" name="Google Shape;340;p12"/>
          <p:cNvCxnSpPr/>
          <p:nvPr/>
        </p:nvCxnSpPr>
        <p:spPr>
          <a:xfrm>
            <a:off x="3221867" y="5498268"/>
            <a:ext cx="0" cy="5900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1" name="Google Shape;341;p12"/>
          <p:cNvCxnSpPr/>
          <p:nvPr/>
        </p:nvCxnSpPr>
        <p:spPr>
          <a:xfrm>
            <a:off x="4035697" y="4769119"/>
            <a:ext cx="0" cy="1290245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2" name="Google Shape;342;p12"/>
          <p:cNvSpPr/>
          <p:nvPr/>
        </p:nvSpPr>
        <p:spPr>
          <a:xfrm>
            <a:off x="3735513" y="6088268"/>
            <a:ext cx="5686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iw-IL" sz="12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3" name="Google Shape;343;p12"/>
          <p:cNvCxnSpPr/>
          <p:nvPr/>
        </p:nvCxnSpPr>
        <p:spPr>
          <a:xfrm>
            <a:off x="7962606" y="2315544"/>
            <a:ext cx="0" cy="1237282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4" name="Google Shape;344;p12"/>
          <p:cNvCxnSpPr/>
          <p:nvPr/>
        </p:nvCxnSpPr>
        <p:spPr>
          <a:xfrm>
            <a:off x="3136359" y="2059537"/>
            <a:ext cx="0" cy="1530560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5" name="Google Shape;345;p12"/>
          <p:cNvCxnSpPr/>
          <p:nvPr/>
        </p:nvCxnSpPr>
        <p:spPr>
          <a:xfrm>
            <a:off x="3948815" y="4768694"/>
            <a:ext cx="0" cy="1290245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6" name="Google Shape;346;p12"/>
          <p:cNvCxnSpPr/>
          <p:nvPr/>
        </p:nvCxnSpPr>
        <p:spPr>
          <a:xfrm>
            <a:off x="3539482" y="5125756"/>
            <a:ext cx="0" cy="970167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7" name="Google Shape;347;p12"/>
          <p:cNvCxnSpPr/>
          <p:nvPr/>
        </p:nvCxnSpPr>
        <p:spPr>
          <a:xfrm>
            <a:off x="3136359" y="5607012"/>
            <a:ext cx="0" cy="480810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8" name="Google Shape;348;p12"/>
          <p:cNvCxnSpPr/>
          <p:nvPr/>
        </p:nvCxnSpPr>
        <p:spPr>
          <a:xfrm>
            <a:off x="7685451" y="4861644"/>
            <a:ext cx="0" cy="1290245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9" name="Google Shape;349;p12"/>
          <p:cNvCxnSpPr/>
          <p:nvPr/>
        </p:nvCxnSpPr>
        <p:spPr>
          <a:xfrm>
            <a:off x="7228976" y="4527998"/>
            <a:ext cx="0" cy="1623891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0" name="Google Shape;350;p12"/>
          <p:cNvCxnSpPr/>
          <p:nvPr/>
        </p:nvCxnSpPr>
        <p:spPr>
          <a:xfrm flipH="1">
            <a:off x="8099391" y="5481244"/>
            <a:ext cx="1372" cy="687575"/>
          </a:xfrm>
          <a:prstGeom prst="straightConnector1">
            <a:avLst/>
          </a:prstGeom>
          <a:noFill/>
          <a:ln cap="flat" cmpd="sng" w="1905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51" name="Google Shape;351;p12"/>
          <p:cNvSpPr/>
          <p:nvPr/>
        </p:nvSpPr>
        <p:spPr>
          <a:xfrm>
            <a:off x="8788801" y="925575"/>
            <a:ext cx="3136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לדוגמה: תוספת ערך קיצוני נמוך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לוח מקשים, אלקטרוניקה, מחשב, ישיבה&#10;&#10;התיאור נוצר באופן אוטומטי" id="352" name="Google Shape;352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737036" y="1469012"/>
            <a:ext cx="2335718" cy="1416219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411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מה נלמד היום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13"/>
          <p:cNvSpPr txBox="1"/>
          <p:nvPr>
            <p:ph idx="1" type="body"/>
          </p:nvPr>
        </p:nvSpPr>
        <p:spPr>
          <a:xfrm>
            <a:off x="3412894" y="3101645"/>
            <a:ext cx="8537543" cy="32388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57200" lvl="0" marL="642957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מהי התפלגות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צורות שונות של התפלגויות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הקשר בין צורת ההתפלגות למדדי מיקום מרכזי.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הקשר בין צורת ההתפלגות למדדי פיזור.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השפעת תוספת ערכים לצורת ההתפלגויות והמדדים.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13"/>
          <p:cNvSpPr/>
          <p:nvPr/>
        </p:nvSpPr>
        <p:spPr>
          <a:xfrm>
            <a:off x="-614833" y="3842756"/>
            <a:ext cx="2556197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w-IL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by Pexels from Pixabay </a:t>
            </a:r>
            <a:endParaRPr b="0" i="0" sz="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תמונה שמכילה אדם, מקורה, איש, חזית&#10;&#10;התיאור נוצר באופן אוטומטי" id="360" name="Google Shape;36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546" y="1129095"/>
            <a:ext cx="4076861" cy="2713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44425" y="2497688"/>
            <a:ext cx="6915150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14"/>
          <p:cNvSpPr txBox="1"/>
          <p:nvPr>
            <p:ph type="ctrTitle"/>
          </p:nvPr>
        </p:nvSpPr>
        <p:spPr>
          <a:xfrm>
            <a:off x="1865985" y="186258"/>
            <a:ext cx="10221000" cy="63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14"/>
          <p:cNvSpPr/>
          <p:nvPr/>
        </p:nvSpPr>
        <p:spPr>
          <a:xfrm>
            <a:off x="2490462" y="1045795"/>
            <a:ext cx="8196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לפניכם שתי עקומות של שתי התפלגויות נוספות: התפלגות U והתפלגות דו שיאית.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9" name="Google Shape;369;p14"/>
          <p:cNvCxnSpPr/>
          <p:nvPr/>
        </p:nvCxnSpPr>
        <p:spPr>
          <a:xfrm rot="10800000">
            <a:off x="7149101" y="2293721"/>
            <a:ext cx="16362" cy="171548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70" name="Google Shape;370;p14"/>
          <p:cNvCxnSpPr/>
          <p:nvPr/>
        </p:nvCxnSpPr>
        <p:spPr>
          <a:xfrm>
            <a:off x="7149101" y="4009202"/>
            <a:ext cx="31363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71" name="Google Shape;371;p14"/>
          <p:cNvCxnSpPr/>
          <p:nvPr/>
        </p:nvCxnSpPr>
        <p:spPr>
          <a:xfrm rot="10800000">
            <a:off x="2637223" y="2353842"/>
            <a:ext cx="16362" cy="171548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72" name="Google Shape;372;p14"/>
          <p:cNvCxnSpPr/>
          <p:nvPr/>
        </p:nvCxnSpPr>
        <p:spPr>
          <a:xfrm>
            <a:off x="2637223" y="4069323"/>
            <a:ext cx="31363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73" name="Google Shape;373;p14"/>
          <p:cNvSpPr/>
          <p:nvPr/>
        </p:nvSpPr>
        <p:spPr>
          <a:xfrm>
            <a:off x="7722211" y="2113175"/>
            <a:ext cx="1875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U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14"/>
          <p:cNvSpPr/>
          <p:nvPr/>
        </p:nvSpPr>
        <p:spPr>
          <a:xfrm>
            <a:off x="2768233" y="1928509"/>
            <a:ext cx="252184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עקומת התפלגות דו שיאית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14"/>
          <p:cNvSpPr/>
          <p:nvPr/>
        </p:nvSpPr>
        <p:spPr>
          <a:xfrm>
            <a:off x="2282850" y="4691850"/>
            <a:ext cx="96189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ציירו את העקומות לאחר טרנספורמציה לינארית של 5-.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כיצד היו נראים העקומות אם השונות היתה קטנה יותר או גדולה יותר? ציירו עקומות מתאימות.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6" name="Google Shape;37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2592" y="3506029"/>
            <a:ext cx="3048000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Google Shape;382;p15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15"/>
          <p:cNvSpPr txBox="1"/>
          <p:nvPr/>
        </p:nvSpPr>
        <p:spPr>
          <a:xfrm>
            <a:off x="647340" y="3016112"/>
            <a:ext cx="11174412" cy="2618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4" name="Google Shape;384;p15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נוהל 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מה נלמד היום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>
            <p:ph idx="1" type="body"/>
          </p:nvPr>
        </p:nvSpPr>
        <p:spPr>
          <a:xfrm>
            <a:off x="2549769" y="3058916"/>
            <a:ext cx="8537543" cy="32388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57200" lvl="0" marL="642957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מהי התפלגות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צורות שונות של התפלגויות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הקשר בין צורת ההתפלגות למדדי מיקום מרכזי.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הקשר בין צורת ההתפלגות למדדי פיזור.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השפעת תוספת ערכים לצורת ההתפלגויות והמדדים.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614833" y="3842756"/>
            <a:ext cx="2556197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iw-IL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by Pexels from Pixabay </a:t>
            </a:r>
            <a:endParaRPr b="0" i="0" sz="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תמונה שמכילה אדם, מקורה, איש, חזית&#10;&#10;התיאור נוצר באופן אוטומטי" id="148" name="Google Shape;14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546" y="1129095"/>
            <a:ext cx="4076861" cy="2713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"/>
          <p:cNvSpPr/>
          <p:nvPr/>
        </p:nvSpPr>
        <p:spPr>
          <a:xfrm>
            <a:off x="4862557" y="3662359"/>
            <a:ext cx="4119073" cy="1831069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4"/>
          <p:cNvSpPr txBox="1"/>
          <p:nvPr>
            <p:ph type="ctrTitle"/>
          </p:nvPr>
        </p:nvSpPr>
        <p:spPr>
          <a:xfrm>
            <a:off x="1859345" y="167111"/>
            <a:ext cx="10247700" cy="63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התפלגויות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/>
          <p:nvPr/>
        </p:nvSpPr>
        <p:spPr>
          <a:xfrm>
            <a:off x="6792664" y="1619057"/>
            <a:ext cx="381059" cy="747852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5096747" y="2374915"/>
            <a:ext cx="3653100" cy="63750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איסוף נתונים רבים ככל האפשר על התופעה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6792661" y="3041635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5096747" y="5076718"/>
            <a:ext cx="3653100" cy="36720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הצגת הנתונים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4"/>
          <p:cNvSpPr/>
          <p:nvPr/>
        </p:nvSpPr>
        <p:spPr>
          <a:xfrm>
            <a:off x="5096748" y="6328123"/>
            <a:ext cx="3653100" cy="36270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הסקת מסקנות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6792662" y="5493428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4"/>
          <p:cNvSpPr/>
          <p:nvPr/>
        </p:nvSpPr>
        <p:spPr>
          <a:xfrm>
            <a:off x="5156705" y="952337"/>
            <a:ext cx="3653100" cy="63750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תופעה מסוימת ניסוח שאלת חקר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4"/>
          <p:cNvSpPr/>
          <p:nvPr/>
        </p:nvSpPr>
        <p:spPr>
          <a:xfrm>
            <a:off x="5096747" y="3850823"/>
            <a:ext cx="3653100" cy="36720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ניתוח מתמטי של הנתונים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6754532" y="4242024"/>
            <a:ext cx="381059" cy="773125"/>
          </a:xfrm>
          <a:prstGeom prst="downArrow">
            <a:avLst>
              <a:gd fmla="val 50000" name="adj1"/>
              <a:gd fmla="val 80000" name="adj2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64886" y="2802238"/>
            <a:ext cx="3857625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5"/>
          <p:cNvSpPr txBox="1"/>
          <p:nvPr>
            <p:ph type="title"/>
          </p:nvPr>
        </p:nvSpPr>
        <p:spPr>
          <a:xfrm>
            <a:off x="1976450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מהי התפלגות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4122350" y="1596750"/>
            <a:ext cx="4959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דרך הצגה גרפית, המציגה את הסיכוי לקבלת כל ערך.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p5"/>
          <p:cNvCxnSpPr/>
          <p:nvPr/>
        </p:nvCxnSpPr>
        <p:spPr>
          <a:xfrm rot="10800000">
            <a:off x="4612368" y="2477090"/>
            <a:ext cx="0" cy="263106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74" name="Google Shape;174;p5"/>
          <p:cNvCxnSpPr/>
          <p:nvPr/>
        </p:nvCxnSpPr>
        <p:spPr>
          <a:xfrm flipH="1" rot="10800000">
            <a:off x="4612368" y="5035836"/>
            <a:ext cx="4580546" cy="7232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75" name="Google Shape;175;p5"/>
          <p:cNvSpPr/>
          <p:nvPr/>
        </p:nvSpPr>
        <p:spPr>
          <a:xfrm>
            <a:off x="6236661" y="5112865"/>
            <a:ext cx="80021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ערכים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/>
          <p:nvPr/>
        </p:nvSpPr>
        <p:spPr>
          <a:xfrm>
            <a:off x="3509598" y="3717334"/>
            <a:ext cx="10502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הסתברות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5"/>
          <p:cNvSpPr/>
          <p:nvPr/>
        </p:nvSpPr>
        <p:spPr>
          <a:xfrm>
            <a:off x="7895678" y="5683125"/>
            <a:ext cx="1653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ערכים גבוהים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5"/>
          <p:cNvSpPr/>
          <p:nvPr/>
        </p:nvSpPr>
        <p:spPr>
          <a:xfrm>
            <a:off x="3086452" y="5572582"/>
            <a:ext cx="13660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ערכים נמוכים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p5"/>
          <p:cNvCxnSpPr/>
          <p:nvPr/>
        </p:nvCxnSpPr>
        <p:spPr>
          <a:xfrm>
            <a:off x="8091287" y="5138040"/>
            <a:ext cx="881797" cy="515185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0" name="Google Shape;180;p5"/>
          <p:cNvCxnSpPr/>
          <p:nvPr/>
        </p:nvCxnSpPr>
        <p:spPr>
          <a:xfrm flipH="1">
            <a:off x="3973877" y="5188299"/>
            <a:ext cx="1016612" cy="41466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81" name="Google Shape;181;p5"/>
          <p:cNvSpPr/>
          <p:nvPr/>
        </p:nvSpPr>
        <p:spPr>
          <a:xfrm>
            <a:off x="9593650" y="2200425"/>
            <a:ext cx="2136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לדוגמה: ציוני מבחן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5"/>
          <p:cNvSpPr/>
          <p:nvPr/>
        </p:nvSpPr>
        <p:spPr>
          <a:xfrm>
            <a:off x="4871587" y="4807234"/>
            <a:ext cx="4411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endParaRPr b="0" i="0" sz="1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5"/>
          <p:cNvSpPr/>
          <p:nvPr/>
        </p:nvSpPr>
        <p:spPr>
          <a:xfrm>
            <a:off x="6378825" y="4768708"/>
            <a:ext cx="4411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75</a:t>
            </a:r>
            <a:endParaRPr b="0" i="0" sz="1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5"/>
          <p:cNvSpPr/>
          <p:nvPr/>
        </p:nvSpPr>
        <p:spPr>
          <a:xfrm>
            <a:off x="7766083" y="4738827"/>
            <a:ext cx="5693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 b="0" i="0" sz="1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"/>
          <p:cNvSpPr txBox="1"/>
          <p:nvPr>
            <p:ph type="title"/>
          </p:nvPr>
        </p:nvSpPr>
        <p:spPr>
          <a:xfrm>
            <a:off x="1890992" y="508142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סוגי התפלגויות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" name="Google Shape;191;p6"/>
          <p:cNvGrpSpPr/>
          <p:nvPr/>
        </p:nvGrpSpPr>
        <p:grpSpPr>
          <a:xfrm>
            <a:off x="1195046" y="1572425"/>
            <a:ext cx="10222551" cy="4309534"/>
            <a:chOff x="7181" y="-1"/>
            <a:chExt cx="10222551" cy="4309534"/>
          </a:xfrm>
        </p:grpSpPr>
        <p:sp>
          <p:nvSpPr>
            <p:cNvPr id="192" name="Google Shape;192;p6"/>
            <p:cNvSpPr/>
            <p:nvPr/>
          </p:nvSpPr>
          <p:spPr>
            <a:xfrm rot="5400000">
              <a:off x="7318943" y="1398744"/>
              <a:ext cx="4309533" cy="1512044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6"/>
            <p:cNvSpPr txBox="1"/>
            <p:nvPr/>
          </p:nvSpPr>
          <p:spPr>
            <a:xfrm>
              <a:off x="8717687" y="861907"/>
              <a:ext cx="1512044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highlight>
                    <a:srgbClr val="808080"/>
                  </a:highlight>
                  <a:latin typeface="Arial"/>
                  <a:ea typeface="Arial"/>
                  <a:cs typeface="Arial"/>
                  <a:sym typeface="Arial"/>
                </a:rPr>
                <a:t>התפלגות אחידה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 rot="5400000">
              <a:off x="5693496" y="1398744"/>
              <a:ext cx="4309533" cy="1512044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6"/>
            <p:cNvSpPr txBox="1"/>
            <p:nvPr/>
          </p:nvSpPr>
          <p:spPr>
            <a:xfrm>
              <a:off x="7092240" y="861907"/>
              <a:ext cx="1512044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highlight>
                    <a:srgbClr val="808080"/>
                  </a:highlight>
                  <a:latin typeface="Arial"/>
                  <a:ea typeface="Arial"/>
                  <a:cs typeface="Arial"/>
                  <a:sym typeface="Arial"/>
                </a:rPr>
                <a:t>התפלגות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ctr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highlight>
                    <a:srgbClr val="808080"/>
                  </a:highlight>
                  <a:latin typeface="Arial"/>
                  <a:ea typeface="Arial"/>
                  <a:cs typeface="Arial"/>
                  <a:sym typeface="Arial"/>
                </a:rPr>
                <a:t>פעמונית סימטרית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 rot="5400000">
              <a:off x="4068049" y="1398744"/>
              <a:ext cx="4309533" cy="1512044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6"/>
            <p:cNvSpPr txBox="1"/>
            <p:nvPr/>
          </p:nvSpPr>
          <p:spPr>
            <a:xfrm>
              <a:off x="5466793" y="861907"/>
              <a:ext cx="1512044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התפלגות אסימטרית ימנית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 rot="5400000">
              <a:off x="2150966" y="1107108"/>
              <a:ext cx="4309533" cy="2095315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6"/>
            <p:cNvSpPr txBox="1"/>
            <p:nvPr/>
          </p:nvSpPr>
          <p:spPr>
            <a:xfrm>
              <a:off x="3258075" y="861906"/>
              <a:ext cx="2095315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התפלגות אסימטרית שמאלית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 rot="5400000">
              <a:off x="233883" y="1398744"/>
              <a:ext cx="4309533" cy="1512044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6"/>
            <p:cNvSpPr txBox="1"/>
            <p:nvPr/>
          </p:nvSpPr>
          <p:spPr>
            <a:xfrm>
              <a:off x="1632627" y="861907"/>
              <a:ext cx="1512044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highlight>
                    <a:srgbClr val="808080"/>
                  </a:highlight>
                  <a:latin typeface="Arial"/>
                  <a:ea typeface="Arial"/>
                  <a:cs typeface="Arial"/>
                  <a:sym typeface="Arial"/>
                </a:rPr>
                <a:t>התפלגות U</a:t>
              </a:r>
              <a:endParaRPr b="0" i="0" sz="2500" u="none" cap="none" strike="noStrike">
                <a:solidFill>
                  <a:schemeClr val="lt1"/>
                </a:solidFill>
                <a:highlight>
                  <a:srgbClr val="80808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 rot="5400000">
              <a:off x="-1391563" y="1398744"/>
              <a:ext cx="4309533" cy="1512044"/>
            </a:xfrm>
            <a:prstGeom prst="flowChartManualOperation">
              <a:avLst/>
            </a:prstGeom>
            <a:gradFill>
              <a:gsLst>
                <a:gs pos="0">
                  <a:srgbClr val="5E81C9"/>
                </a:gs>
                <a:gs pos="50000">
                  <a:srgbClr val="3B70C9"/>
                </a:gs>
                <a:gs pos="100000">
                  <a:srgbClr val="2E60B8"/>
                </a:gs>
              </a:gsLst>
              <a:lin ang="5400000" scaled="0"/>
            </a:gradFill>
            <a:ln>
              <a:noFill/>
            </a:ln>
            <a:effectLst>
              <a:outerShdw blurRad="57150" rotWithShape="0" algn="ctr" dir="5400000" dist="19050">
                <a:srgbClr val="000000">
                  <a:alpha val="62352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6"/>
            <p:cNvSpPr txBox="1"/>
            <p:nvPr/>
          </p:nvSpPr>
          <p:spPr>
            <a:xfrm>
              <a:off x="7181" y="861907"/>
              <a:ext cx="1512044" cy="25857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58750" spcFirstLastPara="1" rIns="160100" wrap="square" tIns="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Varela Round"/>
                <a:buNone/>
              </a:pPr>
              <a:r>
                <a:rPr b="0" i="0" lang="iw-IL" sz="2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התפלגות דו-שיאית</a:t>
              </a:r>
              <a:endParaRPr b="0" i="0" sz="2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4" name="Google Shape;204;p6"/>
          <p:cNvSpPr/>
          <p:nvPr/>
        </p:nvSpPr>
        <p:spPr>
          <a:xfrm>
            <a:off x="5446375" y="6165192"/>
            <a:ext cx="235192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highlight>
                  <a:srgbClr val="808080"/>
                </a:highlight>
                <a:latin typeface="Arial"/>
                <a:ea typeface="Arial"/>
                <a:cs typeface="Arial"/>
                <a:sym typeface="Arial"/>
              </a:rPr>
              <a:t>**מהתפלגויות סימטריות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3419111"/>
            <a:ext cx="11506200" cy="1676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7"/>
          <p:cNvSpPr txBox="1"/>
          <p:nvPr>
            <p:ph type="title"/>
          </p:nvPr>
        </p:nvSpPr>
        <p:spPr>
          <a:xfrm>
            <a:off x="1873900" y="570806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מה ההבדל בין העקומות?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2" name="Google Shape;212;p7"/>
          <p:cNvCxnSpPr/>
          <p:nvPr/>
        </p:nvCxnSpPr>
        <p:spPr>
          <a:xfrm rot="10800000">
            <a:off x="800945" y="3427562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3" name="Google Shape;213;p7"/>
          <p:cNvCxnSpPr/>
          <p:nvPr/>
        </p:nvCxnSpPr>
        <p:spPr>
          <a:xfrm flipH="1" rot="10800000">
            <a:off x="200451" y="5033190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4" name="Google Shape;214;p7"/>
          <p:cNvCxnSpPr/>
          <p:nvPr/>
        </p:nvCxnSpPr>
        <p:spPr>
          <a:xfrm rot="10800000">
            <a:off x="4248317" y="3452242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5" name="Google Shape;215;p7"/>
          <p:cNvCxnSpPr/>
          <p:nvPr/>
        </p:nvCxnSpPr>
        <p:spPr>
          <a:xfrm flipH="1" rot="10800000">
            <a:off x="4248317" y="5057182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6" name="Google Shape;216;p7"/>
          <p:cNvCxnSpPr/>
          <p:nvPr/>
        </p:nvCxnSpPr>
        <p:spPr>
          <a:xfrm rot="10800000">
            <a:off x="8099628" y="3496047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7" name="Google Shape;217;p7"/>
          <p:cNvCxnSpPr/>
          <p:nvPr/>
        </p:nvCxnSpPr>
        <p:spPr>
          <a:xfrm flipH="1" rot="10800000">
            <a:off x="8099628" y="5100988"/>
            <a:ext cx="3924305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8" name="Google Shape;218;p7"/>
          <p:cNvSpPr/>
          <p:nvPr/>
        </p:nvSpPr>
        <p:spPr>
          <a:xfrm>
            <a:off x="9553685" y="2897379"/>
            <a:ext cx="1470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א'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4809345" y="2881178"/>
            <a:ext cx="1470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ב'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671756" y="2836358"/>
            <a:ext cx="1470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ג'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7"/>
          <p:cNvSpPr/>
          <p:nvPr/>
        </p:nvSpPr>
        <p:spPr>
          <a:xfrm>
            <a:off x="2811126" y="5842250"/>
            <a:ext cx="4746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צורות ההתפלגויות זהות, שונות זהה, ממוצע שונה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Google Shape;22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1343" y="136015"/>
            <a:ext cx="2680531" cy="1784228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88900" rotWithShape="0" algn="tl">
              <a:srgbClr val="000000">
                <a:alpha val="44313"/>
              </a:srgbClr>
            </a:outerShdw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"/>
          <p:cNvSpPr txBox="1"/>
          <p:nvPr>
            <p:ph type="title"/>
          </p:nvPr>
        </p:nvSpPr>
        <p:spPr>
          <a:xfrm>
            <a:off x="1961163" y="433463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Varela Round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שינויים בעקבות החלטות הנהלת בית הספר!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-96957" y="793463"/>
            <a:ext cx="243848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iw-IL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by Mote Oo Education from Pixabay 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Burma, Myanmar, School, Class, Students, Teacher, Boy" id="230" name="Google Shape;23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728" y="1082621"/>
            <a:ext cx="1734796" cy="2246498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8"/>
          <p:cNvSpPr/>
          <p:nvPr/>
        </p:nvSpPr>
        <p:spPr>
          <a:xfrm>
            <a:off x="1913035" y="1470797"/>
            <a:ext cx="8365929" cy="46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עקב הצטיינות התנהגותית, תלמידי קבוצה א' מקבלים תוספת 5 נקודות למבחן.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2" name="Google Shape;232;p8"/>
          <p:cNvGraphicFramePr/>
          <p:nvPr/>
        </p:nvGraphicFramePr>
        <p:xfrm>
          <a:off x="4211775" y="20837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{927BD246-2FAB-4A43-9143-F456CC676641}</a:tableStyleId>
              </a:tblPr>
              <a:tblGrid>
                <a:gridCol w="1605425"/>
                <a:gridCol w="1605425"/>
                <a:gridCol w="1605425"/>
              </a:tblGrid>
              <a:tr h="7223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קבוצה א'</a:t>
                      </a:r>
                      <a:endParaRPr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לפני טרנספורמציה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אחרי טרנספורמציה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שכיח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לא קיים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לא קיים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חציון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77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ממוצע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72.2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77.5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</a:tbl>
          </a:graphicData>
        </a:graphic>
      </p:graphicFrame>
      <p:graphicFrame>
        <p:nvGraphicFramePr>
          <p:cNvPr id="233" name="Google Shape;233;p8"/>
          <p:cNvGraphicFramePr/>
          <p:nvPr/>
        </p:nvGraphicFramePr>
        <p:xfrm>
          <a:off x="4211775" y="455352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{927BD246-2FAB-4A43-9143-F456CC676641}</a:tableStyleId>
              </a:tblPr>
              <a:tblGrid>
                <a:gridCol w="1605425"/>
                <a:gridCol w="1605425"/>
                <a:gridCol w="1605425"/>
              </a:tblGrid>
              <a:tr h="7223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קבוצה א'</a:t>
                      </a:r>
                      <a:endParaRPr i="0"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לפני טרנספורמציה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אחרי טרנספורמציה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טווח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שונות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269.9</a:t>
                      </a:r>
                      <a:endParaRPr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269.9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  <a:tr h="404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סטיית תקן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16.4</a:t>
                      </a:r>
                      <a:endParaRPr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i="0" lang="iw-IL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16.4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8575" marB="0" marR="28575" marL="28575" anchor="ctr"/>
                </a:tc>
              </a:tr>
            </a:tbl>
          </a:graphicData>
        </a:graphic>
      </p:graphicFrame>
      <p:sp>
        <p:nvSpPr>
          <p:cNvPr id="234" name="Google Shape;234;p8"/>
          <p:cNvSpPr/>
          <p:nvPr/>
        </p:nvSpPr>
        <p:spPr>
          <a:xfrm>
            <a:off x="9233498" y="2959787"/>
            <a:ext cx="22733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מדדי מיקום מרכזי גדלו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9425857" y="5135443"/>
            <a:ext cx="208101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מדדי פיזור לא השתנו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Google Shape;24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65067" y="1088258"/>
            <a:ext cx="7031774" cy="4808276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9"/>
          <p:cNvSpPr txBox="1"/>
          <p:nvPr>
            <p:ph type="title"/>
          </p:nvPr>
        </p:nvSpPr>
        <p:spPr>
          <a:xfrm>
            <a:off x="1880206" y="64189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מה ההבדל בין העקומות?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3" name="Google Shape;243;p9"/>
          <p:cNvCxnSpPr/>
          <p:nvPr/>
        </p:nvCxnSpPr>
        <p:spPr>
          <a:xfrm rot="10800000">
            <a:off x="2339189" y="4384691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44" name="Google Shape;244;p9"/>
          <p:cNvCxnSpPr/>
          <p:nvPr/>
        </p:nvCxnSpPr>
        <p:spPr>
          <a:xfrm flipH="1" rot="10800000">
            <a:off x="1738695" y="5990319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45" name="Google Shape;245;p9"/>
          <p:cNvCxnSpPr/>
          <p:nvPr/>
        </p:nvCxnSpPr>
        <p:spPr>
          <a:xfrm rot="10800000">
            <a:off x="5256722" y="1067965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46" name="Google Shape;246;p9"/>
          <p:cNvCxnSpPr/>
          <p:nvPr/>
        </p:nvCxnSpPr>
        <p:spPr>
          <a:xfrm flipH="1" rot="10800000">
            <a:off x="5256722" y="2672905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47" name="Google Shape;247;p9"/>
          <p:cNvCxnSpPr/>
          <p:nvPr/>
        </p:nvCxnSpPr>
        <p:spPr>
          <a:xfrm rot="10800000">
            <a:off x="5364968" y="4418996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48" name="Google Shape;248;p9"/>
          <p:cNvCxnSpPr/>
          <p:nvPr/>
        </p:nvCxnSpPr>
        <p:spPr>
          <a:xfrm flipH="1" rot="10800000">
            <a:off x="5364968" y="6023937"/>
            <a:ext cx="3924305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49" name="Google Shape;249;p9"/>
          <p:cNvSpPr/>
          <p:nvPr/>
        </p:nvSpPr>
        <p:spPr>
          <a:xfrm>
            <a:off x="6819025" y="3820328"/>
            <a:ext cx="1470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א'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8829365" y="979779"/>
            <a:ext cx="35023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לפני תוספת נקודות: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9"/>
          <p:cNvSpPr/>
          <p:nvPr/>
        </p:nvSpPr>
        <p:spPr>
          <a:xfrm>
            <a:off x="2343765" y="3811144"/>
            <a:ext cx="14703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ג'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7844719" y="3127218"/>
            <a:ext cx="449521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איזו עקומה מתאימה לאחר תוספת נקודות?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3" name="Google Shape;25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8429" y="1164445"/>
            <a:ext cx="2680531" cy="1784228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88900" rotWithShape="0" algn="tl">
              <a:srgbClr val="000000">
                <a:alpha val="44313"/>
              </a:srgbClr>
            </a:outerShdw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Google Shape;259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2400" y="3454970"/>
            <a:ext cx="9610725" cy="161925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0"/>
          <p:cNvSpPr txBox="1"/>
          <p:nvPr>
            <p:ph type="title"/>
          </p:nvPr>
        </p:nvSpPr>
        <p:spPr>
          <a:xfrm>
            <a:off x="1976450" y="577279"/>
            <a:ext cx="96423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b="0" lang="iw-IL" sz="4000">
                <a:latin typeface="Arial"/>
                <a:ea typeface="Arial"/>
                <a:cs typeface="Arial"/>
                <a:sym typeface="Arial"/>
              </a:rPr>
              <a:t>מה ההבדל בין העקומות?</a:t>
            </a:r>
            <a:endParaRPr b="0" sz="4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10"/>
          <p:cNvCxnSpPr/>
          <p:nvPr/>
        </p:nvCxnSpPr>
        <p:spPr>
          <a:xfrm rot="10800000">
            <a:off x="4248317" y="3452242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62" name="Google Shape;262;p10"/>
          <p:cNvCxnSpPr/>
          <p:nvPr/>
        </p:nvCxnSpPr>
        <p:spPr>
          <a:xfrm flipH="1" rot="10800000">
            <a:off x="4248317" y="5057182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63" name="Google Shape;263;p10"/>
          <p:cNvSpPr/>
          <p:nvPr/>
        </p:nvSpPr>
        <p:spPr>
          <a:xfrm>
            <a:off x="8485461" y="2961970"/>
            <a:ext cx="147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א'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10"/>
          <p:cNvSpPr/>
          <p:nvPr/>
        </p:nvSpPr>
        <p:spPr>
          <a:xfrm>
            <a:off x="4809345" y="2950315"/>
            <a:ext cx="147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ב'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0"/>
          <p:cNvSpPr/>
          <p:nvPr/>
        </p:nvSpPr>
        <p:spPr>
          <a:xfrm>
            <a:off x="1312691" y="2902220"/>
            <a:ext cx="1470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עקומה ג'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0"/>
          <p:cNvSpPr/>
          <p:nvPr/>
        </p:nvSpPr>
        <p:spPr>
          <a:xfrm>
            <a:off x="2622451" y="5911400"/>
            <a:ext cx="5037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צורות ההתפלגויות דומות, ממוצע זהה, שונות שונה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7" name="Google Shape;267;p10"/>
          <p:cNvCxnSpPr/>
          <p:nvPr/>
        </p:nvCxnSpPr>
        <p:spPr>
          <a:xfrm rot="10800000">
            <a:off x="7992897" y="3452241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68" name="Google Shape;268;p10"/>
          <p:cNvCxnSpPr/>
          <p:nvPr/>
        </p:nvCxnSpPr>
        <p:spPr>
          <a:xfrm flipH="1" rot="10800000">
            <a:off x="7992897" y="5057181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69" name="Google Shape;269;p10"/>
          <p:cNvCxnSpPr/>
          <p:nvPr/>
        </p:nvCxnSpPr>
        <p:spPr>
          <a:xfrm rot="10800000">
            <a:off x="736093" y="3452241"/>
            <a:ext cx="0" cy="160494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70" name="Google Shape;270;p10"/>
          <p:cNvCxnSpPr/>
          <p:nvPr/>
        </p:nvCxnSpPr>
        <p:spPr>
          <a:xfrm flipH="1" rot="10800000">
            <a:off x="736093" y="5057181"/>
            <a:ext cx="3121576" cy="1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</p:spPr>
      </p:cxnSp>
      <p:pic>
        <p:nvPicPr>
          <p:cNvPr id="271" name="Google Shape;27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1343" y="136015"/>
            <a:ext cx="2680531" cy="1784228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88900" rotWithShape="0" algn="tl">
              <a:srgbClr val="000000">
                <a:alpha val="44313"/>
              </a:srgbClr>
            </a:outerShdw>
          </a:effectLst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2020-11-16T02:12:00Z</dcterms:created>
  <dc:creator>עדי קרנץ</dc:creator>
</cp:coreProperties>
</file>