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</p:sldIdLst>
  <p:sldSz cy="6858000" cx="12192000"/>
  <p:notesSz cx="6858000" cy="9144000"/>
  <p:embeddedFontLst>
    <p:embeddedFont>
      <p:font typeface="Varela Round"/>
      <p:regular r:id="rId27"/>
    </p:embeddedFon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32" roundtripDataSignature="AMtx7mgg7vkiJ6WXRSvBKJOqJJuaiJ7b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font" Target="fonts/OpenSans-regular.fntdata"/><Relationship Id="rId27" Type="http://schemas.openxmlformats.org/officeDocument/2006/relationships/font" Target="fonts/VarelaRound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OpenSans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32" Type="http://customschemas.google.com/relationships/presentationmetadata" Target="meta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88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iw-I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1" name="Google Shape;251;p11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4" name="Google Shape;264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5" name="Google Shape;265;p12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4" name="Google Shape;274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5" name="Google Shape;275;p13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2" name="Google Shape;292;p1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1" name="Google Shape;301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2" name="Google Shape;302;p1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9" name="Google Shape;319;p1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4" name="Google Shape;334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5" name="Google Shape;335;p1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8" name="Google Shape;35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9" name="Google Shape;359;p18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1" name="Google Shape;381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2" name="Google Shape;382;p19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9" name="Google Shape;409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0" name="Google Shape;410;p20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7" name="Google Shape;437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5" name="Google Shape;445;p22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0" name="Google Shape;460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1" name="Google Shape;461;p23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iw-IL"/>
              <a:t>=</a:t>
            </a:r>
            <a:endParaRPr/>
          </a:p>
        </p:txBody>
      </p:sp>
      <p:sp>
        <p:nvSpPr>
          <p:cNvPr id="167" name="Google Shape;167;p5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7" name="Google Shape;187;p6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6" name="Google Shape;206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7" name="Google Shape;207;p7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5" name="Google Shape;215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6" name="Google Shape;216;p8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5" name="Google Shape;225;p9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1" name="Google Shape;241;p10:notes"/>
          <p:cNvSpPr txBox="1"/>
          <p:nvPr>
            <p:ph idx="12" type="sldNum"/>
          </p:nvPr>
        </p:nvSpPr>
        <p:spPr>
          <a:xfrm>
            <a:off x="1588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יעור שכבה ושם המורה">
  <p:cSld name="השיעור שכבה ושם המורה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fmla="val 50000" name="adj"/>
            </a:avLst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6"/>
          <p:cNvSpPr txBox="1"/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sz="660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6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6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fmla="val 50000" name="adj"/>
            </a:avLst>
          </a:prstGeom>
          <a:solidFill>
            <a:srgbClr val="BDE68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6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6"/>
          <p:cNvSpPr txBox="1"/>
          <p:nvPr>
            <p:ph idx="1" type="subTitle"/>
          </p:nvPr>
        </p:nvSpPr>
        <p:spPr>
          <a:xfrm>
            <a:off x="1" y="2918492"/>
            <a:ext cx="12192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b="1" sz="36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/>
        </p:txBody>
      </p:sp>
      <p:sp>
        <p:nvSpPr>
          <p:cNvPr id="22" name="Google Shape;22;p26"/>
          <p:cNvSpPr txBox="1"/>
          <p:nvPr>
            <p:ph idx="2" type="body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28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b="1" sz="32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55600" lvl="2" marL="1371600" rtl="1" algn="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indent="-342900" lvl="3" marL="18288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indent="-342900" lvl="4" marL="2286000" rtl="1" algn="r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rgbClr val="002060"/>
              </a:buClr>
              <a:buSzPts val="18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6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ני תכנים" type="twoObj">
  <p:cSld name="TWO_OBJECTS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3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3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3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השוואה" type="twoTxTwoObj">
  <p:cSld name="TWO_OBJECTS_WITH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3" name="Google Shape;93;p3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" name="Google Shape;94;p3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5" name="Google Shape;95;p3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35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ריק" type="blank">
  <p:cSld name="BLANK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6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3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וכן עם כיתוב" type="objTx">
  <p:cSld name="OBJECT_WITH_CAPTION_TEXT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3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6" name="Google Shape;106;p3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37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3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תמונה עם כיתוב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3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13" name="Google Shape;113;p3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4" name="Google Shape;114;p3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3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טקסט אנכי" type="vertTx">
  <p:cSld name="VERTICAL_TEXT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3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3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3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3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אנכית וטקסט" type="vertTitleAndTx">
  <p:cSld name="VERTICAL_TITLE_AND_VERTICAL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4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p4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4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4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כותרות ותוכן">
  <p:cSld name="2 כותרות ותוכן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7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b="1" i="0" sz="4400" u="none" cap="none" strike="noStrik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7"/>
          <p:cNvSpPr txBox="1"/>
          <p:nvPr>
            <p:ph idx="1" type="body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b="1" sz="2800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7" name="Google Shape;27;p27"/>
          <p:cNvSpPr txBox="1"/>
          <p:nvPr>
            <p:ph idx="2" type="body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indent="-342900" lvl="2" marL="1371600" rtl="1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8" name="Google Shape;28;p27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7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7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7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שלוש תמונות">
  <p:cSld name="כותרת ושלוש תמונות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8"/>
          <p:cNvSpPr/>
          <p:nvPr>
            <p:ph idx="2" type="pic"/>
          </p:nvPr>
        </p:nvSpPr>
        <p:spPr>
          <a:xfrm>
            <a:off x="5513040" y="1030562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28"/>
          <p:cNvSpPr txBox="1"/>
          <p:nvPr>
            <p:ph type="ctrTitle"/>
          </p:nvPr>
        </p:nvSpPr>
        <p:spPr>
          <a:xfrm>
            <a:off x="1733909" y="186258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8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;p28"/>
          <p:cNvSpPr/>
          <p:nvPr>
            <p:ph idx="3" type="pic"/>
          </p:nvPr>
        </p:nvSpPr>
        <p:spPr>
          <a:xfrm>
            <a:off x="1241442" y="1030562"/>
            <a:ext cx="4114650" cy="2743100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28"/>
          <p:cNvSpPr/>
          <p:nvPr>
            <p:ph idx="4" type="pic"/>
          </p:nvPr>
        </p:nvSpPr>
        <p:spPr>
          <a:xfrm>
            <a:off x="1241442" y="3932962"/>
            <a:ext cx="4114650" cy="2743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כותרת ושתי תמונות">
  <p:cSld name="1_כותרת ושתי תמונות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9"/>
          <p:cNvSpPr/>
          <p:nvPr>
            <p:ph idx="2" type="pic"/>
          </p:nvPr>
        </p:nvSpPr>
        <p:spPr>
          <a:xfrm>
            <a:off x="6444696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29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  <a:defRPr sz="40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9"/>
          <p:cNvSpPr/>
          <p:nvPr/>
        </p:nvSpPr>
        <p:spPr>
          <a:xfrm>
            <a:off x="11186073" y="5980332"/>
            <a:ext cx="1591052" cy="155686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9"/>
          <p:cNvSpPr/>
          <p:nvPr/>
        </p:nvSpPr>
        <p:spPr>
          <a:xfrm>
            <a:off x="-413012" y="764744"/>
            <a:ext cx="1159099" cy="426915"/>
          </a:xfrm>
          <a:prstGeom prst="roundRect">
            <a:avLst>
              <a:gd fmla="val 50000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9"/>
          <p:cNvSpPr/>
          <p:nvPr/>
        </p:nvSpPr>
        <p:spPr>
          <a:xfrm>
            <a:off x="-484994" y="320177"/>
            <a:ext cx="2095644" cy="369516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29"/>
          <p:cNvSpPr/>
          <p:nvPr/>
        </p:nvSpPr>
        <p:spPr>
          <a:xfrm>
            <a:off x="10586241" y="6268720"/>
            <a:ext cx="2190883" cy="41718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29"/>
          <p:cNvSpPr/>
          <p:nvPr>
            <p:ph idx="3" type="pic"/>
          </p:nvPr>
        </p:nvSpPr>
        <p:spPr>
          <a:xfrm>
            <a:off x="843274" y="978201"/>
            <a:ext cx="5395321" cy="3638921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בלבד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3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ער - מערכת שידורים לאומית">
  <p:cSld name="שער - מערכת שידורים לאומית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ctrTitle"/>
          </p:nvPr>
        </p:nvSpPr>
        <p:spPr>
          <a:xfrm>
            <a:off x="516000" y="2693989"/>
            <a:ext cx="111600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b="1" i="0" sz="6601" u="none" cap="none" strike="noStrik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/>
          <p:nvPr/>
        </p:nvSpPr>
        <p:spPr>
          <a:xfrm>
            <a:off x="-670069" y="6569428"/>
            <a:ext cx="2623961" cy="459108"/>
          </a:xfrm>
          <a:prstGeom prst="roundRect">
            <a:avLst>
              <a:gd fmla="val 50000" name="adj"/>
            </a:avLst>
          </a:prstGeom>
          <a:solidFill>
            <a:srgbClr val="6CF0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25"/>
          <p:cNvSpPr/>
          <p:nvPr/>
        </p:nvSpPr>
        <p:spPr>
          <a:xfrm>
            <a:off x="-1488810" y="6304086"/>
            <a:ext cx="3246400" cy="192925"/>
          </a:xfrm>
          <a:prstGeom prst="roundRect">
            <a:avLst>
              <a:gd fmla="val 49359" name="adj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5"/>
          <p:cNvSpPr/>
          <p:nvPr/>
        </p:nvSpPr>
        <p:spPr>
          <a:xfrm>
            <a:off x="9986482" y="-439221"/>
            <a:ext cx="4205647" cy="63186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25"/>
          <p:cNvSpPr/>
          <p:nvPr/>
        </p:nvSpPr>
        <p:spPr>
          <a:xfrm>
            <a:off x="8259471" y="6565100"/>
            <a:ext cx="4434214" cy="796532"/>
          </a:xfrm>
          <a:prstGeom prst="roundRect">
            <a:avLst>
              <a:gd fmla="val 50000" name="adj"/>
            </a:avLst>
          </a:prstGeom>
          <a:solidFill>
            <a:srgbClr val="192A7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p25"/>
          <p:cNvPicPr preferRelativeResize="0"/>
          <p:nvPr/>
        </p:nvPicPr>
        <p:blipFill rotWithShape="1">
          <a:blip r:embed="rId2">
            <a:alphaModFix/>
          </a:blip>
          <a:srcRect b="26248" l="33058" r="33511" t="0"/>
          <a:stretch/>
        </p:blipFill>
        <p:spPr>
          <a:xfrm>
            <a:off x="5445286" y="369916"/>
            <a:ext cx="1301430" cy="159743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5"/>
          <p:cNvSpPr/>
          <p:nvPr/>
        </p:nvSpPr>
        <p:spPr>
          <a:xfrm>
            <a:off x="-1" y="-960120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25"/>
          <p:cNvSpPr/>
          <p:nvPr/>
        </p:nvSpPr>
        <p:spPr>
          <a:xfrm>
            <a:off x="-1356361" y="6875979"/>
            <a:ext cx="14676782" cy="928270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25"/>
          <p:cNvSpPr/>
          <p:nvPr/>
        </p:nvSpPr>
        <p:spPr>
          <a:xfrm rot="5400000">
            <a:off x="10129568" y="1977381"/>
            <a:ext cx="6987520" cy="281940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25"/>
          <p:cNvSpPr/>
          <p:nvPr/>
        </p:nvSpPr>
        <p:spPr>
          <a:xfrm>
            <a:off x="-3261642" y="347118"/>
            <a:ext cx="3246401" cy="7304731"/>
          </a:xfrm>
          <a:prstGeom prst="rect">
            <a:avLst/>
          </a:prstGeom>
          <a:solidFill>
            <a:srgbClr val="E6E6E6"/>
          </a:solidFill>
          <a:ln cap="flat" cmpd="sng" w="12700">
            <a:solidFill>
              <a:srgbClr val="E6E6E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שקופית כותרת" type="title">
  <p:cSld name="TITLE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31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ותוכן" type="obj">
  <p:cSld name="OBJEC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3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כותרת מקטע עליונה" type="secHead">
  <p:cSld name="SECTION_HEADER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0" name="Google Shape;80;p33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4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5" Type="http://schemas.openxmlformats.org/officeDocument/2006/relationships/image" Target="../media/image4.png"/><Relationship Id="rId6" Type="http://schemas.openxmlformats.org/officeDocument/2006/relationships/hyperlink" Target="https://www.youtube.com/watch?v=LJc27IBt_NE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png"/><Relationship Id="rId4" Type="http://schemas.openxmlformats.org/officeDocument/2006/relationships/image" Target="../media/image26.png"/><Relationship Id="rId5" Type="http://schemas.openxmlformats.org/officeDocument/2006/relationships/image" Target="../media/image22.png"/><Relationship Id="rId6" Type="http://schemas.openxmlformats.org/officeDocument/2006/relationships/image" Target="../media/image2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Relationship Id="rId4" Type="http://schemas.openxmlformats.org/officeDocument/2006/relationships/image" Target="../media/image25.png"/><Relationship Id="rId5" Type="http://schemas.openxmlformats.org/officeDocument/2006/relationships/image" Target="../media/image24.png"/><Relationship Id="rId6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png"/><Relationship Id="rId4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6096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"/>
          <p:cNvSpPr txBox="1"/>
          <p:nvPr>
            <p:ph type="ctrTitle"/>
          </p:nvPr>
        </p:nvSpPr>
        <p:spPr>
          <a:xfrm>
            <a:off x="0" y="1387661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15 – התפלגויות א'</a:t>
            </a:r>
            <a:endParaRPr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"/>
          <p:cNvSpPr txBox="1"/>
          <p:nvPr>
            <p:ph idx="1" type="subTitle"/>
          </p:nvPr>
        </p:nvSpPr>
        <p:spPr>
          <a:xfrm>
            <a:off x="-2" y="249409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2060"/>
              </a:buClr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מקצוע: מידע ונתונים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"/>
          <p:cNvSpPr txBox="1"/>
          <p:nvPr>
            <p:ph idx="2" type="body"/>
          </p:nvPr>
        </p:nvSpPr>
        <p:spPr>
          <a:xfrm>
            <a:off x="1" y="3449400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שם המורה: עדי קרנץ אבירם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0" rt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עורכת: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"/>
          <p:cNvPicPr preferRelativeResize="0"/>
          <p:nvPr/>
        </p:nvPicPr>
        <p:blipFill rotWithShape="1">
          <a:blip r:embed="rId3">
            <a:alphaModFix/>
          </a:blip>
          <a:srcRect b="10715" l="0" r="0" t="11354"/>
          <a:stretch/>
        </p:blipFill>
        <p:spPr>
          <a:xfrm>
            <a:off x="5896724" y="297950"/>
            <a:ext cx="1552040" cy="107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591" y="113572"/>
            <a:ext cx="2095500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0228" y="4168810"/>
            <a:ext cx="1932877" cy="193287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"/>
          <p:cNvSpPr txBox="1"/>
          <p:nvPr/>
        </p:nvSpPr>
        <p:spPr>
          <a:xfrm>
            <a:off x="3456450" y="4821900"/>
            <a:ext cx="5279100" cy="62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spAutoFit/>
          </a:bodyPr>
          <a:lstStyle/>
          <a:p>
            <a:pPr indent="0" lvl="0" marL="0" rtl="1" algn="ctr">
              <a:spcBef>
                <a:spcPts val="0"/>
              </a:spcBef>
              <a:spcAft>
                <a:spcPts val="600"/>
              </a:spcAft>
              <a:buNone/>
            </a:pPr>
            <a:r>
              <a:rPr b="1" lang="iw-IL" sz="3600" u="sng">
                <a:solidFill>
                  <a:schemeClr val="hlink"/>
                </a:solidFill>
                <a:hlinkClick r:id="rId6"/>
              </a:rPr>
              <a:t>לצפייה בסרטון מלווה מצגת</a:t>
            </a:r>
            <a:endParaRPr b="1" sz="360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/>
          <p:nvPr/>
        </p:nvSpPr>
        <p:spPr>
          <a:xfrm>
            <a:off x="5725682" y="1137626"/>
            <a:ext cx="6121187" cy="1468841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00B0F0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5230026" y="1271804"/>
            <a:ext cx="648332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הגדרה: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התפלגות שבה רוב התוצאות במרכז.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התצפיות הקיצוניות, מפוזרים באופן סימטרי סביב מרכז ההתפלגות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11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התפלגות סמטרית פעמונית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1"/>
          <p:cNvSpPr/>
          <p:nvPr/>
        </p:nvSpPr>
        <p:spPr>
          <a:xfrm>
            <a:off x="5230024" y="3189725"/>
            <a:ext cx="3316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עקומת התפלגות סימטרית פעמונית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7" name="Google Shape;257;p11"/>
          <p:cNvCxnSpPr/>
          <p:nvPr/>
        </p:nvCxnSpPr>
        <p:spPr>
          <a:xfrm rot="10800000">
            <a:off x="4777099" y="3374398"/>
            <a:ext cx="0" cy="263106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58" name="Google Shape;258;p11"/>
          <p:cNvCxnSpPr/>
          <p:nvPr/>
        </p:nvCxnSpPr>
        <p:spPr>
          <a:xfrm flipH="1" rot="10800000">
            <a:off x="4777099" y="5933144"/>
            <a:ext cx="4580546" cy="7232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59" name="Google Shape;259;p11"/>
          <p:cNvSpPr/>
          <p:nvPr/>
        </p:nvSpPr>
        <p:spPr>
          <a:xfrm>
            <a:off x="6390171" y="6010173"/>
            <a:ext cx="8114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ערכים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1"/>
          <p:cNvSpPr/>
          <p:nvPr/>
        </p:nvSpPr>
        <p:spPr>
          <a:xfrm>
            <a:off x="2810311" y="4614642"/>
            <a:ext cx="19143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הסתברות/ שכיחות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59613" y="3636420"/>
            <a:ext cx="3857625" cy="221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"/>
          <p:cNvSpPr/>
          <p:nvPr/>
        </p:nvSpPr>
        <p:spPr>
          <a:xfrm>
            <a:off x="3668800" y="3708331"/>
            <a:ext cx="58770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מלצר חביב הכניס לי ארוחת בוקר לחדר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ואז תהיתי..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כיצד מתפלג שכר העובדים במלון?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p12"/>
          <p:cNvSpPr/>
          <p:nvPr/>
        </p:nvSpPr>
        <p:spPr>
          <a:xfrm>
            <a:off x="-68125" y="2825350"/>
            <a:ext cx="2483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Alexas_Fotos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טקסט&#10;&#10;התיאור נוצר באופן אוטומטי" id="269" name="Google Shape;26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2"/>
          <p:cNvSpPr/>
          <p:nvPr/>
        </p:nvSpPr>
        <p:spPr>
          <a:xfrm>
            <a:off x="3127761" y="3266630"/>
            <a:ext cx="6940159" cy="2838450"/>
          </a:xfrm>
          <a:prstGeom prst="frame">
            <a:avLst>
              <a:gd fmla="val 12500" name="adj1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2"/>
          <p:cNvSpPr/>
          <p:nvPr/>
        </p:nvSpPr>
        <p:spPr>
          <a:xfrm>
            <a:off x="1018800" y="6143525"/>
            <a:ext cx="6576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רוב העובדים מקבלים שכר נמוך, אך אנשי הנהלה יחידים יקבלו שכר גבוה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29575" y="4094775"/>
            <a:ext cx="3670250" cy="183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3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התפלגות א-סימטרית ימנית (חיובית)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13"/>
          <p:cNvSpPr/>
          <p:nvPr/>
        </p:nvSpPr>
        <p:spPr>
          <a:xfrm>
            <a:off x="6738273" y="1137626"/>
            <a:ext cx="5108596" cy="1417567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00B0F0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3"/>
          <p:cNvSpPr/>
          <p:nvPr/>
        </p:nvSpPr>
        <p:spPr>
          <a:xfrm>
            <a:off x="6604753" y="1271804"/>
            <a:ext cx="5108596" cy="11490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הגדרה: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התפלגות שבה רוב הערכים הינם נמוכים, ומעט ערכים קיצוניים גבוהים.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" name="Google Shape;281;p13"/>
          <p:cNvCxnSpPr/>
          <p:nvPr/>
        </p:nvCxnSpPr>
        <p:spPr>
          <a:xfrm flipH="1">
            <a:off x="8203006" y="4689932"/>
            <a:ext cx="1223005" cy="1030442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82" name="Google Shape;282;p13"/>
          <p:cNvSpPr/>
          <p:nvPr/>
        </p:nvSpPr>
        <p:spPr>
          <a:xfrm>
            <a:off x="8980674" y="4292496"/>
            <a:ext cx="10438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"זנב" ימני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3" name="Google Shape;283;p13"/>
          <p:cNvCxnSpPr/>
          <p:nvPr/>
        </p:nvCxnSpPr>
        <p:spPr>
          <a:xfrm rot="10800000">
            <a:off x="4777099" y="3374398"/>
            <a:ext cx="0" cy="263106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84" name="Google Shape;284;p13"/>
          <p:cNvCxnSpPr/>
          <p:nvPr/>
        </p:nvCxnSpPr>
        <p:spPr>
          <a:xfrm flipH="1" rot="10800000">
            <a:off x="4777099" y="5933144"/>
            <a:ext cx="4580546" cy="7232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85" name="Google Shape;285;p13"/>
          <p:cNvSpPr/>
          <p:nvPr/>
        </p:nvSpPr>
        <p:spPr>
          <a:xfrm>
            <a:off x="6390171" y="6010173"/>
            <a:ext cx="8114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ערכים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13"/>
          <p:cNvSpPr/>
          <p:nvPr/>
        </p:nvSpPr>
        <p:spPr>
          <a:xfrm>
            <a:off x="2810311" y="4614642"/>
            <a:ext cx="19143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הסתברות/ שכיחות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7" name="Google Shape;2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292" y="1090659"/>
            <a:ext cx="2108161" cy="233834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3"/>
          <p:cNvSpPr/>
          <p:nvPr/>
        </p:nvSpPr>
        <p:spPr>
          <a:xfrm>
            <a:off x="5017166" y="3072246"/>
            <a:ext cx="40783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עקומת התפלגות א-סימטרית ימנית (חיובית)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4"/>
          <p:cNvSpPr/>
          <p:nvPr/>
        </p:nvSpPr>
        <p:spPr>
          <a:xfrm>
            <a:off x="3773890" y="3668954"/>
            <a:ext cx="5785559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נכנסתי לחדרי במלון,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ובדיוק אז, המזגן התקלקל...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כיצד מתפלג אורך חיי מוצר חשמלי?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p14"/>
          <p:cNvSpPr/>
          <p:nvPr/>
        </p:nvSpPr>
        <p:spPr>
          <a:xfrm>
            <a:off x="-68125" y="2825350"/>
            <a:ext cx="2473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Alexas_Fotos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טקסט&#10;&#10;התיאור נוצר באופן אוטומטי" id="296" name="Google Shape;29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14"/>
          <p:cNvSpPr/>
          <p:nvPr/>
        </p:nvSpPr>
        <p:spPr>
          <a:xfrm>
            <a:off x="3127761" y="3266630"/>
            <a:ext cx="6940159" cy="2838450"/>
          </a:xfrm>
          <a:prstGeom prst="frame">
            <a:avLst>
              <a:gd fmla="val 12500" name="adj1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14"/>
          <p:cNvSpPr/>
          <p:nvPr/>
        </p:nvSpPr>
        <p:spPr>
          <a:xfrm>
            <a:off x="233378" y="6348594"/>
            <a:ext cx="578876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ככל שעובר הזמן כך הסיכוי שמוצא חשמלי יתקלקל , הולך וגדל..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Google Shape;30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7809" y="3813967"/>
            <a:ext cx="4811478" cy="2188751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15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התפלגות א-סימטרית ימנית (שלילית)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15"/>
          <p:cNvSpPr/>
          <p:nvPr/>
        </p:nvSpPr>
        <p:spPr>
          <a:xfrm>
            <a:off x="6738273" y="1137626"/>
            <a:ext cx="5108596" cy="1579937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00B0F0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5"/>
          <p:cNvSpPr/>
          <p:nvPr/>
        </p:nvSpPr>
        <p:spPr>
          <a:xfrm>
            <a:off x="6604753" y="1271804"/>
            <a:ext cx="5108596" cy="12875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הגדרה: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התפלגות שבה רוב הערכים הינם גבוהים, ומעט ערכים קיצוניים נמוכים.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8" name="Google Shape;308;p15"/>
          <p:cNvCxnSpPr/>
          <p:nvPr/>
        </p:nvCxnSpPr>
        <p:spPr>
          <a:xfrm>
            <a:off x="4932971" y="4241190"/>
            <a:ext cx="344362" cy="1485567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09" name="Google Shape;309;p15"/>
          <p:cNvSpPr/>
          <p:nvPr/>
        </p:nvSpPr>
        <p:spPr>
          <a:xfrm>
            <a:off x="4320138" y="3813976"/>
            <a:ext cx="1301959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"זנב" שמאלי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15"/>
          <p:cNvSpPr/>
          <p:nvPr/>
        </p:nvSpPr>
        <p:spPr>
          <a:xfrm>
            <a:off x="4216838" y="3106422"/>
            <a:ext cx="43909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עקומת התפלגות א-סימטרית שמאלית (שלילית)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1" name="Google Shape;311;p15"/>
          <p:cNvCxnSpPr/>
          <p:nvPr/>
        </p:nvCxnSpPr>
        <p:spPr>
          <a:xfrm rot="10800000">
            <a:off x="4050704" y="3374398"/>
            <a:ext cx="0" cy="263106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12" name="Google Shape;312;p15"/>
          <p:cNvCxnSpPr/>
          <p:nvPr/>
        </p:nvCxnSpPr>
        <p:spPr>
          <a:xfrm flipH="1" rot="10800000">
            <a:off x="4084399" y="5969305"/>
            <a:ext cx="5059599" cy="3616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13" name="Google Shape;313;p15"/>
          <p:cNvSpPr/>
          <p:nvPr/>
        </p:nvSpPr>
        <p:spPr>
          <a:xfrm>
            <a:off x="5663776" y="6010173"/>
            <a:ext cx="8114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ערכים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15"/>
          <p:cNvSpPr/>
          <p:nvPr/>
        </p:nvSpPr>
        <p:spPr>
          <a:xfrm>
            <a:off x="2083916" y="4614642"/>
            <a:ext cx="19143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הסתברות/ שכיחות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5" name="Google Shape;315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6292" y="1090659"/>
            <a:ext cx="2108161" cy="2338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"/>
          <p:cNvSpPr/>
          <p:nvPr/>
        </p:nvSpPr>
        <p:spPr>
          <a:xfrm>
            <a:off x="0" y="1782974"/>
            <a:ext cx="11682300" cy="2585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414" t="-94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16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חידות – איזו התפלגות אני?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3" name="Google Shape;323;p16"/>
          <p:cNvGrpSpPr/>
          <p:nvPr/>
        </p:nvGrpSpPr>
        <p:grpSpPr>
          <a:xfrm>
            <a:off x="205099" y="4297190"/>
            <a:ext cx="4230168" cy="2536295"/>
            <a:chOff x="0" y="24514"/>
            <a:chExt cx="4230168" cy="2536295"/>
          </a:xfrm>
        </p:grpSpPr>
        <p:sp>
          <p:nvSpPr>
            <p:cNvPr id="324" name="Google Shape;324;p16"/>
            <p:cNvSpPr/>
            <p:nvPr/>
          </p:nvSpPr>
          <p:spPr>
            <a:xfrm>
              <a:off x="0" y="24514"/>
              <a:ext cx="4230168" cy="538200"/>
            </a:xfrm>
            <a:prstGeom prst="roundRect">
              <a:avLst>
                <a:gd fmla="val 16667" name="adj"/>
              </a:avLst>
            </a:prstGeom>
            <a:solidFill>
              <a:srgbClr val="4372C3">
                <a:alpha val="89411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6"/>
            <p:cNvSpPr txBox="1"/>
            <p:nvPr/>
          </p:nvSpPr>
          <p:spPr>
            <a:xfrm>
              <a:off x="26273" y="50787"/>
              <a:ext cx="4177622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iw-IL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התפלגות אחידה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0" y="628954"/>
              <a:ext cx="4230168" cy="538200"/>
            </a:xfrm>
            <a:prstGeom prst="roundRect">
              <a:avLst>
                <a:gd fmla="val 16667" name="adj"/>
              </a:avLst>
            </a:prstGeom>
            <a:solidFill>
              <a:srgbClr val="4372C3">
                <a:alpha val="76470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6"/>
            <p:cNvSpPr txBox="1"/>
            <p:nvPr/>
          </p:nvSpPr>
          <p:spPr>
            <a:xfrm>
              <a:off x="26273" y="655227"/>
              <a:ext cx="4177622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iw-IL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התפלגות סימטרית פעמונית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0" y="1233394"/>
              <a:ext cx="4230168" cy="722974"/>
            </a:xfrm>
            <a:prstGeom prst="roundRect">
              <a:avLst>
                <a:gd fmla="val 16667" name="adj"/>
              </a:avLst>
            </a:prstGeom>
            <a:solidFill>
              <a:srgbClr val="4372C3">
                <a:alpha val="62745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6"/>
            <p:cNvSpPr txBox="1"/>
            <p:nvPr/>
          </p:nvSpPr>
          <p:spPr>
            <a:xfrm>
              <a:off x="35293" y="1268687"/>
              <a:ext cx="4159582" cy="6523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iw-IL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התפלגות א-סימטרית שמאלית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0" y="2022609"/>
              <a:ext cx="4230168" cy="538200"/>
            </a:xfrm>
            <a:prstGeom prst="roundRect">
              <a:avLst>
                <a:gd fmla="val 16667" name="adj"/>
              </a:avLst>
            </a:prstGeom>
            <a:solidFill>
              <a:srgbClr val="4372C3">
                <a:alpha val="49411"/>
              </a:srgbClr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6"/>
            <p:cNvSpPr txBox="1"/>
            <p:nvPr/>
          </p:nvSpPr>
          <p:spPr>
            <a:xfrm>
              <a:off x="26273" y="2048882"/>
              <a:ext cx="4177622" cy="4856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1" algn="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Calibri"/>
                <a:buNone/>
              </a:pPr>
              <a:r>
                <a:rPr b="0" i="0" lang="iw-IL" sz="23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התפלגות א-סימטרית ימנית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900" y="2620775"/>
            <a:ext cx="8027399" cy="4150738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7"/>
          <p:cNvSpPr/>
          <p:nvPr/>
        </p:nvSpPr>
        <p:spPr>
          <a:xfrm>
            <a:off x="4279909" y="1689001"/>
            <a:ext cx="5717277" cy="3144945"/>
          </a:xfrm>
          <a:prstGeom prst="cloud">
            <a:avLst/>
          </a:prstGeom>
          <a:solidFill>
            <a:schemeClr val="lt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17"/>
          <p:cNvSpPr txBox="1"/>
          <p:nvPr>
            <p:ph type="title"/>
          </p:nvPr>
        </p:nvSpPr>
        <p:spPr>
          <a:xfrm>
            <a:off x="1820182" y="190491"/>
            <a:ext cx="10354800" cy="7200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6122" r="-1235" t="-4491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 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17"/>
          <p:cNvSpPr/>
          <p:nvPr/>
        </p:nvSpPr>
        <p:spPr>
          <a:xfrm>
            <a:off x="-92625" y="4720510"/>
            <a:ext cx="4390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עקומת התפלגות א-סימטרית שמאלית (שלילית)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7"/>
          <p:cNvSpPr/>
          <p:nvPr/>
        </p:nvSpPr>
        <p:spPr>
          <a:xfrm>
            <a:off x="4850289" y="4815399"/>
            <a:ext cx="407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עקומת התפלגות א-סימטרית ימנית (חיובית)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17"/>
          <p:cNvSpPr/>
          <p:nvPr/>
        </p:nvSpPr>
        <p:spPr>
          <a:xfrm>
            <a:off x="416419" y="1931714"/>
            <a:ext cx="3372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עקומת התפלגות סימטרית פעמונית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17"/>
          <p:cNvSpPr txBox="1"/>
          <p:nvPr/>
        </p:nvSpPr>
        <p:spPr>
          <a:xfrm>
            <a:off x="9853301" y="1470049"/>
            <a:ext cx="20853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שכיח – ערך שמופיע הכי הרבה פעמים.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p17"/>
          <p:cNvCxnSpPr/>
          <p:nvPr/>
        </p:nvCxnSpPr>
        <p:spPr>
          <a:xfrm>
            <a:off x="6767673" y="2956478"/>
            <a:ext cx="0" cy="123728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45" name="Google Shape;345;p17"/>
          <p:cNvSpPr/>
          <p:nvPr/>
        </p:nvSpPr>
        <p:spPr>
          <a:xfrm>
            <a:off x="6470772" y="4197469"/>
            <a:ext cx="248786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-275586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6" name="Google Shape;346;p17"/>
          <p:cNvCxnSpPr/>
          <p:nvPr/>
        </p:nvCxnSpPr>
        <p:spPr>
          <a:xfrm rot="10800000">
            <a:off x="5429356" y="2478279"/>
            <a:ext cx="16362" cy="17154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7" name="Google Shape;347;p17"/>
          <p:cNvCxnSpPr/>
          <p:nvPr/>
        </p:nvCxnSpPr>
        <p:spPr>
          <a:xfrm>
            <a:off x="5429356" y="4193760"/>
            <a:ext cx="3136307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48" name="Google Shape;348;p17"/>
          <p:cNvCxnSpPr/>
          <p:nvPr/>
        </p:nvCxnSpPr>
        <p:spPr>
          <a:xfrm rot="10800000">
            <a:off x="5445719" y="3347414"/>
            <a:ext cx="2518536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49" name="Google Shape;349;p17"/>
          <p:cNvCxnSpPr/>
          <p:nvPr/>
        </p:nvCxnSpPr>
        <p:spPr>
          <a:xfrm rot="10800000">
            <a:off x="416419" y="2546647"/>
            <a:ext cx="0" cy="168438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0" name="Google Shape;350;p17"/>
          <p:cNvCxnSpPr/>
          <p:nvPr/>
        </p:nvCxnSpPr>
        <p:spPr>
          <a:xfrm flipH="1" rot="10800000">
            <a:off x="416419" y="4219107"/>
            <a:ext cx="3372858" cy="1192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1" name="Google Shape;351;p17"/>
          <p:cNvCxnSpPr/>
          <p:nvPr/>
        </p:nvCxnSpPr>
        <p:spPr>
          <a:xfrm rot="10800000">
            <a:off x="416419" y="5032951"/>
            <a:ext cx="0" cy="168438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2" name="Google Shape;352;p17"/>
          <p:cNvCxnSpPr/>
          <p:nvPr/>
        </p:nvCxnSpPr>
        <p:spPr>
          <a:xfrm flipH="1" rot="10800000">
            <a:off x="416419" y="6705411"/>
            <a:ext cx="3372858" cy="1192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3" name="Google Shape;353;p17"/>
          <p:cNvCxnSpPr/>
          <p:nvPr/>
        </p:nvCxnSpPr>
        <p:spPr>
          <a:xfrm rot="10800000">
            <a:off x="5231444" y="5108439"/>
            <a:ext cx="0" cy="168438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4" name="Google Shape;354;p17"/>
          <p:cNvCxnSpPr/>
          <p:nvPr/>
        </p:nvCxnSpPr>
        <p:spPr>
          <a:xfrm flipH="1" rot="10800000">
            <a:off x="5231444" y="6780899"/>
            <a:ext cx="3372858" cy="1192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55" name="Google Shape;355;p17"/>
          <p:cNvSpPr/>
          <p:nvPr/>
        </p:nvSpPr>
        <p:spPr>
          <a:xfrm>
            <a:off x="5513612" y="2011125"/>
            <a:ext cx="261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עקומת התפלגות אחידה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625" y="2550350"/>
            <a:ext cx="8027399" cy="4150738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8"/>
          <p:cNvSpPr/>
          <p:nvPr/>
        </p:nvSpPr>
        <p:spPr>
          <a:xfrm>
            <a:off x="-46075" y="1356126"/>
            <a:ext cx="4600368" cy="3406860"/>
          </a:xfrm>
          <a:prstGeom prst="cloud">
            <a:avLst/>
          </a:prstGeom>
          <a:solidFill>
            <a:schemeClr val="lt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8"/>
          <p:cNvSpPr/>
          <p:nvPr/>
        </p:nvSpPr>
        <p:spPr>
          <a:xfrm>
            <a:off x="-46069" y="4699877"/>
            <a:ext cx="43909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עקומת התפלגות א-סימטרית שמאלית (שלילית)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8"/>
          <p:cNvSpPr/>
          <p:nvPr/>
        </p:nvSpPr>
        <p:spPr>
          <a:xfrm>
            <a:off x="4888924" y="4700032"/>
            <a:ext cx="40783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עקומת התפלגות א-סימטרית ימנית (חיובית)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8"/>
          <p:cNvSpPr/>
          <p:nvPr/>
        </p:nvSpPr>
        <p:spPr>
          <a:xfrm>
            <a:off x="603124" y="2000549"/>
            <a:ext cx="33728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עקומת התפלגות סימטרית פעמונית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8"/>
          <p:cNvSpPr txBox="1"/>
          <p:nvPr/>
        </p:nvSpPr>
        <p:spPr>
          <a:xfrm>
            <a:off x="9853301" y="1432324"/>
            <a:ext cx="208517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שכיח – ערך שמופיע הכי הרבה פעמים.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7" name="Google Shape;367;p18"/>
          <p:cNvCxnSpPr/>
          <p:nvPr/>
        </p:nvCxnSpPr>
        <p:spPr>
          <a:xfrm>
            <a:off x="1930009" y="2683292"/>
            <a:ext cx="0" cy="1562343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8" name="Google Shape;368;p18"/>
          <p:cNvSpPr/>
          <p:nvPr/>
        </p:nvSpPr>
        <p:spPr>
          <a:xfrm>
            <a:off x="1182432" y="4275629"/>
            <a:ext cx="1495153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4587" l="-3262" r="-16730" t="-819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9" name="Google Shape;369;p18"/>
          <p:cNvCxnSpPr/>
          <p:nvPr/>
        </p:nvCxnSpPr>
        <p:spPr>
          <a:xfrm rot="10800000">
            <a:off x="5429356" y="2478279"/>
            <a:ext cx="16362" cy="17154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70" name="Google Shape;370;p18"/>
          <p:cNvCxnSpPr/>
          <p:nvPr/>
        </p:nvCxnSpPr>
        <p:spPr>
          <a:xfrm>
            <a:off x="5429356" y="4193760"/>
            <a:ext cx="3136307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71" name="Google Shape;371;p18"/>
          <p:cNvCxnSpPr/>
          <p:nvPr/>
        </p:nvCxnSpPr>
        <p:spPr>
          <a:xfrm rot="10800000">
            <a:off x="416419" y="2546647"/>
            <a:ext cx="0" cy="168438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72" name="Google Shape;372;p18"/>
          <p:cNvCxnSpPr/>
          <p:nvPr/>
        </p:nvCxnSpPr>
        <p:spPr>
          <a:xfrm flipH="1" rot="10800000">
            <a:off x="416419" y="4219107"/>
            <a:ext cx="3372858" cy="1192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73" name="Google Shape;373;p18"/>
          <p:cNvCxnSpPr/>
          <p:nvPr/>
        </p:nvCxnSpPr>
        <p:spPr>
          <a:xfrm rot="10800000">
            <a:off x="416419" y="5032951"/>
            <a:ext cx="0" cy="168438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74" name="Google Shape;374;p18"/>
          <p:cNvCxnSpPr/>
          <p:nvPr/>
        </p:nvCxnSpPr>
        <p:spPr>
          <a:xfrm flipH="1" rot="10800000">
            <a:off x="416419" y="6705411"/>
            <a:ext cx="3372858" cy="1192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75" name="Google Shape;375;p18"/>
          <p:cNvCxnSpPr/>
          <p:nvPr/>
        </p:nvCxnSpPr>
        <p:spPr>
          <a:xfrm rot="10800000">
            <a:off x="5231444" y="5108439"/>
            <a:ext cx="0" cy="168438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76" name="Google Shape;376;p18"/>
          <p:cNvCxnSpPr/>
          <p:nvPr/>
        </p:nvCxnSpPr>
        <p:spPr>
          <a:xfrm flipH="1" rot="10800000">
            <a:off x="5231444" y="6780899"/>
            <a:ext cx="3372858" cy="1192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77" name="Google Shape;377;p18"/>
          <p:cNvSpPr/>
          <p:nvPr/>
        </p:nvSpPr>
        <p:spPr>
          <a:xfrm>
            <a:off x="5510500" y="1935650"/>
            <a:ext cx="261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עקומת התפלגות אחידה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439692" y="64875"/>
            <a:ext cx="8175234" cy="12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9350" y="2546638"/>
            <a:ext cx="8027399" cy="4150738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19"/>
          <p:cNvSpPr/>
          <p:nvPr/>
        </p:nvSpPr>
        <p:spPr>
          <a:xfrm>
            <a:off x="4480800" y="4231025"/>
            <a:ext cx="4981176" cy="2778084"/>
          </a:xfrm>
          <a:prstGeom prst="cloud">
            <a:avLst/>
          </a:prstGeom>
          <a:solidFill>
            <a:schemeClr val="lt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19"/>
          <p:cNvSpPr/>
          <p:nvPr/>
        </p:nvSpPr>
        <p:spPr>
          <a:xfrm>
            <a:off x="-46069" y="4699877"/>
            <a:ext cx="43909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עקומת התפלגות א-סימטרית שמאלית (שלילית)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9"/>
          <p:cNvSpPr/>
          <p:nvPr/>
        </p:nvSpPr>
        <p:spPr>
          <a:xfrm>
            <a:off x="4888924" y="4687557"/>
            <a:ext cx="4078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עקומת התפלגות א-סימטרית ימנית (חיובית)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9"/>
          <p:cNvSpPr/>
          <p:nvPr/>
        </p:nvSpPr>
        <p:spPr>
          <a:xfrm>
            <a:off x="603124" y="2000549"/>
            <a:ext cx="33728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עקומת התפלגות סימטרית פעמונית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9" name="Google Shape;389;p19"/>
          <p:cNvCxnSpPr/>
          <p:nvPr/>
        </p:nvCxnSpPr>
        <p:spPr>
          <a:xfrm>
            <a:off x="6411078" y="5410053"/>
            <a:ext cx="0" cy="1224675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0" name="Google Shape;390;p19"/>
          <p:cNvSpPr txBox="1"/>
          <p:nvPr/>
        </p:nvSpPr>
        <p:spPr>
          <a:xfrm>
            <a:off x="9861674" y="1646340"/>
            <a:ext cx="208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ממוצע הוא מדד המושפע מערכים קיצוניים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9"/>
          <p:cNvSpPr/>
          <p:nvPr/>
        </p:nvSpPr>
        <p:spPr>
          <a:xfrm>
            <a:off x="2673493" y="92910"/>
            <a:ext cx="92649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iw-IL" sz="36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התפלגות שבה המדד המרכזי הממוצע גבוה/שווה מהחציון והחציון גבוה/שווה מהשכיח.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9"/>
          <p:cNvSpPr/>
          <p:nvPr/>
        </p:nvSpPr>
        <p:spPr>
          <a:xfrm>
            <a:off x="6692162" y="6584750"/>
            <a:ext cx="248786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-2926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9"/>
          <p:cNvSpPr/>
          <p:nvPr/>
        </p:nvSpPr>
        <p:spPr>
          <a:xfrm>
            <a:off x="6162215" y="6559112"/>
            <a:ext cx="248786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-9755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4" name="Google Shape;394;p19"/>
          <p:cNvCxnSpPr/>
          <p:nvPr/>
        </p:nvCxnSpPr>
        <p:spPr>
          <a:xfrm>
            <a:off x="6833647" y="6146398"/>
            <a:ext cx="0" cy="500254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95" name="Google Shape;395;p19"/>
          <p:cNvCxnSpPr/>
          <p:nvPr/>
        </p:nvCxnSpPr>
        <p:spPr>
          <a:xfrm>
            <a:off x="5964479" y="5126229"/>
            <a:ext cx="0" cy="1570804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96" name="Google Shape;396;p19"/>
          <p:cNvSpPr/>
          <p:nvPr/>
        </p:nvSpPr>
        <p:spPr>
          <a:xfrm>
            <a:off x="5658878" y="6589574"/>
            <a:ext cx="5686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iw-IL" sz="12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19"/>
          <p:cNvSpPr/>
          <p:nvPr/>
        </p:nvSpPr>
        <p:spPr>
          <a:xfrm>
            <a:off x="5510500" y="1935650"/>
            <a:ext cx="2615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עקומת התפלגות אחידה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8" name="Google Shape;398;p19"/>
          <p:cNvCxnSpPr/>
          <p:nvPr/>
        </p:nvCxnSpPr>
        <p:spPr>
          <a:xfrm rot="10800000">
            <a:off x="5429356" y="2478279"/>
            <a:ext cx="16362" cy="17154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99" name="Google Shape;399;p19"/>
          <p:cNvCxnSpPr/>
          <p:nvPr/>
        </p:nvCxnSpPr>
        <p:spPr>
          <a:xfrm>
            <a:off x="5429356" y="4193760"/>
            <a:ext cx="3136307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00" name="Google Shape;400;p19"/>
          <p:cNvCxnSpPr/>
          <p:nvPr/>
        </p:nvCxnSpPr>
        <p:spPr>
          <a:xfrm rot="10800000">
            <a:off x="416419" y="2546647"/>
            <a:ext cx="0" cy="168438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01" name="Google Shape;401;p19"/>
          <p:cNvCxnSpPr/>
          <p:nvPr/>
        </p:nvCxnSpPr>
        <p:spPr>
          <a:xfrm flipH="1" rot="10800000">
            <a:off x="416419" y="4219107"/>
            <a:ext cx="3372858" cy="1192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02" name="Google Shape;402;p19"/>
          <p:cNvCxnSpPr/>
          <p:nvPr/>
        </p:nvCxnSpPr>
        <p:spPr>
          <a:xfrm rot="10800000">
            <a:off x="416419" y="5032951"/>
            <a:ext cx="0" cy="168438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03" name="Google Shape;403;p19"/>
          <p:cNvCxnSpPr/>
          <p:nvPr/>
        </p:nvCxnSpPr>
        <p:spPr>
          <a:xfrm flipH="1" rot="10800000">
            <a:off x="416419" y="6705411"/>
            <a:ext cx="3372858" cy="1192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04" name="Google Shape;404;p19"/>
          <p:cNvCxnSpPr/>
          <p:nvPr/>
        </p:nvCxnSpPr>
        <p:spPr>
          <a:xfrm flipH="1" rot="10800000">
            <a:off x="5291681" y="5032951"/>
            <a:ext cx="1313" cy="1595258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05" name="Google Shape;405;p19"/>
          <p:cNvCxnSpPr/>
          <p:nvPr/>
        </p:nvCxnSpPr>
        <p:spPr>
          <a:xfrm flipH="1" rot="10800000">
            <a:off x="5319261" y="6634728"/>
            <a:ext cx="3372858" cy="1192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406" name="Google Shape;406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673500" y="874764"/>
            <a:ext cx="2389500" cy="521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" name="Google Shape;412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8275" y="2546638"/>
            <a:ext cx="8027399" cy="4150738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Google Shape;413;p20"/>
          <p:cNvSpPr/>
          <p:nvPr/>
        </p:nvSpPr>
        <p:spPr>
          <a:xfrm>
            <a:off x="-46069" y="4245635"/>
            <a:ext cx="4803557" cy="2672211"/>
          </a:xfrm>
          <a:prstGeom prst="cloud">
            <a:avLst/>
          </a:prstGeom>
          <a:solidFill>
            <a:schemeClr val="lt1"/>
          </a:solidFill>
          <a:ln cap="flat" cmpd="sng" w="12700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20"/>
          <p:cNvSpPr/>
          <p:nvPr/>
        </p:nvSpPr>
        <p:spPr>
          <a:xfrm>
            <a:off x="-46069" y="4699877"/>
            <a:ext cx="439094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עקומת התפלגות א-סימטרית שמאלית (שלילית)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0"/>
          <p:cNvSpPr/>
          <p:nvPr/>
        </p:nvSpPr>
        <p:spPr>
          <a:xfrm>
            <a:off x="4888924" y="4700032"/>
            <a:ext cx="407836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עקומת התפלגות א-סימטרית ימנית (חיובית)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20"/>
          <p:cNvSpPr/>
          <p:nvPr/>
        </p:nvSpPr>
        <p:spPr>
          <a:xfrm>
            <a:off x="603124" y="2000549"/>
            <a:ext cx="337285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עקומת התפלגות סימטרית פעמונית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20"/>
          <p:cNvSpPr/>
          <p:nvPr/>
        </p:nvSpPr>
        <p:spPr>
          <a:xfrm>
            <a:off x="5933550" y="1885825"/>
            <a:ext cx="2389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עקומת התפלגות אחידה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8" name="Google Shape;418;p20"/>
          <p:cNvCxnSpPr/>
          <p:nvPr/>
        </p:nvCxnSpPr>
        <p:spPr>
          <a:xfrm>
            <a:off x="2288932" y="5492116"/>
            <a:ext cx="0" cy="9625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9" name="Google Shape;419;p20"/>
          <p:cNvSpPr txBox="1"/>
          <p:nvPr/>
        </p:nvSpPr>
        <p:spPr>
          <a:xfrm>
            <a:off x="9890917" y="2120480"/>
            <a:ext cx="208517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ממוצע הוא מדד המושפע מערכים קיצוניים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20"/>
          <p:cNvSpPr/>
          <p:nvPr/>
        </p:nvSpPr>
        <p:spPr>
          <a:xfrm>
            <a:off x="2673493" y="92910"/>
            <a:ext cx="9264982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iw-IL" sz="36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התפלגות שבה המדד המרכזי הממוצע נמוך/שווה מהחציון והחציון נמוך/שווה מהשכיח.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20"/>
          <p:cNvSpPr/>
          <p:nvPr/>
        </p:nvSpPr>
        <p:spPr>
          <a:xfrm>
            <a:off x="1724234" y="6461176"/>
            <a:ext cx="248786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-29265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0"/>
          <p:cNvSpPr/>
          <p:nvPr/>
        </p:nvSpPr>
        <p:spPr>
          <a:xfrm>
            <a:off x="2056874" y="6450062"/>
            <a:ext cx="248786" cy="369332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-97554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3" name="Google Shape;423;p20"/>
          <p:cNvCxnSpPr/>
          <p:nvPr/>
        </p:nvCxnSpPr>
        <p:spPr>
          <a:xfrm>
            <a:off x="1886227" y="5910437"/>
            <a:ext cx="0" cy="59000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4" name="Google Shape;424;p20"/>
          <p:cNvCxnSpPr/>
          <p:nvPr/>
        </p:nvCxnSpPr>
        <p:spPr>
          <a:xfrm>
            <a:off x="2673493" y="5244139"/>
            <a:ext cx="0" cy="1246395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5" name="Google Shape;425;p20"/>
          <p:cNvSpPr/>
          <p:nvPr/>
        </p:nvSpPr>
        <p:spPr>
          <a:xfrm>
            <a:off x="2398371" y="6486823"/>
            <a:ext cx="56864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r>
              <a:rPr b="0" i="0" lang="iw-IL" sz="1200" u="none" cap="none" strike="noStrike">
                <a:solidFill>
                  <a:srgbClr val="C55A11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26" name="Google Shape;426;p20"/>
          <p:cNvCxnSpPr/>
          <p:nvPr/>
        </p:nvCxnSpPr>
        <p:spPr>
          <a:xfrm rot="10800000">
            <a:off x="5429356" y="2478279"/>
            <a:ext cx="16362" cy="17154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27" name="Google Shape;427;p20"/>
          <p:cNvCxnSpPr/>
          <p:nvPr/>
        </p:nvCxnSpPr>
        <p:spPr>
          <a:xfrm>
            <a:off x="5429356" y="4193760"/>
            <a:ext cx="3136307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28" name="Google Shape;428;p20"/>
          <p:cNvCxnSpPr/>
          <p:nvPr/>
        </p:nvCxnSpPr>
        <p:spPr>
          <a:xfrm rot="10800000">
            <a:off x="416419" y="2546647"/>
            <a:ext cx="0" cy="168438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29" name="Google Shape;429;p20"/>
          <p:cNvCxnSpPr/>
          <p:nvPr/>
        </p:nvCxnSpPr>
        <p:spPr>
          <a:xfrm flipH="1" rot="10800000">
            <a:off x="416419" y="4219107"/>
            <a:ext cx="3372858" cy="1192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30" name="Google Shape;430;p20"/>
          <p:cNvCxnSpPr/>
          <p:nvPr/>
        </p:nvCxnSpPr>
        <p:spPr>
          <a:xfrm flipH="1" rot="10800000">
            <a:off x="415798" y="5032951"/>
            <a:ext cx="621" cy="142763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31" name="Google Shape;431;p20"/>
          <p:cNvCxnSpPr/>
          <p:nvPr/>
        </p:nvCxnSpPr>
        <p:spPr>
          <a:xfrm flipH="1" rot="10800000">
            <a:off x="433022" y="6448666"/>
            <a:ext cx="3372858" cy="1192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32" name="Google Shape;432;p20"/>
          <p:cNvCxnSpPr/>
          <p:nvPr/>
        </p:nvCxnSpPr>
        <p:spPr>
          <a:xfrm rot="10800000">
            <a:off x="5231444" y="5108439"/>
            <a:ext cx="0" cy="168438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33" name="Google Shape;433;p20"/>
          <p:cNvCxnSpPr/>
          <p:nvPr/>
        </p:nvCxnSpPr>
        <p:spPr>
          <a:xfrm flipH="1" rot="10800000">
            <a:off x="5231444" y="6780899"/>
            <a:ext cx="3372858" cy="11924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pic>
        <p:nvPicPr>
          <p:cNvPr id="434" name="Google Shape;434;p2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175975" y="926999"/>
            <a:ext cx="2615400" cy="570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"/>
          <p:cNvSpPr txBox="1"/>
          <p:nvPr>
            <p:ph type="title"/>
          </p:nvPr>
        </p:nvSpPr>
        <p:spPr>
          <a:xfrm>
            <a:off x="2615794" y="71594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3"/>
          <p:cNvSpPr txBox="1"/>
          <p:nvPr>
            <p:ph idx="1" type="body"/>
          </p:nvPr>
        </p:nvSpPr>
        <p:spPr>
          <a:xfrm>
            <a:off x="758692" y="3737351"/>
            <a:ext cx="8537543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התפלגות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צורות שונות של התפלגויות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התפלגות אחידה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התפלגות סימטרית פעמונית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התפלגות א-סימטרית ימנית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התפלגות א-סימטרית שמאלית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מאפייני מדדי מיקום מרכזי של כל התפלגות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 – התפלגות U והתפלגות דו שיאית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אובייקט, שעון&#10;&#10;התיאור נוצר באופן אוטומטי" id="147" name="Google Shape;14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666" y="1614199"/>
            <a:ext cx="4300554" cy="2889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21"/>
          <p:cNvSpPr txBox="1"/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21"/>
          <p:cNvSpPr txBox="1"/>
          <p:nvPr>
            <p:ph idx="1" type="body"/>
          </p:nvPr>
        </p:nvSpPr>
        <p:spPr>
          <a:xfrm>
            <a:off x="741600" y="3267332"/>
            <a:ext cx="8537543" cy="32388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457200" lvl="0" marL="642957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מהי התפלגות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צורות שונות של התפלגויות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התפלגות אחידה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התפלגות סימטרית פעמונית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התפלגות א-סימטרית ימנית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התפלגות א-סימטרית שמאלית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-457200" lvl="0" marL="6429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Char char="•"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מאפייני מדדי מיקום מרכזי של כל התפלגות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indent="0" lvl="0" marL="185757" rtl="1" algn="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תמונה שמכילה אובייקט, שעון&#10;&#10;התיאור נוצר באופן אוטומטי" id="441" name="Google Shape;441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4666" y="1614199"/>
            <a:ext cx="4300554" cy="28894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6250" y="2353850"/>
            <a:ext cx="7283573" cy="165535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22"/>
          <p:cNvSpPr txBox="1"/>
          <p:nvPr>
            <p:ph type="ctrTitle"/>
          </p:nvPr>
        </p:nvSpPr>
        <p:spPr>
          <a:xfrm>
            <a:off x="1733910" y="186258"/>
            <a:ext cx="10221024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תרגול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22"/>
          <p:cNvSpPr/>
          <p:nvPr/>
        </p:nvSpPr>
        <p:spPr>
          <a:xfrm>
            <a:off x="2358387" y="1045795"/>
            <a:ext cx="819647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לפניכם שתי עקומות של שתי התפלגויות נוספות: התפלגות U והתפלגות דו שיאית.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0" name="Google Shape;450;p22"/>
          <p:cNvCxnSpPr/>
          <p:nvPr/>
        </p:nvCxnSpPr>
        <p:spPr>
          <a:xfrm rot="10800000">
            <a:off x="7149101" y="2293721"/>
            <a:ext cx="16362" cy="17154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51" name="Google Shape;451;p22"/>
          <p:cNvCxnSpPr/>
          <p:nvPr/>
        </p:nvCxnSpPr>
        <p:spPr>
          <a:xfrm>
            <a:off x="7149101" y="4009202"/>
            <a:ext cx="3136307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52" name="Google Shape;452;p22"/>
          <p:cNvCxnSpPr/>
          <p:nvPr/>
        </p:nvCxnSpPr>
        <p:spPr>
          <a:xfrm rot="10800000">
            <a:off x="2637223" y="2353842"/>
            <a:ext cx="16362" cy="17154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453" name="Google Shape;453;p22"/>
          <p:cNvCxnSpPr/>
          <p:nvPr/>
        </p:nvCxnSpPr>
        <p:spPr>
          <a:xfrm>
            <a:off x="2637223" y="4069323"/>
            <a:ext cx="3136307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454" name="Google Shape;454;p22"/>
          <p:cNvSpPr/>
          <p:nvPr/>
        </p:nvSpPr>
        <p:spPr>
          <a:xfrm>
            <a:off x="7590136" y="2113175"/>
            <a:ext cx="18758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עקומת התפלגות U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22"/>
          <p:cNvSpPr/>
          <p:nvPr/>
        </p:nvSpPr>
        <p:spPr>
          <a:xfrm>
            <a:off x="2768233" y="1928509"/>
            <a:ext cx="2521845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עקומת התפלגות דו שיאית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22"/>
          <p:cNvSpPr/>
          <p:nvPr/>
        </p:nvSpPr>
        <p:spPr>
          <a:xfrm>
            <a:off x="2988856" y="4804709"/>
            <a:ext cx="772679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ציירו על גבי העקומות את מיקומם של מדדי מיקום מרכז: שכיח, חציון וממוצע.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7" name="Google Shape;457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2592" y="3506029"/>
            <a:ext cx="3048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3" name="Google Shape;463;p23"/>
          <p:cNvPicPr preferRelativeResize="0"/>
          <p:nvPr/>
        </p:nvPicPr>
        <p:blipFill rotWithShape="1">
          <a:blip r:embed="rId3">
            <a:alphaModFix/>
          </a:blip>
          <a:srcRect b="66411" l="39172" r="34232" t="0"/>
          <a:stretch/>
        </p:blipFill>
        <p:spPr>
          <a:xfrm>
            <a:off x="4775994" y="0"/>
            <a:ext cx="3241964" cy="1838476"/>
          </a:xfrm>
          <a:prstGeom prst="rect">
            <a:avLst/>
          </a:prstGeom>
          <a:noFill/>
          <a:ln>
            <a:noFill/>
          </a:ln>
        </p:spPr>
      </p:pic>
      <p:sp>
        <p:nvSpPr>
          <p:cNvPr id="464" name="Google Shape;464;p23"/>
          <p:cNvSpPr txBox="1"/>
          <p:nvPr/>
        </p:nvSpPr>
        <p:spPr>
          <a:xfrm>
            <a:off x="647340" y="3016112"/>
            <a:ext cx="11174412" cy="2618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8953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iw-IL" sz="28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השימוש ביצירות במהלך שידור זה נעשה לפי סעיף 27א לחוק זכות יוצרים, תשס"ח-2007. אם הינך בעל הזכויות באחת היצירות, באפשרותך לבקש מאיתנו לחדול מהשימוש ביצירה, זאת באמצעות פנייה לדוא"ל rights@education.gov.il</a:t>
            </a:r>
            <a:endParaRPr b="0" i="0" sz="2800" u="none" cap="none" strike="noStrike">
              <a:solidFill>
                <a:srgbClr val="192A7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23"/>
          <p:cNvSpPr/>
          <p:nvPr/>
        </p:nvSpPr>
        <p:spPr>
          <a:xfrm>
            <a:off x="795" y="1838476"/>
            <a:ext cx="12190413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iw-IL" sz="3200" u="none" cap="none" strike="noStrike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נוהל שימוש ביצירות מוגנות בזכויות יוצרים ואיתור בעלי זכויות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/>
          <p:nvPr/>
        </p:nvSpPr>
        <p:spPr>
          <a:xfrm>
            <a:off x="4862557" y="3662359"/>
            <a:ext cx="4119073" cy="1831069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 txBox="1"/>
          <p:nvPr>
            <p:ph type="ctrTitle"/>
          </p:nvPr>
        </p:nvSpPr>
        <p:spPr>
          <a:xfrm>
            <a:off x="1859345" y="161049"/>
            <a:ext cx="10247689" cy="63735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000"/>
              <a:buFont typeface="Varela Round"/>
              <a:buNone/>
            </a:pPr>
            <a:r>
              <a:rPr b="1" lang="iw-IL">
                <a:latin typeface="Arial"/>
                <a:ea typeface="Arial"/>
                <a:cs typeface="Arial"/>
                <a:sym typeface="Arial"/>
              </a:rPr>
              <a:t>התפלגויות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6792664" y="1619057"/>
            <a:ext cx="381059" cy="747852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4"/>
          <p:cNvSpPr/>
          <p:nvPr/>
        </p:nvSpPr>
        <p:spPr>
          <a:xfrm>
            <a:off x="5096747" y="2274503"/>
            <a:ext cx="3653100" cy="6375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איסוף נתונים רבים ככל האפשר על התופעה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4"/>
          <p:cNvSpPr/>
          <p:nvPr/>
        </p:nvSpPr>
        <p:spPr>
          <a:xfrm>
            <a:off x="6792661" y="3041635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4"/>
          <p:cNvSpPr/>
          <p:nvPr/>
        </p:nvSpPr>
        <p:spPr>
          <a:xfrm>
            <a:off x="5096747" y="4976306"/>
            <a:ext cx="3653100" cy="3672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הצגת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4"/>
          <p:cNvSpPr/>
          <p:nvPr/>
        </p:nvSpPr>
        <p:spPr>
          <a:xfrm>
            <a:off x="5096748" y="6274886"/>
            <a:ext cx="3653100" cy="3627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הסקת מסקנות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4"/>
          <p:cNvSpPr/>
          <p:nvPr/>
        </p:nvSpPr>
        <p:spPr>
          <a:xfrm>
            <a:off x="6792662" y="5493428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4"/>
          <p:cNvSpPr/>
          <p:nvPr/>
        </p:nvSpPr>
        <p:spPr>
          <a:xfrm>
            <a:off x="5156705" y="946274"/>
            <a:ext cx="3652970" cy="637354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תופעה מסוימת ניסוח שאלת חקר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4"/>
          <p:cNvSpPr/>
          <p:nvPr/>
        </p:nvSpPr>
        <p:spPr>
          <a:xfrm>
            <a:off x="5096747" y="3750410"/>
            <a:ext cx="3653100" cy="367200"/>
          </a:xfrm>
          <a:prstGeom prst="flowChartAlternateProcess">
            <a:avLst/>
          </a:prstGeom>
          <a:solidFill>
            <a:srgbClr val="12B4B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iw-IL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ניתוח מתמטי של הנתונים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6754532" y="4242024"/>
            <a:ext cx="381059" cy="773125"/>
          </a:xfrm>
          <a:prstGeom prst="downArrow">
            <a:avLst>
              <a:gd fmla="val 50000" name="adj1"/>
              <a:gd fmla="val 80000" name="adj2"/>
            </a:avLst>
          </a:prstGeom>
          <a:solidFill>
            <a:srgbClr val="92D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64886" y="2802249"/>
            <a:ext cx="3857625" cy="222885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"/>
          <p:cNvSpPr txBox="1"/>
          <p:nvPr>
            <p:ph type="title"/>
          </p:nvPr>
        </p:nvSpPr>
        <p:spPr>
          <a:xfrm>
            <a:off x="1890992" y="508142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מהי התפלגות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5"/>
          <p:cNvSpPr/>
          <p:nvPr/>
        </p:nvSpPr>
        <p:spPr>
          <a:xfrm>
            <a:off x="4051762" y="1577904"/>
            <a:ext cx="5141152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דרך הצגה גרפית, המציגה את  הסיכוי לקבלת כל ערך.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2" name="Google Shape;172;p5"/>
          <p:cNvCxnSpPr/>
          <p:nvPr/>
        </p:nvCxnSpPr>
        <p:spPr>
          <a:xfrm rot="10800000">
            <a:off x="4612368" y="2477090"/>
            <a:ext cx="0" cy="263106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173" name="Google Shape;173;p5"/>
          <p:cNvCxnSpPr/>
          <p:nvPr/>
        </p:nvCxnSpPr>
        <p:spPr>
          <a:xfrm flipH="1" rot="10800000">
            <a:off x="4612368" y="5035836"/>
            <a:ext cx="4580546" cy="72323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174" name="Google Shape;174;p5"/>
          <p:cNvSpPr/>
          <p:nvPr/>
        </p:nvSpPr>
        <p:spPr>
          <a:xfrm>
            <a:off x="6225440" y="5112865"/>
            <a:ext cx="8114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ערכים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5"/>
          <p:cNvSpPr/>
          <p:nvPr/>
        </p:nvSpPr>
        <p:spPr>
          <a:xfrm>
            <a:off x="3440670" y="3717334"/>
            <a:ext cx="111921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הסתברות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5"/>
          <p:cNvSpPr/>
          <p:nvPr/>
        </p:nvSpPr>
        <p:spPr>
          <a:xfrm>
            <a:off x="7648674" y="5653225"/>
            <a:ext cx="1767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ערכים גבוהים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5"/>
          <p:cNvSpPr/>
          <p:nvPr/>
        </p:nvSpPr>
        <p:spPr>
          <a:xfrm>
            <a:off x="3086452" y="5572582"/>
            <a:ext cx="136608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ערכים נמוכים 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8" name="Google Shape;178;p5"/>
          <p:cNvCxnSpPr/>
          <p:nvPr/>
        </p:nvCxnSpPr>
        <p:spPr>
          <a:xfrm>
            <a:off x="8091287" y="5138040"/>
            <a:ext cx="881797" cy="515185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79" name="Google Shape;179;p5"/>
          <p:cNvCxnSpPr/>
          <p:nvPr/>
        </p:nvCxnSpPr>
        <p:spPr>
          <a:xfrm flipH="1">
            <a:off x="3973877" y="5188299"/>
            <a:ext cx="1016612" cy="41466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80" name="Google Shape;180;p5"/>
          <p:cNvSpPr/>
          <p:nvPr/>
        </p:nvSpPr>
        <p:spPr>
          <a:xfrm>
            <a:off x="9065401" y="2281775"/>
            <a:ext cx="2350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לדוגמה: ציוני מבחן </a:t>
            </a:r>
            <a:endParaRPr b="0" i="0" sz="1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"/>
          <p:cNvSpPr/>
          <p:nvPr/>
        </p:nvSpPr>
        <p:spPr>
          <a:xfrm>
            <a:off x="4871587" y="4807234"/>
            <a:ext cx="4411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b="0" i="0" sz="1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"/>
          <p:cNvSpPr/>
          <p:nvPr/>
        </p:nvSpPr>
        <p:spPr>
          <a:xfrm>
            <a:off x="6378825" y="4768708"/>
            <a:ext cx="44114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75</a:t>
            </a:r>
            <a:endParaRPr b="0" i="0" sz="1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"/>
          <p:cNvSpPr/>
          <p:nvPr/>
        </p:nvSpPr>
        <p:spPr>
          <a:xfrm>
            <a:off x="7766083" y="4738827"/>
            <a:ext cx="56938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rgbClr val="00B050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endParaRPr b="0" i="0" sz="1800" u="none" cap="none" strike="noStrike">
              <a:solidFill>
                <a:srgbClr val="00B05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"/>
          <p:cNvSpPr txBox="1"/>
          <p:nvPr>
            <p:ph type="title"/>
          </p:nvPr>
        </p:nvSpPr>
        <p:spPr>
          <a:xfrm>
            <a:off x="1890992" y="508142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סוגי התפלגויות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0" name="Google Shape;190;p6"/>
          <p:cNvGrpSpPr/>
          <p:nvPr/>
        </p:nvGrpSpPr>
        <p:grpSpPr>
          <a:xfrm>
            <a:off x="1195046" y="1572425"/>
            <a:ext cx="10222551" cy="4309534"/>
            <a:chOff x="7181" y="-1"/>
            <a:chExt cx="10222551" cy="4309534"/>
          </a:xfrm>
        </p:grpSpPr>
        <p:sp>
          <p:nvSpPr>
            <p:cNvPr id="191" name="Google Shape;191;p6"/>
            <p:cNvSpPr/>
            <p:nvPr/>
          </p:nvSpPr>
          <p:spPr>
            <a:xfrm rot="5400000">
              <a:off x="7318943" y="1398744"/>
              <a:ext cx="4309533" cy="1512044"/>
            </a:xfrm>
            <a:prstGeom prst="flowChartManualOperation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352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6"/>
            <p:cNvSpPr txBox="1"/>
            <p:nvPr/>
          </p:nvSpPr>
          <p:spPr>
            <a:xfrm>
              <a:off x="8717687" y="861907"/>
              <a:ext cx="1512044" cy="25857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58750" spcFirstLastPara="1" rIns="1601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Varela Round"/>
                <a:buNone/>
              </a:pPr>
              <a:r>
                <a:rPr b="0" i="0" lang="iw-IL" sz="2500" u="none" cap="none" strike="noStrike">
                  <a:solidFill>
                    <a:schemeClr val="lt1"/>
                  </a:solidFill>
                  <a:highlight>
                    <a:srgbClr val="808080"/>
                  </a:highlight>
                  <a:latin typeface="Arial"/>
                  <a:ea typeface="Arial"/>
                  <a:cs typeface="Arial"/>
                  <a:sym typeface="Arial"/>
                </a:rPr>
                <a:t>התפלגות אחידה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 rot="5400000">
              <a:off x="5693496" y="1398744"/>
              <a:ext cx="4309533" cy="1512044"/>
            </a:xfrm>
            <a:prstGeom prst="flowChartManualOperation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352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7092240" y="861907"/>
              <a:ext cx="1512044" cy="25857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58750" spcFirstLastPara="1" rIns="1601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Varela Round"/>
                <a:buNone/>
              </a:pPr>
              <a:r>
                <a:rPr b="0" i="0" lang="iw-IL" sz="2500" u="none" cap="none" strike="noStrike">
                  <a:solidFill>
                    <a:schemeClr val="lt1"/>
                  </a:solidFill>
                  <a:highlight>
                    <a:srgbClr val="808080"/>
                  </a:highlight>
                  <a:latin typeface="Arial"/>
                  <a:ea typeface="Arial"/>
                  <a:cs typeface="Arial"/>
                  <a:sym typeface="Arial"/>
                </a:rPr>
                <a:t>התפלגות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90000"/>
                </a:lnSpc>
                <a:spcBef>
                  <a:spcPts val="875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Varela Round"/>
                <a:buNone/>
              </a:pPr>
              <a:r>
                <a:rPr b="0" i="0" lang="iw-IL" sz="2500" u="none" cap="none" strike="noStrike">
                  <a:solidFill>
                    <a:schemeClr val="lt1"/>
                  </a:solidFill>
                  <a:highlight>
                    <a:srgbClr val="808080"/>
                  </a:highlight>
                  <a:latin typeface="Arial"/>
                  <a:ea typeface="Arial"/>
                  <a:cs typeface="Arial"/>
                  <a:sym typeface="Arial"/>
                </a:rPr>
                <a:t>פעמונית סימטרית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6"/>
            <p:cNvSpPr/>
            <p:nvPr/>
          </p:nvSpPr>
          <p:spPr>
            <a:xfrm rot="5400000">
              <a:off x="4068049" y="1398744"/>
              <a:ext cx="4309533" cy="1512044"/>
            </a:xfrm>
            <a:prstGeom prst="flowChartManualOperation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352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 txBox="1"/>
            <p:nvPr/>
          </p:nvSpPr>
          <p:spPr>
            <a:xfrm>
              <a:off x="5466793" y="861907"/>
              <a:ext cx="1512044" cy="25857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58750" spcFirstLastPara="1" rIns="1601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Varela Round"/>
                <a:buNone/>
              </a:pPr>
              <a:r>
                <a:rPr b="0" i="0" lang="iw-IL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התפלגות אסימטרית ימנית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6"/>
            <p:cNvSpPr/>
            <p:nvPr/>
          </p:nvSpPr>
          <p:spPr>
            <a:xfrm rot="5400000">
              <a:off x="2150966" y="1107108"/>
              <a:ext cx="4309533" cy="2095315"/>
            </a:xfrm>
            <a:prstGeom prst="flowChartManualOperation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352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6"/>
            <p:cNvSpPr txBox="1"/>
            <p:nvPr/>
          </p:nvSpPr>
          <p:spPr>
            <a:xfrm>
              <a:off x="3258075" y="861906"/>
              <a:ext cx="2095315" cy="25857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58750" spcFirstLastPara="1" rIns="1601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Varela Round"/>
                <a:buNone/>
              </a:pPr>
              <a:r>
                <a:rPr b="0" i="0" lang="iw-IL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התפלגות אסימטרית שמאלית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 rot="5400000">
              <a:off x="233883" y="1398744"/>
              <a:ext cx="4309533" cy="1512044"/>
            </a:xfrm>
            <a:prstGeom prst="flowChartManualOperation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352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6"/>
            <p:cNvSpPr txBox="1"/>
            <p:nvPr/>
          </p:nvSpPr>
          <p:spPr>
            <a:xfrm>
              <a:off x="1632627" y="861907"/>
              <a:ext cx="1512044" cy="25857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58750" spcFirstLastPara="1" rIns="1601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Varela Round"/>
                <a:buNone/>
              </a:pPr>
              <a:r>
                <a:rPr b="0" i="0" lang="iw-IL" sz="2500" u="none" cap="none" strike="noStrike">
                  <a:solidFill>
                    <a:schemeClr val="lt1"/>
                  </a:solidFill>
                  <a:highlight>
                    <a:srgbClr val="808080"/>
                  </a:highlight>
                  <a:latin typeface="Arial"/>
                  <a:ea typeface="Arial"/>
                  <a:cs typeface="Arial"/>
                  <a:sym typeface="Arial"/>
                </a:rPr>
                <a:t>התפלגות U</a:t>
              </a:r>
              <a:endParaRPr b="0" i="0" sz="2500" u="none" cap="none" strike="noStrike">
                <a:solidFill>
                  <a:schemeClr val="lt1"/>
                </a:solidFill>
                <a:highlight>
                  <a:srgbClr val="808080"/>
                </a:highlight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6"/>
            <p:cNvSpPr/>
            <p:nvPr/>
          </p:nvSpPr>
          <p:spPr>
            <a:xfrm rot="5400000">
              <a:off x="-1391563" y="1398744"/>
              <a:ext cx="4309533" cy="1512044"/>
            </a:xfrm>
            <a:prstGeom prst="flowChartManualOperation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  <a:effectLst>
              <a:outerShdw blurRad="57150" rotWithShape="0" algn="ctr" dir="5400000" dist="19050">
                <a:srgbClr val="000000">
                  <a:alpha val="62352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 txBox="1"/>
            <p:nvPr/>
          </p:nvSpPr>
          <p:spPr>
            <a:xfrm>
              <a:off x="7181" y="861907"/>
              <a:ext cx="1512044" cy="258571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58750" spcFirstLastPara="1" rIns="1601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Varela Round"/>
                <a:buNone/>
              </a:pPr>
              <a:r>
                <a:rPr b="0" i="0" lang="iw-IL" sz="2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התפלגות דו-שיאית</a:t>
              </a:r>
              <a:endParaRPr b="0" i="0" sz="2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3" name="Google Shape;203;p6"/>
          <p:cNvSpPr/>
          <p:nvPr/>
        </p:nvSpPr>
        <p:spPr>
          <a:xfrm>
            <a:off x="5446375" y="6165192"/>
            <a:ext cx="235192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highlight>
                  <a:srgbClr val="808080"/>
                </a:highlight>
                <a:latin typeface="Arial"/>
                <a:ea typeface="Arial"/>
                <a:cs typeface="Arial"/>
                <a:sym typeface="Arial"/>
              </a:rPr>
              <a:t>**מהתפלגויות סימטריות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"/>
          <p:cNvSpPr/>
          <p:nvPr/>
        </p:nvSpPr>
        <p:spPr>
          <a:xfrm>
            <a:off x="4584606" y="3498962"/>
            <a:ext cx="4253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"אלוהים לא משחק בקוביות"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אלברט אינשטיין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7"/>
          <p:cNvSpPr/>
          <p:nvPr/>
        </p:nvSpPr>
        <p:spPr>
          <a:xfrm>
            <a:off x="-68124" y="2825350"/>
            <a:ext cx="2775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Alexas_Fotos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טקסט&#10;&#10;התיאור נוצר באופן אוטומטי" id="211" name="Google Shape;21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7"/>
          <p:cNvSpPr/>
          <p:nvPr/>
        </p:nvSpPr>
        <p:spPr>
          <a:xfrm>
            <a:off x="3453475" y="3266630"/>
            <a:ext cx="6614445" cy="2083037"/>
          </a:xfrm>
          <a:prstGeom prst="frame">
            <a:avLst>
              <a:gd fmla="val 12500" name="adj1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"/>
          <p:cNvSpPr/>
          <p:nvPr/>
        </p:nvSpPr>
        <p:spPr>
          <a:xfrm>
            <a:off x="3672019" y="3767305"/>
            <a:ext cx="55227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כיצד מתפלגת תוצאת קובייה הוגנת?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8"/>
          <p:cNvSpPr/>
          <p:nvPr/>
        </p:nvSpPr>
        <p:spPr>
          <a:xfrm>
            <a:off x="-68125" y="2825350"/>
            <a:ext cx="26151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Alexas_Fotos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טקסט&#10;&#10;התיאור נוצר באופן אוטומטי" id="220" name="Google Shape;22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8"/>
          <p:cNvSpPr/>
          <p:nvPr/>
        </p:nvSpPr>
        <p:spPr>
          <a:xfrm>
            <a:off x="3126130" y="3292267"/>
            <a:ext cx="6614445" cy="2083037"/>
          </a:xfrm>
          <a:prstGeom prst="frame">
            <a:avLst>
              <a:gd fmla="val 12500" name="adj1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"/>
          <p:cNvSpPr/>
          <p:nvPr/>
        </p:nvSpPr>
        <p:spPr>
          <a:xfrm>
            <a:off x="6738273" y="1052901"/>
            <a:ext cx="5108700" cy="1009800"/>
          </a:xfrm>
          <a:prstGeom prst="round2DiagRect">
            <a:avLst>
              <a:gd fmla="val 16667" name="adj1"/>
              <a:gd fmla="val 0" name="adj2"/>
            </a:avLst>
          </a:prstGeom>
          <a:solidFill>
            <a:srgbClr val="00B0F0"/>
          </a:solidFill>
          <a:ln cap="flat" cmpd="sng" w="127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6543544" y="1052909"/>
            <a:ext cx="5108700" cy="8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הגדרה: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התפלגות שבה לכל תוצאה יש אותו הסיכוי להתקבל.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9"/>
          <p:cNvSpPr txBox="1"/>
          <p:nvPr>
            <p:ph type="title"/>
          </p:nvPr>
        </p:nvSpPr>
        <p:spPr>
          <a:xfrm>
            <a:off x="1722429" y="162945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b="0" lang="iw-IL" sz="4000">
                <a:latin typeface="Arial"/>
                <a:ea typeface="Arial"/>
                <a:cs typeface="Arial"/>
                <a:sym typeface="Arial"/>
              </a:rPr>
              <a:t>התפלגות אחידה</a:t>
            </a:r>
            <a:endParaRPr b="0" sz="40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\displaystyle {\frac {(b-a+1)^{2}-1}{12}}}" id="230" name="Google Shape;230;p9"/>
          <p:cNvSpPr/>
          <p:nvPr/>
        </p:nvSpPr>
        <p:spPr>
          <a:xfrm>
            <a:off x="5333602" y="4187352"/>
            <a:ext cx="1819228" cy="18192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9"/>
          <p:cNvSpPr/>
          <p:nvPr/>
        </p:nvSpPr>
        <p:spPr>
          <a:xfrm>
            <a:off x="5333601" y="3178875"/>
            <a:ext cx="2692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עקומת התפלגות אחידה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9"/>
          <p:cNvCxnSpPr/>
          <p:nvPr/>
        </p:nvCxnSpPr>
        <p:spPr>
          <a:xfrm rot="10800000">
            <a:off x="4777099" y="3374398"/>
            <a:ext cx="0" cy="2631069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3" name="Google Shape;233;p9"/>
          <p:cNvCxnSpPr/>
          <p:nvPr/>
        </p:nvCxnSpPr>
        <p:spPr>
          <a:xfrm flipH="1" rot="10800000">
            <a:off x="4777099" y="5939327"/>
            <a:ext cx="3982340" cy="6614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234" name="Google Shape;234;p9"/>
          <p:cNvCxnSpPr/>
          <p:nvPr/>
        </p:nvCxnSpPr>
        <p:spPr>
          <a:xfrm rot="10800000">
            <a:off x="4777100" y="4868565"/>
            <a:ext cx="3715378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5" name="Google Shape;235;p9"/>
          <p:cNvSpPr/>
          <p:nvPr/>
        </p:nvSpPr>
        <p:spPr>
          <a:xfrm>
            <a:off x="6390171" y="6010173"/>
            <a:ext cx="81144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ערכים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9"/>
          <p:cNvSpPr/>
          <p:nvPr/>
        </p:nvSpPr>
        <p:spPr>
          <a:xfrm>
            <a:off x="2810311" y="4614642"/>
            <a:ext cx="191430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הסתברות/ שכיחות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7" name="Google Shape;2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292" y="1090659"/>
            <a:ext cx="2108161" cy="23383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0"/>
          <p:cNvSpPr/>
          <p:nvPr/>
        </p:nvSpPr>
        <p:spPr>
          <a:xfrm>
            <a:off x="2943642" y="3887556"/>
            <a:ext cx="7308411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לידי התיישב אדם גבוה מאוד.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מטר אני מעריכה..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iw-IL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כיצד מתפלגים גבהים של אנשים באוכלוסייה?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0"/>
          <p:cNvSpPr/>
          <p:nvPr/>
        </p:nvSpPr>
        <p:spPr>
          <a:xfrm>
            <a:off x="-68125" y="2825350"/>
            <a:ext cx="24735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iw-IL" sz="1000" u="none" cap="none" strike="noStrike">
                <a:solidFill>
                  <a:srgbClr val="191B26"/>
                </a:solidFill>
                <a:latin typeface="Open Sans"/>
                <a:ea typeface="Open Sans"/>
                <a:cs typeface="Open Sans"/>
                <a:sym typeface="Open Sans"/>
              </a:rPr>
              <a:t>Image by Alexas_Fotos from Pixabay </a:t>
            </a:r>
            <a:endParaRPr b="0" i="0" sz="1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תמונה שמכילה טקסט&#10;&#10;התיאור נוצר באופן אוטומטי" id="245" name="Google Shape;24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28384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0"/>
          <p:cNvSpPr/>
          <p:nvPr/>
        </p:nvSpPr>
        <p:spPr>
          <a:xfrm>
            <a:off x="2538101" y="3266630"/>
            <a:ext cx="8161234" cy="2838450"/>
          </a:xfrm>
          <a:prstGeom prst="frame">
            <a:avLst>
              <a:gd fmla="val 12500" name="adj1"/>
            </a:avLst>
          </a:prstGeom>
          <a:solidFill>
            <a:srgbClr val="FF0000"/>
          </a:solidFill>
          <a:ln cap="flat" cmpd="sng" w="127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0"/>
          <p:cNvSpPr/>
          <p:nvPr/>
        </p:nvSpPr>
        <p:spPr>
          <a:xfrm>
            <a:off x="0" y="6239410"/>
            <a:ext cx="695575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רוב האנשים בעלי גובה סביב הממוצע,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iw-IL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וככל שמתרחקים מערך זה יש פחות אנשים בגבהים קיצוניים – נמוכים/גבוהים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2020-11-16T02:12:00Z</dcterms:created>
  <dc:creator>עדי קרנץ</dc:creator>
</cp:coreProperties>
</file>