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12192000"/>
  <p:notesSz cx="6858000" cy="9144000"/>
  <p:embeddedFontLst>
    <p:embeddedFont>
      <p:font typeface="Varela Round"/>
      <p:regular r:id="rId27"/>
    </p:embeddedFont>
    <p:embeddedFont>
      <p:font typeface="Open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2" roundtripDataSignature="AMtx7mjP4jSyilHPCCkBvqZzWRpTTd6g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89ADFEE-09DA-41F3-9D2F-E6C98A00F119}">
  <a:tblStyle styleId="{A89ADFEE-09DA-41F3-9D2F-E6C98A00F11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OpenSans-regular.fntdata"/><Relationship Id="rId27" Type="http://schemas.openxmlformats.org/officeDocument/2006/relationships/font" Target="fonts/VarelaRoun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boldItalic.fntdata"/><Relationship Id="rId30" Type="http://schemas.openxmlformats.org/officeDocument/2006/relationships/font" Target="fonts/Open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p11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6" name="Google Shape;286;p12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0" name="Google Shape;300;p13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2" name="Google Shape;312;p14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1" name="Google Shape;351;p15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7" name="Google Shape;397;p16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2" name="Google Shape;44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3" name="Google Shape;443;p17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4" name="Google Shape;45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5" name="Google Shape;455;p18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5" name="Google Shape;49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6" name="Google Shape;496;p19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4" name="Google Shape;50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2" name="Google Shape;512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3" name="Google Shape;513;p21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1" name="Google Shape;52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2" name="Google Shape;522;p22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p4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p5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p6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p7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p8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7" name="Google Shape;237;p9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" name="Google Shape;251;p10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יעור שכבה ושם המורה">
  <p:cSld name="השיעור שכבה ושם המורה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5"/>
          <p:cNvSpPr txBox="1"/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5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5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fmla="val 50000" name="adj"/>
            </a:avLst>
          </a:prstGeom>
          <a:solidFill>
            <a:srgbClr val="BDE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5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5"/>
          <p:cNvSpPr txBox="1"/>
          <p:nvPr>
            <p:ph idx="1" type="subTitle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b="1" sz="36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22" name="Google Shape;22;p25"/>
          <p:cNvSpPr txBox="1"/>
          <p:nvPr>
            <p:ph idx="2" type="body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2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556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42900" lvl="3" marL="1828800" rtl="1" algn="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42900" lvl="4" marL="2286000" rtl="1" algn="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25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ני תכנים" type="twoObj">
  <p:cSld name="TWO_OBJECT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3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33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3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וואה" type="twoTxTwoObj">
  <p:cSld name="TWO_OBJECTS_WITH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3" name="Google Shape;93;p3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3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5" name="Google Shape;95;p3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34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ריק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5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וכן עם כיתוב" type="objTx">
  <p:cSld name="OBJECT_WITH_CAPTIO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6" name="Google Shape;106;p3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7" name="Google Shape;107;p36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6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מונה עם כיתוב" type="picTx">
  <p:cSld name="PICTURE_WITH_CAPTIO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3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4" name="Google Shape;114;p37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7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טקסט אנכי" type="vertTx">
  <p:cSld name="VERTICAL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38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8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אנכית וטקסט" type="vertTitleAndTx">
  <p:cSld name="VERTICAL_TITLE_AND_VERTICAL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39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9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כותרות ותוכן">
  <p:cSld name="2 כותרות ותוכן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6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6"/>
          <p:cNvSpPr txBox="1"/>
          <p:nvPr>
            <p:ph idx="1" type="body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b="1" sz="28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" name="Google Shape;27;p26"/>
          <p:cNvSpPr txBox="1"/>
          <p:nvPr>
            <p:ph idx="2" type="body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302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8" name="Google Shape;28;p26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6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6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6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שלוש תמונות">
  <p:cSld name="כותרת ושלוש תמונות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7"/>
          <p:cNvSpPr/>
          <p:nvPr>
            <p:ph idx="2" type="pic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27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7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7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7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7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7"/>
          <p:cNvSpPr/>
          <p:nvPr>
            <p:ph idx="3" type="pic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27"/>
          <p:cNvSpPr/>
          <p:nvPr>
            <p:ph idx="4" type="pic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כותרת ושתי תמונות">
  <p:cSld name="1_כותרת ושתי תמונות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/>
          <p:nvPr>
            <p:ph idx="2" type="pic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28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8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8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8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8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8"/>
          <p:cNvSpPr/>
          <p:nvPr>
            <p:ph idx="3" type="pic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9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9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ער - מערכת שידורים לאומית">
  <p:cSld name="שער - מערכת שידורים לאומית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type="ctrTitle"/>
          </p:nvPr>
        </p:nvSpPr>
        <p:spPr>
          <a:xfrm>
            <a:off x="516000" y="2693989"/>
            <a:ext cx="11160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i="0" sz="6601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4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fmla="val 49359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4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4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24"/>
          <p:cNvPicPr preferRelativeResize="0"/>
          <p:nvPr/>
        </p:nvPicPr>
        <p:blipFill rotWithShape="1">
          <a:blip r:embed="rId2">
            <a:alphaModFix/>
          </a:blip>
          <a:srcRect b="26248" l="33058" r="33511" t="0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4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4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4"/>
          <p:cNvSpPr/>
          <p:nvPr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4"/>
          <p:cNvSpPr/>
          <p:nvPr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קופית כותרת" type="title">
  <p:cSld name="TITL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30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31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מקטע עליונה" type="secHead">
  <p:cSld name="SECTION_HEADER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0" name="Google Shape;80;p32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2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3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3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gif"/><Relationship Id="rId5" Type="http://schemas.openxmlformats.org/officeDocument/2006/relationships/image" Target="../media/image24.png"/><Relationship Id="rId6" Type="http://schemas.openxmlformats.org/officeDocument/2006/relationships/hyperlink" Target="https://www.youtube.com/watch?v=COT1EMX6YYw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25.png"/><Relationship Id="rId5" Type="http://schemas.openxmlformats.org/officeDocument/2006/relationships/image" Target="../media/image15.png"/><Relationship Id="rId6" Type="http://schemas.openxmlformats.org/officeDocument/2006/relationships/image" Target="../media/image17.png"/><Relationship Id="rId7" Type="http://schemas.openxmlformats.org/officeDocument/2006/relationships/image" Target="../media/image11.png"/><Relationship Id="rId8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4.png"/><Relationship Id="rId6" Type="http://schemas.openxmlformats.org/officeDocument/2006/relationships/image" Target="../media/image38.png"/><Relationship Id="rId7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26.png"/><Relationship Id="rId5" Type="http://schemas.openxmlformats.org/officeDocument/2006/relationships/image" Target="../media/image20.png"/><Relationship Id="rId6" Type="http://schemas.openxmlformats.org/officeDocument/2006/relationships/image" Target="../media/image16.png"/><Relationship Id="rId7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27.png"/><Relationship Id="rId5" Type="http://schemas.openxmlformats.org/officeDocument/2006/relationships/image" Target="../media/image23.png"/><Relationship Id="rId6" Type="http://schemas.openxmlformats.org/officeDocument/2006/relationships/image" Target="../media/image35.png"/><Relationship Id="rId7" Type="http://schemas.openxmlformats.org/officeDocument/2006/relationships/image" Target="../media/image3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jpg"/><Relationship Id="rId4" Type="http://schemas.openxmlformats.org/officeDocument/2006/relationships/image" Target="../media/image37.png"/><Relationship Id="rId5" Type="http://schemas.openxmlformats.org/officeDocument/2006/relationships/image" Target="../media/image33.png"/><Relationship Id="rId6" Type="http://schemas.openxmlformats.org/officeDocument/2006/relationships/image" Target="../media/image36.png"/><Relationship Id="rId7" Type="http://schemas.openxmlformats.org/officeDocument/2006/relationships/image" Target="../media/image3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6096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"/>
          <p:cNvSpPr txBox="1"/>
          <p:nvPr>
            <p:ph type="ctrTitle"/>
          </p:nvPr>
        </p:nvSpPr>
        <p:spPr>
          <a:xfrm>
            <a:off x="0" y="1387661"/>
            <a:ext cx="12192000" cy="12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10 - מדדי מיקום מרכזי ב' - חציון</a:t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"/>
          <p:cNvSpPr txBox="1"/>
          <p:nvPr>
            <p:ph idx="1" type="subTitle"/>
          </p:nvPr>
        </p:nvSpPr>
        <p:spPr>
          <a:xfrm>
            <a:off x="-2" y="249409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מקצוע: מידע ונתונים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"/>
          <p:cNvSpPr txBox="1"/>
          <p:nvPr>
            <p:ph idx="2" type="body"/>
          </p:nvPr>
        </p:nvSpPr>
        <p:spPr>
          <a:xfrm>
            <a:off x="1" y="344940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שם המורה: עדי קרנץ אבירם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עורכת: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2"/>
          <p:cNvPicPr preferRelativeResize="0"/>
          <p:nvPr/>
        </p:nvPicPr>
        <p:blipFill rotWithShape="1">
          <a:blip r:embed="rId3">
            <a:alphaModFix/>
          </a:blip>
          <a:srcRect b="10715" l="0" r="0" t="11354"/>
          <a:stretch/>
        </p:blipFill>
        <p:spPr>
          <a:xfrm>
            <a:off x="5896724" y="297950"/>
            <a:ext cx="1552040" cy="10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6591" y="113572"/>
            <a:ext cx="209550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30228" y="4168810"/>
            <a:ext cx="1932877" cy="193287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"/>
          <p:cNvSpPr txBox="1"/>
          <p:nvPr/>
        </p:nvSpPr>
        <p:spPr>
          <a:xfrm>
            <a:off x="3456450" y="4821900"/>
            <a:ext cx="52791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600"/>
              </a:spcAft>
              <a:buNone/>
            </a:pPr>
            <a:r>
              <a:rPr b="1" lang="iw-IL" sz="3600" u="sng">
                <a:solidFill>
                  <a:srgbClr val="0563C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לצפייה בסרטון מלווה מצגת</a:t>
            </a:r>
            <a:endParaRPr b="1" sz="36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"/>
          <p:cNvSpPr txBox="1"/>
          <p:nvPr>
            <p:ph type="title"/>
          </p:nvPr>
        </p:nvSpPr>
        <p:spPr>
          <a:xfrm>
            <a:off x="1737585" y="200868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חציון – קבוצה א'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1"/>
          <p:cNvSpPr/>
          <p:nvPr/>
        </p:nvSpPr>
        <p:spPr>
          <a:xfrm>
            <a:off x="518341" y="5519609"/>
            <a:ext cx="243848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Mote Oo Education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rma, Myanmar, School, Class, Students, Teacher, Boy" id="267" name="Google Shape;26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832" y="1843553"/>
            <a:ext cx="2846218" cy="36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1"/>
          <p:cNvSpPr/>
          <p:nvPr/>
        </p:nvSpPr>
        <p:spPr>
          <a:xfrm>
            <a:off x="4930029" y="1197544"/>
            <a:ext cx="29290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ציוני מבחן של תלמידי הקבוצות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1"/>
          <p:cNvSpPr txBox="1"/>
          <p:nvPr/>
        </p:nvSpPr>
        <p:spPr>
          <a:xfrm>
            <a:off x="7546019" y="1986594"/>
            <a:ext cx="4609917" cy="179202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5777" l="-527" r="-118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0" name="Google Shape;270;p11"/>
          <p:cNvGraphicFramePr/>
          <p:nvPr/>
        </p:nvGraphicFramePr>
        <p:xfrm>
          <a:off x="5835858" y="174783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{A89ADFEE-09DA-41F3-9D2F-E6C98A00F119}</a:tableStyleId>
              </a:tblPr>
              <a:tblGrid>
                <a:gridCol w="1117350"/>
              </a:tblGrid>
              <a:tr h="3048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א'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55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77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87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94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</a:tbl>
          </a:graphicData>
        </a:graphic>
      </p:graphicFrame>
      <p:sp>
        <p:nvSpPr>
          <p:cNvPr id="271" name="Google Shape;271;p11"/>
          <p:cNvSpPr/>
          <p:nvPr/>
        </p:nvSpPr>
        <p:spPr>
          <a:xfrm>
            <a:off x="5440100" y="2095666"/>
            <a:ext cx="328474" cy="1154097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1"/>
          <p:cNvSpPr/>
          <p:nvPr/>
        </p:nvSpPr>
        <p:spPr>
          <a:xfrm>
            <a:off x="5440100" y="3626529"/>
            <a:ext cx="328474" cy="1154097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1"/>
          <p:cNvSpPr/>
          <p:nvPr/>
        </p:nvSpPr>
        <p:spPr>
          <a:xfrm>
            <a:off x="4338976" y="2468777"/>
            <a:ext cx="10166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תצפיות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1"/>
          <p:cNvSpPr/>
          <p:nvPr/>
        </p:nvSpPr>
        <p:spPr>
          <a:xfrm>
            <a:off x="4338976" y="3938852"/>
            <a:ext cx="10166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תצפיות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1"/>
          <p:cNvSpPr/>
          <p:nvPr/>
        </p:nvSpPr>
        <p:spPr>
          <a:xfrm>
            <a:off x="3515334" y="3229476"/>
            <a:ext cx="1722109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החציון =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התצפית האמצעית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1"/>
          <p:cNvSpPr/>
          <p:nvPr/>
        </p:nvSpPr>
        <p:spPr>
          <a:xfrm>
            <a:off x="7655456" y="3879115"/>
            <a:ext cx="2007986" cy="48417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7496" l="0" r="-2732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1"/>
          <p:cNvSpPr/>
          <p:nvPr/>
        </p:nvSpPr>
        <p:spPr>
          <a:xfrm>
            <a:off x="7672579" y="4377522"/>
            <a:ext cx="1589474" cy="46166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8943" l="-4996" r="0" t="-105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1"/>
          <p:cNvSpPr/>
          <p:nvPr/>
        </p:nvSpPr>
        <p:spPr>
          <a:xfrm>
            <a:off x="9206979" y="4402258"/>
            <a:ext cx="673582" cy="46166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8943" l="-13511" r="0" t="-105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1"/>
          <p:cNvSpPr/>
          <p:nvPr/>
        </p:nvSpPr>
        <p:spPr>
          <a:xfrm>
            <a:off x="9774029" y="4382684"/>
            <a:ext cx="64953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=77</a:t>
            </a:r>
            <a:endParaRPr b="0" i="0" sz="1000" u="none" cap="none" strike="noStrik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0" name="Google Shape;280;p11"/>
          <p:cNvCxnSpPr>
            <a:endCxn id="275" idx="3"/>
          </p:cNvCxnSpPr>
          <p:nvPr/>
        </p:nvCxnSpPr>
        <p:spPr>
          <a:xfrm flipH="1">
            <a:off x="5237443" y="3428864"/>
            <a:ext cx="514800" cy="93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81" name="Google Shape;281;p11"/>
          <p:cNvSpPr/>
          <p:nvPr/>
        </p:nvSpPr>
        <p:spPr>
          <a:xfrm>
            <a:off x="7261935" y="5219595"/>
            <a:ext cx="38351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192A7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החציון עבור קבוצה א' הוא: median =77</a:t>
            </a:r>
            <a:endParaRPr b="0" i="0" sz="1800" u="none" cap="none" strike="noStrike">
              <a:solidFill>
                <a:srgbClr val="192A72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626300" y="2468776"/>
            <a:ext cx="673575" cy="553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8" name="Google Shape;288;p12"/>
          <p:cNvGraphicFramePr/>
          <p:nvPr/>
        </p:nvGraphicFramePr>
        <p:xfrm>
          <a:off x="7626601" y="17818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{A89ADFEE-09DA-41F3-9D2F-E6C98A00F119}</a:tableStyleId>
              </a:tblPr>
              <a:tblGrid>
                <a:gridCol w="1117350"/>
              </a:tblGrid>
              <a:tr h="4433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ציוני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ב'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29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29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29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29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29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29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29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29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48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48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289" name="Google Shape;289;p12"/>
          <p:cNvSpPr/>
          <p:nvPr/>
        </p:nvSpPr>
        <p:spPr>
          <a:xfrm>
            <a:off x="518341" y="5519609"/>
            <a:ext cx="243848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Mote Oo Education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rma, Myanmar, School, Class, Students, Teacher, Boy" id="290" name="Google Shape;29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832" y="1843553"/>
            <a:ext cx="2846218" cy="36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2"/>
          <p:cNvSpPr/>
          <p:nvPr/>
        </p:nvSpPr>
        <p:spPr>
          <a:xfrm>
            <a:off x="5602492" y="1197544"/>
            <a:ext cx="22749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ציוני מבחן של קבוצה ב'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2"/>
          <p:cNvSpPr txBox="1"/>
          <p:nvPr/>
        </p:nvSpPr>
        <p:spPr>
          <a:xfrm>
            <a:off x="8339973" y="1135862"/>
            <a:ext cx="3716053" cy="872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נסדר את הנתונים לפי סדר עולה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3" name="Google Shape;293;p12"/>
          <p:cNvCxnSpPr/>
          <p:nvPr/>
        </p:nvCxnSpPr>
        <p:spPr>
          <a:xfrm rot="10800000">
            <a:off x="6394533" y="3686428"/>
            <a:ext cx="1040879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94" name="Google Shape;294;p12"/>
          <p:cNvSpPr/>
          <p:nvPr/>
        </p:nvSpPr>
        <p:spPr>
          <a:xfrm>
            <a:off x="6393140" y="3211067"/>
            <a:ext cx="104227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סדר עולה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2"/>
          <p:cNvSpPr txBox="1"/>
          <p:nvPr>
            <p:ph type="title"/>
          </p:nvPr>
        </p:nvSpPr>
        <p:spPr>
          <a:xfrm>
            <a:off x="1737585" y="200868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חציון – קבוצה ב'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96" name="Google Shape;296;p12"/>
          <p:cNvGraphicFramePr/>
          <p:nvPr/>
        </p:nvGraphicFramePr>
        <p:xfrm>
          <a:off x="5084600" y="17818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{A89ADFEE-09DA-41F3-9D2F-E6C98A00F119}</a:tableStyleId>
              </a:tblPr>
              <a:tblGrid>
                <a:gridCol w="1042275"/>
              </a:tblGrid>
              <a:tr h="6485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ציוני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ב’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8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8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8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8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8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8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8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8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8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8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"/>
          <p:cNvSpPr txBox="1"/>
          <p:nvPr>
            <p:ph type="title"/>
          </p:nvPr>
        </p:nvSpPr>
        <p:spPr>
          <a:xfrm>
            <a:off x="1737585" y="200868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חציון – קבוצה ב'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3"/>
          <p:cNvSpPr/>
          <p:nvPr/>
        </p:nvSpPr>
        <p:spPr>
          <a:xfrm>
            <a:off x="518341" y="5519609"/>
            <a:ext cx="243848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Mote Oo Education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rma, Myanmar, School, Class, Students, Teacher, Boy" id="304" name="Google Shape;30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832" y="1843553"/>
            <a:ext cx="2846218" cy="36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3"/>
          <p:cNvSpPr/>
          <p:nvPr/>
        </p:nvSpPr>
        <p:spPr>
          <a:xfrm>
            <a:off x="4930029" y="1197544"/>
            <a:ext cx="29290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ציוני מבחן של תלמידי הקבוצות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3"/>
          <p:cNvSpPr txBox="1"/>
          <p:nvPr/>
        </p:nvSpPr>
        <p:spPr>
          <a:xfrm>
            <a:off x="8463000" y="1999582"/>
            <a:ext cx="3716053" cy="872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סופרים את סך כל התצפיות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3"/>
          <p:cNvSpPr/>
          <p:nvPr/>
        </p:nvSpPr>
        <p:spPr>
          <a:xfrm>
            <a:off x="9972535" y="2502284"/>
            <a:ext cx="68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N=10</a:t>
            </a:r>
            <a:endParaRPr b="0" i="0" sz="1800" u="none" cap="none" strike="noStrik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08" name="Google Shape;308;p13"/>
          <p:cNvGraphicFramePr/>
          <p:nvPr/>
        </p:nvGraphicFramePr>
        <p:xfrm>
          <a:off x="5756897" y="162151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{A89ADFEE-09DA-41F3-9D2F-E6C98A00F119}</a:tableStyleId>
              </a:tblPr>
              <a:tblGrid>
                <a:gridCol w="1117350"/>
              </a:tblGrid>
              <a:tr h="4433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ב'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43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29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29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29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29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29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29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29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29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48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4"/>
          <p:cNvSpPr txBox="1"/>
          <p:nvPr>
            <p:ph type="title"/>
          </p:nvPr>
        </p:nvSpPr>
        <p:spPr>
          <a:xfrm>
            <a:off x="1737585" y="200868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חציון – קבוצה ב'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4"/>
          <p:cNvSpPr/>
          <p:nvPr/>
        </p:nvSpPr>
        <p:spPr>
          <a:xfrm>
            <a:off x="518341" y="5519609"/>
            <a:ext cx="243848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Mote Oo Education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rma, Myanmar, School, Class, Students, Teacher, Boy" id="316" name="Google Shape;31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832" y="1843553"/>
            <a:ext cx="2846218" cy="36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4"/>
          <p:cNvSpPr/>
          <p:nvPr/>
        </p:nvSpPr>
        <p:spPr>
          <a:xfrm>
            <a:off x="4930029" y="1197544"/>
            <a:ext cx="29290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ציוני מבחן של תלמידי הקבוצות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4"/>
          <p:cNvSpPr txBox="1"/>
          <p:nvPr/>
        </p:nvSpPr>
        <p:spPr>
          <a:xfrm>
            <a:off x="7518948" y="1774027"/>
            <a:ext cx="4609917" cy="872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אם N זוגי אז מוצאים את שני הערכים האמצעיים 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4"/>
          <p:cNvSpPr/>
          <p:nvPr/>
        </p:nvSpPr>
        <p:spPr>
          <a:xfrm>
            <a:off x="5440576" y="2156783"/>
            <a:ext cx="328474" cy="1154097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4"/>
          <p:cNvSpPr/>
          <p:nvPr/>
        </p:nvSpPr>
        <p:spPr>
          <a:xfrm>
            <a:off x="5440100" y="3938852"/>
            <a:ext cx="328474" cy="1154097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4"/>
          <p:cNvSpPr/>
          <p:nvPr/>
        </p:nvSpPr>
        <p:spPr>
          <a:xfrm>
            <a:off x="4338976" y="2506873"/>
            <a:ext cx="10166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תצפיות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4"/>
          <p:cNvSpPr/>
          <p:nvPr/>
        </p:nvSpPr>
        <p:spPr>
          <a:xfrm>
            <a:off x="4300301" y="4305351"/>
            <a:ext cx="10166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תצפיות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4"/>
          <p:cNvSpPr/>
          <p:nvPr/>
        </p:nvSpPr>
        <p:spPr>
          <a:xfrm>
            <a:off x="8632466" y="3634170"/>
            <a:ext cx="1254575" cy="48417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7496" l="0" r="-4852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24" name="Google Shape;324;p14"/>
          <p:cNvGraphicFramePr/>
          <p:nvPr/>
        </p:nvGraphicFramePr>
        <p:xfrm>
          <a:off x="5945593" y="15668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{A89ADFEE-09DA-41F3-9D2F-E6C98A00F119}</a:tableStyleId>
              </a:tblPr>
              <a:tblGrid>
                <a:gridCol w="987400"/>
              </a:tblGrid>
              <a:tr h="5364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ב'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0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0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0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0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0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0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0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0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0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</a:tbl>
          </a:graphicData>
        </a:graphic>
      </p:graphicFrame>
      <p:sp>
        <p:nvSpPr>
          <p:cNvPr id="325" name="Google Shape;325;p14"/>
          <p:cNvSpPr/>
          <p:nvPr/>
        </p:nvSpPr>
        <p:spPr>
          <a:xfrm>
            <a:off x="8484679" y="4247931"/>
            <a:ext cx="2408737" cy="48417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8856" l="0" r="-227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4"/>
          <p:cNvSpPr/>
          <p:nvPr/>
        </p:nvSpPr>
        <p:spPr>
          <a:xfrm>
            <a:off x="3515334" y="3229476"/>
            <a:ext cx="1722109" cy="8309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החציון =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ממוצע 2 התצפיות האמצעיות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7" name="Google Shape;327;p14"/>
          <p:cNvCxnSpPr/>
          <p:nvPr/>
        </p:nvCxnSpPr>
        <p:spPr>
          <a:xfrm flipH="1">
            <a:off x="5237444" y="3429000"/>
            <a:ext cx="660433" cy="153829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28" name="Google Shape;328;p14"/>
          <p:cNvCxnSpPr>
            <a:endCxn id="326" idx="3"/>
          </p:cNvCxnSpPr>
          <p:nvPr/>
        </p:nvCxnSpPr>
        <p:spPr>
          <a:xfrm rot="10800000">
            <a:off x="5237443" y="3644975"/>
            <a:ext cx="660300" cy="1458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29" name="Google Shape;329;p14"/>
          <p:cNvSpPr/>
          <p:nvPr/>
        </p:nvSpPr>
        <p:spPr>
          <a:xfrm>
            <a:off x="8839615" y="2453411"/>
            <a:ext cx="1329788" cy="46166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8943" l="0" r="0" t="-105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4"/>
          <p:cNvSpPr/>
          <p:nvPr/>
        </p:nvSpPr>
        <p:spPr>
          <a:xfrm>
            <a:off x="10003208" y="2453411"/>
            <a:ext cx="606833" cy="46166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8943" l="-16158" r="0" t="-105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4"/>
          <p:cNvSpPr/>
          <p:nvPr/>
        </p:nvSpPr>
        <p:spPr>
          <a:xfrm>
            <a:off x="10408398" y="2604735"/>
            <a:ext cx="34326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+1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4"/>
          <p:cNvSpPr/>
          <p:nvPr/>
        </p:nvSpPr>
        <p:spPr>
          <a:xfrm>
            <a:off x="8524726" y="2684250"/>
            <a:ext cx="1016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=Median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3" name="Google Shape;333;p14"/>
          <p:cNvCxnSpPr/>
          <p:nvPr/>
        </p:nvCxnSpPr>
        <p:spPr>
          <a:xfrm>
            <a:off x="9580996" y="2915076"/>
            <a:ext cx="1306226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4" name="Google Shape;334;p14"/>
          <p:cNvSpPr/>
          <p:nvPr/>
        </p:nvSpPr>
        <p:spPr>
          <a:xfrm>
            <a:off x="10052222" y="2915076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4"/>
          <p:cNvSpPr/>
          <p:nvPr/>
        </p:nvSpPr>
        <p:spPr>
          <a:xfrm>
            <a:off x="8068737" y="4798600"/>
            <a:ext cx="132978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="0" i="0" lang="iw-IL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4"/>
          <p:cNvSpPr/>
          <p:nvPr/>
        </p:nvSpPr>
        <p:spPr>
          <a:xfrm>
            <a:off x="9232330" y="4798600"/>
            <a:ext cx="60683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+X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4"/>
          <p:cNvSpPr/>
          <p:nvPr/>
        </p:nvSpPr>
        <p:spPr>
          <a:xfrm>
            <a:off x="7515903" y="5029425"/>
            <a:ext cx="1254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=Median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8" name="Google Shape;338;p14"/>
          <p:cNvCxnSpPr/>
          <p:nvPr/>
        </p:nvCxnSpPr>
        <p:spPr>
          <a:xfrm>
            <a:off x="8810118" y="5260265"/>
            <a:ext cx="1306226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9" name="Google Shape;339;p14"/>
          <p:cNvSpPr/>
          <p:nvPr/>
        </p:nvSpPr>
        <p:spPr>
          <a:xfrm>
            <a:off x="9573518" y="4967877"/>
            <a:ext cx="25038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4"/>
          <p:cNvSpPr/>
          <p:nvPr/>
        </p:nvSpPr>
        <p:spPr>
          <a:xfrm>
            <a:off x="9246469" y="5236130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4"/>
          <p:cNvSpPr/>
          <p:nvPr/>
        </p:nvSpPr>
        <p:spPr>
          <a:xfrm>
            <a:off x="10223635" y="5055448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2" name="Google Shape;342;p14"/>
          <p:cNvCxnSpPr/>
          <p:nvPr/>
        </p:nvCxnSpPr>
        <p:spPr>
          <a:xfrm>
            <a:off x="10580029" y="5233416"/>
            <a:ext cx="799787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43" name="Google Shape;343;p14"/>
          <p:cNvSpPr/>
          <p:nvPr/>
        </p:nvSpPr>
        <p:spPr>
          <a:xfrm>
            <a:off x="10050028" y="4903703"/>
            <a:ext cx="13297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78+80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4"/>
          <p:cNvSpPr/>
          <p:nvPr/>
        </p:nvSpPr>
        <p:spPr>
          <a:xfrm>
            <a:off x="9808279" y="5198709"/>
            <a:ext cx="13297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4"/>
          <p:cNvSpPr/>
          <p:nvPr/>
        </p:nvSpPr>
        <p:spPr>
          <a:xfrm>
            <a:off x="11368854" y="5055448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4"/>
          <p:cNvSpPr/>
          <p:nvPr/>
        </p:nvSpPr>
        <p:spPr>
          <a:xfrm>
            <a:off x="11566993" y="5059351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79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4"/>
          <p:cNvSpPr/>
          <p:nvPr/>
        </p:nvSpPr>
        <p:spPr>
          <a:xfrm>
            <a:off x="5698666" y="5690519"/>
            <a:ext cx="38351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192A7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החציון עבור קבוצה ב' הוא: median=79</a:t>
            </a:r>
            <a:endParaRPr b="0" i="0" sz="1800" u="none" cap="none" strike="noStrike">
              <a:solidFill>
                <a:srgbClr val="192A72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5"/>
          <p:cNvSpPr txBox="1"/>
          <p:nvPr>
            <p:ph type="title"/>
          </p:nvPr>
        </p:nvSpPr>
        <p:spPr>
          <a:xfrm>
            <a:off x="1737585" y="200868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תרגיל : חציון קבוצה ג'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5"/>
          <p:cNvSpPr/>
          <p:nvPr/>
        </p:nvSpPr>
        <p:spPr>
          <a:xfrm>
            <a:off x="-26327" y="5488105"/>
            <a:ext cx="243848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Mote Oo Education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rma, Myanmar, School, Class, Students, Teacher, Boy" id="355" name="Google Shape;35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9405" y="1793833"/>
            <a:ext cx="2846218" cy="36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15"/>
          <p:cNvSpPr/>
          <p:nvPr/>
        </p:nvSpPr>
        <p:spPr>
          <a:xfrm>
            <a:off x="9839162" y="1830173"/>
            <a:ext cx="22365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ציוני מבחן של קבוצה ג'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57" name="Google Shape;357;p15"/>
          <p:cNvGraphicFramePr/>
          <p:nvPr/>
        </p:nvGraphicFramePr>
        <p:xfrm>
          <a:off x="10529237" y="22667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{A89ADFEE-09DA-41F3-9D2F-E6C98A00F119}</a:tableStyleId>
              </a:tblPr>
              <a:tblGrid>
                <a:gridCol w="987400"/>
              </a:tblGrid>
              <a:tr h="5364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ג'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79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68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358" name="Google Shape;358;p15"/>
          <p:cNvSpPr txBox="1"/>
          <p:nvPr/>
        </p:nvSpPr>
        <p:spPr>
          <a:xfrm>
            <a:off x="7534204" y="1143983"/>
            <a:ext cx="4609917" cy="46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תרגיל: חשבו את החציון עבור קבוצה ג'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9" name="Google Shape;359;p15"/>
          <p:cNvCxnSpPr/>
          <p:nvPr/>
        </p:nvCxnSpPr>
        <p:spPr>
          <a:xfrm rot="10800000">
            <a:off x="9190999" y="3843074"/>
            <a:ext cx="1040879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60" name="Google Shape;360;p15"/>
          <p:cNvSpPr/>
          <p:nvPr/>
        </p:nvSpPr>
        <p:spPr>
          <a:xfrm>
            <a:off x="9189606" y="3367713"/>
            <a:ext cx="104227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סדר עולה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61" name="Google Shape;361;p15"/>
          <p:cNvGraphicFramePr/>
          <p:nvPr/>
        </p:nvGraphicFramePr>
        <p:xfrm>
          <a:off x="8053527" y="219950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{A89ADFEE-09DA-41F3-9D2F-E6C98A00F119}</a:tableStyleId>
              </a:tblPr>
              <a:tblGrid>
                <a:gridCol w="987400"/>
              </a:tblGrid>
              <a:tr h="5173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ציוני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ג'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264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264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264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264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264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264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264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264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264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264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</a:tbl>
          </a:graphicData>
        </a:graphic>
      </p:graphicFrame>
      <p:cxnSp>
        <p:nvCxnSpPr>
          <p:cNvPr id="362" name="Google Shape;362;p15"/>
          <p:cNvCxnSpPr/>
          <p:nvPr/>
        </p:nvCxnSpPr>
        <p:spPr>
          <a:xfrm rot="10800000">
            <a:off x="6880883" y="2976362"/>
            <a:ext cx="1040879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63" name="Google Shape;363;p15"/>
          <p:cNvSpPr/>
          <p:nvPr/>
        </p:nvSpPr>
        <p:spPr>
          <a:xfrm>
            <a:off x="7060326" y="2415725"/>
            <a:ext cx="768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N=10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5"/>
          <p:cNvSpPr/>
          <p:nvPr/>
        </p:nvSpPr>
        <p:spPr>
          <a:xfrm>
            <a:off x="4183954" y="2548679"/>
            <a:ext cx="1329788" cy="46166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8943" l="0" r="0" t="-105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5"/>
          <p:cNvSpPr/>
          <p:nvPr/>
        </p:nvSpPr>
        <p:spPr>
          <a:xfrm>
            <a:off x="5347547" y="2548679"/>
            <a:ext cx="606833" cy="46166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8943" l="-14998" r="0" t="-105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5"/>
          <p:cNvSpPr/>
          <p:nvPr/>
        </p:nvSpPr>
        <p:spPr>
          <a:xfrm>
            <a:off x="5752737" y="2700003"/>
            <a:ext cx="34326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chemeClr val="dk1"/>
                </a:solidFill>
                <a:highlight>
                  <a:srgbClr val="00FF00"/>
                </a:highlight>
                <a:latin typeface="Calibri"/>
                <a:ea typeface="Calibri"/>
                <a:cs typeface="Calibri"/>
                <a:sym typeface="Calibri"/>
              </a:rPr>
              <a:t>+1</a:t>
            </a:r>
            <a:endParaRPr b="0" i="0" sz="1100" u="none" cap="none" strike="noStrike">
              <a:solidFill>
                <a:schemeClr val="dk1"/>
              </a:solidFill>
              <a:highlight>
                <a:srgbClr val="00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5"/>
          <p:cNvSpPr/>
          <p:nvPr/>
        </p:nvSpPr>
        <p:spPr>
          <a:xfrm>
            <a:off x="3843399" y="2779500"/>
            <a:ext cx="104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=Median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8" name="Google Shape;368;p15"/>
          <p:cNvCxnSpPr/>
          <p:nvPr/>
        </p:nvCxnSpPr>
        <p:spPr>
          <a:xfrm>
            <a:off x="4925335" y="3010344"/>
            <a:ext cx="1306226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9" name="Google Shape;369;p15"/>
          <p:cNvSpPr/>
          <p:nvPr/>
        </p:nvSpPr>
        <p:spPr>
          <a:xfrm>
            <a:off x="5396561" y="3010344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5"/>
          <p:cNvSpPr/>
          <p:nvPr/>
        </p:nvSpPr>
        <p:spPr>
          <a:xfrm>
            <a:off x="3155661" y="3427576"/>
            <a:ext cx="1329788" cy="46166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8943" l="0" r="0" t="-105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5"/>
          <p:cNvSpPr/>
          <p:nvPr/>
        </p:nvSpPr>
        <p:spPr>
          <a:xfrm>
            <a:off x="4319254" y="3427576"/>
            <a:ext cx="683200" cy="46166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8943" l="-14283" r="0" t="-105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5"/>
          <p:cNvSpPr/>
          <p:nvPr/>
        </p:nvSpPr>
        <p:spPr>
          <a:xfrm>
            <a:off x="4751876" y="3588044"/>
            <a:ext cx="34326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chemeClr val="dk1"/>
                </a:solidFill>
                <a:highlight>
                  <a:srgbClr val="00FF00"/>
                </a:highlight>
                <a:latin typeface="Calibri"/>
                <a:ea typeface="Calibri"/>
                <a:cs typeface="Calibri"/>
                <a:sym typeface="Calibri"/>
              </a:rPr>
              <a:t>+1</a:t>
            </a:r>
            <a:endParaRPr b="0" i="0" sz="1100" u="none" cap="none" strike="noStrike">
              <a:solidFill>
                <a:schemeClr val="dk1"/>
              </a:solidFill>
              <a:highlight>
                <a:srgbClr val="00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5"/>
          <p:cNvSpPr/>
          <p:nvPr/>
        </p:nvSpPr>
        <p:spPr>
          <a:xfrm>
            <a:off x="2659450" y="3658400"/>
            <a:ext cx="119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Median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4" name="Google Shape;374;p15"/>
          <p:cNvCxnSpPr/>
          <p:nvPr/>
        </p:nvCxnSpPr>
        <p:spPr>
          <a:xfrm>
            <a:off x="3897042" y="3889241"/>
            <a:ext cx="1198097" cy="88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75" name="Google Shape;375;p15"/>
          <p:cNvSpPr/>
          <p:nvPr/>
        </p:nvSpPr>
        <p:spPr>
          <a:xfrm>
            <a:off x="4368268" y="3889241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5"/>
          <p:cNvSpPr/>
          <p:nvPr/>
        </p:nvSpPr>
        <p:spPr>
          <a:xfrm>
            <a:off x="5729677" y="3423278"/>
            <a:ext cx="683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b="0" i="0" lang="iw-IL" sz="2400" u="none" cap="none" strike="noStrike">
                <a:solidFill>
                  <a:schemeClr val="dk1"/>
                </a:solidFill>
                <a:highlight>
                  <a:srgbClr val="00FF00"/>
                </a:highlight>
                <a:latin typeface="Calibri"/>
                <a:ea typeface="Calibri"/>
                <a:cs typeface="Calibri"/>
                <a:sym typeface="Calibri"/>
              </a:rPr>
              <a:t>X</a:t>
            </a:r>
            <a:endParaRPr b="0" i="0" sz="1000" u="none" cap="none" strike="noStrike">
              <a:solidFill>
                <a:schemeClr val="dk1"/>
              </a:solidFill>
              <a:highlight>
                <a:srgbClr val="00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5"/>
          <p:cNvSpPr/>
          <p:nvPr/>
        </p:nvSpPr>
        <p:spPr>
          <a:xfrm>
            <a:off x="5990354" y="3583746"/>
            <a:ext cx="34326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chemeClr val="dk1"/>
                </a:solidFill>
                <a:highlight>
                  <a:srgbClr val="00FF00"/>
                </a:highlight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1100" u="none" cap="none" strike="noStrike">
              <a:solidFill>
                <a:schemeClr val="dk1"/>
              </a:solidFill>
              <a:highlight>
                <a:srgbClr val="00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8" name="Google Shape;378;p15"/>
          <p:cNvCxnSpPr/>
          <p:nvPr/>
        </p:nvCxnSpPr>
        <p:spPr>
          <a:xfrm>
            <a:off x="5307465" y="3884943"/>
            <a:ext cx="1198097" cy="88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79" name="Google Shape;379;p15"/>
          <p:cNvSpPr/>
          <p:nvPr/>
        </p:nvSpPr>
        <p:spPr>
          <a:xfrm>
            <a:off x="5778691" y="3884943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5"/>
          <p:cNvSpPr/>
          <p:nvPr/>
        </p:nvSpPr>
        <p:spPr>
          <a:xfrm>
            <a:off x="5376944" y="3405850"/>
            <a:ext cx="504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="0" i="0" lang="iw-IL" sz="10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000" u="none" cap="none" strike="noStrike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5"/>
          <p:cNvSpPr/>
          <p:nvPr/>
        </p:nvSpPr>
        <p:spPr>
          <a:xfrm>
            <a:off x="5076863" y="3691567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5"/>
          <p:cNvSpPr/>
          <p:nvPr/>
        </p:nvSpPr>
        <p:spPr>
          <a:xfrm>
            <a:off x="6604597" y="3691567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5"/>
          <p:cNvSpPr/>
          <p:nvPr/>
        </p:nvSpPr>
        <p:spPr>
          <a:xfrm>
            <a:off x="3752576" y="4489405"/>
            <a:ext cx="3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4" name="Google Shape;384;p15"/>
          <p:cNvCxnSpPr>
            <a:stCxn id="385" idx="3"/>
          </p:cNvCxnSpPr>
          <p:nvPr/>
        </p:nvCxnSpPr>
        <p:spPr>
          <a:xfrm>
            <a:off x="7799263" y="3878221"/>
            <a:ext cx="402900" cy="182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86" name="Google Shape;386;p15"/>
          <p:cNvCxnSpPr>
            <a:stCxn id="387" idx="3"/>
          </p:cNvCxnSpPr>
          <p:nvPr/>
        </p:nvCxnSpPr>
        <p:spPr>
          <a:xfrm flipH="1" rot="10800000">
            <a:off x="7784600" y="4345705"/>
            <a:ext cx="417600" cy="143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85" name="Google Shape;385;p15"/>
          <p:cNvSpPr/>
          <p:nvPr/>
        </p:nvSpPr>
        <p:spPr>
          <a:xfrm>
            <a:off x="7032706" y="3585833"/>
            <a:ext cx="7665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תצפית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מס'  5 </a:t>
            </a:r>
            <a:endParaRPr b="0" i="0" sz="1600" u="none" cap="none" strike="noStrik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15"/>
          <p:cNvSpPr/>
          <p:nvPr/>
        </p:nvSpPr>
        <p:spPr>
          <a:xfrm>
            <a:off x="7018043" y="4197017"/>
            <a:ext cx="7665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none" cap="none" strike="noStrike">
                <a:solidFill>
                  <a:srgbClr val="000000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תצפית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none" cap="none" strike="noStrike">
                <a:solidFill>
                  <a:srgbClr val="000000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מס'  6 </a:t>
            </a:r>
            <a:endParaRPr b="0" i="0" sz="1600" u="none" cap="none" strike="noStrike">
              <a:solidFill>
                <a:schemeClr val="dk1"/>
              </a:solidFill>
              <a:highlight>
                <a:srgbClr val="00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8" name="Google Shape;388;p15"/>
          <p:cNvCxnSpPr/>
          <p:nvPr/>
        </p:nvCxnSpPr>
        <p:spPr>
          <a:xfrm>
            <a:off x="4011564" y="4676231"/>
            <a:ext cx="911943" cy="88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89" name="Google Shape;389;p15"/>
          <p:cNvSpPr/>
          <p:nvPr/>
        </p:nvSpPr>
        <p:spPr>
          <a:xfrm>
            <a:off x="4135031" y="4298099"/>
            <a:ext cx="7681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78+80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5"/>
          <p:cNvSpPr/>
          <p:nvPr/>
        </p:nvSpPr>
        <p:spPr>
          <a:xfrm>
            <a:off x="4345247" y="4658631"/>
            <a:ext cx="3016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5"/>
          <p:cNvSpPr/>
          <p:nvPr/>
        </p:nvSpPr>
        <p:spPr>
          <a:xfrm>
            <a:off x="4902872" y="4500365"/>
            <a:ext cx="3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5"/>
          <p:cNvSpPr/>
          <p:nvPr/>
        </p:nvSpPr>
        <p:spPr>
          <a:xfrm>
            <a:off x="5183367" y="4486497"/>
            <a:ext cx="418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79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5"/>
          <p:cNvSpPr/>
          <p:nvPr/>
        </p:nvSpPr>
        <p:spPr>
          <a:xfrm>
            <a:off x="3596165" y="5755772"/>
            <a:ext cx="38351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192A7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החציון עבור קבוצה ג' הוא: median=79</a:t>
            </a:r>
            <a:endParaRPr b="0" i="0" sz="1800" u="none" cap="none" strike="noStrike">
              <a:solidFill>
                <a:srgbClr val="192A72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" name="Google Shape;399;p16"/>
          <p:cNvGraphicFramePr/>
          <p:nvPr/>
        </p:nvGraphicFramePr>
        <p:xfrm>
          <a:off x="4903761" y="219992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{A89ADFEE-09DA-41F3-9D2F-E6C98A00F119}</a:tableStyleId>
              </a:tblPr>
              <a:tblGrid>
                <a:gridCol w="817150"/>
                <a:gridCol w="802300"/>
              </a:tblGrid>
              <a:tr h="3071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מספר אנשים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מספר פיצות </a:t>
                      </a:r>
                      <a:endParaRPr sz="1400" u="none" cap="none" strike="noStrike"/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400" name="Google Shape;400;p16"/>
          <p:cNvSpPr txBox="1"/>
          <p:nvPr>
            <p:ph type="title"/>
          </p:nvPr>
        </p:nvSpPr>
        <p:spPr>
          <a:xfrm>
            <a:off x="2024941" y="565137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דוגמה 2: חציון לטבלת שכיחויות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6"/>
          <p:cNvSpPr/>
          <p:nvPr/>
        </p:nvSpPr>
        <p:spPr>
          <a:xfrm>
            <a:off x="518341" y="5519609"/>
            <a:ext cx="243848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Mote Oo Education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rma, Myanmar, School, Class, Students, Teacher, Boy" id="402" name="Google Shape;40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832" y="1843553"/>
            <a:ext cx="2846218" cy="36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16"/>
          <p:cNvSpPr/>
          <p:nvPr/>
        </p:nvSpPr>
        <p:spPr>
          <a:xfrm>
            <a:off x="8618138" y="2660170"/>
            <a:ext cx="30877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נחשב את החציון לפי הנוסחה.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04" name="Google Shape;404;p16"/>
          <p:cNvGraphicFramePr/>
          <p:nvPr/>
        </p:nvGraphicFramePr>
        <p:xfrm>
          <a:off x="3591748" y="216894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{A89ADFEE-09DA-41F3-9D2F-E6C98A00F119}</a:tableStyleId>
              </a:tblPr>
              <a:tblGrid>
                <a:gridCol w="1050400"/>
                <a:gridCol w="1050400"/>
                <a:gridCol w="1050400"/>
              </a:tblGrid>
              <a:tr h="762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מספר פיצות </a:t>
                      </a:r>
                      <a:endParaRPr sz="1400" u="none" cap="none" strike="noStrike"/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מספר אנשים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שכיחות מצטברת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4022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4022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7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4022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8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927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8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4022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10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405" name="Google Shape;405;p16"/>
          <p:cNvSpPr txBox="1"/>
          <p:nvPr/>
        </p:nvSpPr>
        <p:spPr>
          <a:xfrm>
            <a:off x="6096000" y="2569254"/>
            <a:ext cx="2342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6"/>
          <p:cNvSpPr txBox="1"/>
          <p:nvPr/>
        </p:nvSpPr>
        <p:spPr>
          <a:xfrm>
            <a:off x="4728714" y="2569254"/>
            <a:ext cx="6567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f(x)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07" name="Google Shape;407;p16"/>
          <p:cNvGraphicFramePr/>
          <p:nvPr/>
        </p:nvGraphicFramePr>
        <p:xfrm>
          <a:off x="3571906" y="215361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{A89ADFEE-09DA-41F3-9D2F-E6C98A00F119}</a:tableStyleId>
              </a:tblPr>
              <a:tblGrid>
                <a:gridCol w="1050400"/>
                <a:gridCol w="1050400"/>
                <a:gridCol w="1050400"/>
              </a:tblGrid>
              <a:tr h="7935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מספר פיצות </a:t>
                      </a:r>
                      <a:endParaRPr sz="1400" u="none" cap="none" strike="noStrike"/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מספר אנשים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שכיחות מצטברת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4022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4022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7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4022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8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927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8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4022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highlight>
                            <a:srgbClr val="FFFF00"/>
                          </a:highlight>
                        </a:rPr>
                        <a:t>10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408" name="Google Shape;408;p16"/>
          <p:cNvSpPr/>
          <p:nvPr/>
        </p:nvSpPr>
        <p:spPr>
          <a:xfrm>
            <a:off x="7523436" y="3405063"/>
            <a:ext cx="1329788" cy="46166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0661" l="0" r="0" t="-1066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6"/>
          <p:cNvSpPr/>
          <p:nvPr/>
        </p:nvSpPr>
        <p:spPr>
          <a:xfrm>
            <a:off x="8687029" y="3405063"/>
            <a:ext cx="606833" cy="46166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0661" l="-14998" r="0" t="-1066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6"/>
          <p:cNvSpPr/>
          <p:nvPr/>
        </p:nvSpPr>
        <p:spPr>
          <a:xfrm>
            <a:off x="7184126" y="3635900"/>
            <a:ext cx="104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=Median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1" name="Google Shape;411;p16"/>
          <p:cNvCxnSpPr/>
          <p:nvPr/>
        </p:nvCxnSpPr>
        <p:spPr>
          <a:xfrm>
            <a:off x="8332704" y="3866728"/>
            <a:ext cx="104104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12" name="Google Shape;412;p16"/>
          <p:cNvSpPr/>
          <p:nvPr/>
        </p:nvSpPr>
        <p:spPr>
          <a:xfrm>
            <a:off x="8736043" y="3866728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16"/>
          <p:cNvSpPr/>
          <p:nvPr/>
        </p:nvSpPr>
        <p:spPr>
          <a:xfrm>
            <a:off x="9415121" y="3649346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6"/>
          <p:cNvSpPr/>
          <p:nvPr/>
        </p:nvSpPr>
        <p:spPr>
          <a:xfrm>
            <a:off x="8905935" y="3372832"/>
            <a:ext cx="1329788" cy="46166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8943" l="0" r="0" t="-105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6"/>
          <p:cNvSpPr/>
          <p:nvPr/>
        </p:nvSpPr>
        <p:spPr>
          <a:xfrm>
            <a:off x="10069528" y="3372832"/>
            <a:ext cx="706422" cy="46166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8943" l="-13791" r="0" t="-105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6"/>
          <p:cNvSpPr/>
          <p:nvPr/>
        </p:nvSpPr>
        <p:spPr>
          <a:xfrm>
            <a:off x="10118542" y="3834497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7" name="Google Shape;417;p16"/>
          <p:cNvCxnSpPr/>
          <p:nvPr/>
        </p:nvCxnSpPr>
        <p:spPr>
          <a:xfrm>
            <a:off x="9715203" y="3831272"/>
            <a:ext cx="104104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18" name="Google Shape;418;p16"/>
          <p:cNvSpPr/>
          <p:nvPr/>
        </p:nvSpPr>
        <p:spPr>
          <a:xfrm>
            <a:off x="10514102" y="3541307"/>
            <a:ext cx="34326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+1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16"/>
          <p:cNvSpPr/>
          <p:nvPr/>
        </p:nvSpPr>
        <p:spPr>
          <a:xfrm>
            <a:off x="10899941" y="3649346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16"/>
          <p:cNvSpPr/>
          <p:nvPr/>
        </p:nvSpPr>
        <p:spPr>
          <a:xfrm>
            <a:off x="7441639" y="4280265"/>
            <a:ext cx="132978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X</a:t>
            </a:r>
            <a:endParaRPr b="0" i="0" sz="1000" u="none" cap="none" strike="noStrike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16"/>
          <p:cNvSpPr/>
          <p:nvPr/>
        </p:nvSpPr>
        <p:spPr>
          <a:xfrm>
            <a:off x="8782565" y="4301167"/>
            <a:ext cx="70642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+X</a:t>
            </a:r>
            <a:endParaRPr b="0" i="0" sz="1000" u="none" cap="none" strike="noStrike">
              <a:solidFill>
                <a:schemeClr val="dk1"/>
              </a:solidFill>
              <a:highlight>
                <a:srgbClr val="00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16"/>
          <p:cNvSpPr/>
          <p:nvPr/>
        </p:nvSpPr>
        <p:spPr>
          <a:xfrm>
            <a:off x="8812722" y="4748897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3" name="Google Shape;423;p16"/>
          <p:cNvCxnSpPr/>
          <p:nvPr/>
        </p:nvCxnSpPr>
        <p:spPr>
          <a:xfrm>
            <a:off x="8368005" y="4734961"/>
            <a:ext cx="104104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4" name="Google Shape;424;p16"/>
          <p:cNvSpPr/>
          <p:nvPr/>
        </p:nvSpPr>
        <p:spPr>
          <a:xfrm>
            <a:off x="9018531" y="4441386"/>
            <a:ext cx="34326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1100" u="none" cap="none" strike="noStrike">
              <a:solidFill>
                <a:schemeClr val="dk1"/>
              </a:solidFill>
              <a:highlight>
                <a:srgbClr val="00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16"/>
          <p:cNvSpPr/>
          <p:nvPr/>
        </p:nvSpPr>
        <p:spPr>
          <a:xfrm>
            <a:off x="8562572" y="4480320"/>
            <a:ext cx="34326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100" u="none" cap="none" strike="noStrike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16"/>
          <p:cNvSpPr/>
          <p:nvPr/>
        </p:nvSpPr>
        <p:spPr>
          <a:xfrm>
            <a:off x="9431322" y="4548391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16"/>
          <p:cNvSpPr/>
          <p:nvPr/>
        </p:nvSpPr>
        <p:spPr>
          <a:xfrm>
            <a:off x="9093117" y="4294199"/>
            <a:ext cx="132978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iw-I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b="0" i="0" lang="iw-IL" sz="24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000" u="none" cap="none" strike="noStrike">
              <a:solidFill>
                <a:schemeClr val="dk1"/>
              </a:solidFill>
              <a:highlight>
                <a:srgbClr val="00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8" name="Google Shape;428;p16"/>
          <p:cNvCxnSpPr/>
          <p:nvPr/>
        </p:nvCxnSpPr>
        <p:spPr>
          <a:xfrm>
            <a:off x="9758011" y="4733194"/>
            <a:ext cx="664894" cy="176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9" name="Google Shape;429;p16"/>
          <p:cNvSpPr/>
          <p:nvPr/>
        </p:nvSpPr>
        <p:spPr>
          <a:xfrm>
            <a:off x="9906598" y="4748897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6"/>
          <p:cNvSpPr/>
          <p:nvPr/>
        </p:nvSpPr>
        <p:spPr>
          <a:xfrm>
            <a:off x="10460146" y="4557264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6"/>
          <p:cNvSpPr/>
          <p:nvPr/>
        </p:nvSpPr>
        <p:spPr>
          <a:xfrm>
            <a:off x="10619158" y="4554040"/>
            <a:ext cx="47641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1.5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32" name="Google Shape;432;p16"/>
          <p:cNvGraphicFramePr/>
          <p:nvPr/>
        </p:nvGraphicFramePr>
        <p:xfrm>
          <a:off x="3575658" y="216737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{A89ADFEE-09DA-41F3-9D2F-E6C98A00F119}</a:tableStyleId>
              </a:tblPr>
              <a:tblGrid>
                <a:gridCol w="1050400"/>
                <a:gridCol w="1046650"/>
                <a:gridCol w="1054150"/>
              </a:tblGrid>
              <a:tr h="7403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פיצות 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אנשים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שכיחות מצטברת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4071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4071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highlight>
                            <a:srgbClr val="00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4071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974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4071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433" name="Google Shape;433;p16"/>
          <p:cNvSpPr/>
          <p:nvPr/>
        </p:nvSpPr>
        <p:spPr>
          <a:xfrm>
            <a:off x="8488898" y="1893542"/>
            <a:ext cx="32031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נסדר את הנתונים בסדר עולה.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6"/>
          <p:cNvSpPr/>
          <p:nvPr/>
        </p:nvSpPr>
        <p:spPr>
          <a:xfrm>
            <a:off x="7861521" y="2276902"/>
            <a:ext cx="38443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נחשב את עמודת השכיחות המצטברת.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6"/>
          <p:cNvSpPr/>
          <p:nvPr/>
        </p:nvSpPr>
        <p:spPr>
          <a:xfrm>
            <a:off x="7159125" y="5344625"/>
            <a:ext cx="1329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0" i="0" lang="iw-IL" sz="1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edian= </a:t>
            </a:r>
            <a:r>
              <a:rPr b="0" i="0" lang="iw-IL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1.5</a:t>
            </a:r>
            <a:endParaRPr b="0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16"/>
          <p:cNvSpPr/>
          <p:nvPr/>
        </p:nvSpPr>
        <p:spPr>
          <a:xfrm>
            <a:off x="8094767" y="4540860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16"/>
          <p:cNvSpPr txBox="1"/>
          <p:nvPr/>
        </p:nvSpPr>
        <p:spPr>
          <a:xfrm>
            <a:off x="5914123" y="2558379"/>
            <a:ext cx="656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F(X)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6"/>
          <p:cNvSpPr txBox="1"/>
          <p:nvPr/>
        </p:nvSpPr>
        <p:spPr>
          <a:xfrm>
            <a:off x="3971286" y="2558357"/>
            <a:ext cx="234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6"/>
          <p:cNvSpPr txBox="1"/>
          <p:nvPr/>
        </p:nvSpPr>
        <p:spPr>
          <a:xfrm>
            <a:off x="4915200" y="2569254"/>
            <a:ext cx="656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f(x)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7"/>
          <p:cNvSpPr txBox="1"/>
          <p:nvPr>
            <p:ph type="title"/>
          </p:nvPr>
        </p:nvSpPr>
        <p:spPr>
          <a:xfrm>
            <a:off x="1850573" y="509059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דוגמה 3: חציון לערכים מסוג שמי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7"/>
          <p:cNvSpPr txBox="1"/>
          <p:nvPr/>
        </p:nvSpPr>
        <p:spPr>
          <a:xfrm>
            <a:off x="1850573" y="735916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7"/>
          <p:cNvSpPr txBox="1"/>
          <p:nvPr/>
        </p:nvSpPr>
        <p:spPr>
          <a:xfrm>
            <a:off x="2889902" y="1848813"/>
            <a:ext cx="3716053" cy="1287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שאלה</a:t>
            </a: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מהו החציון?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7"/>
          <p:cNvSpPr txBox="1"/>
          <p:nvPr/>
        </p:nvSpPr>
        <p:spPr>
          <a:xfrm>
            <a:off x="1984347" y="2172591"/>
            <a:ext cx="303366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לא ניתן לסדר נתונים בסדר עולה, לכן לא ניתן לחשב חציון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izza, Food, Italy" id="449" name="Google Shape;44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206319"/>
            <a:ext cx="5477522" cy="3651682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17"/>
          <p:cNvSpPr/>
          <p:nvPr/>
        </p:nvSpPr>
        <p:spPr>
          <a:xfrm>
            <a:off x="-140025" y="2942175"/>
            <a:ext cx="2276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petrovhey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51" name="Google Shape;451;p17"/>
          <p:cNvGraphicFramePr/>
          <p:nvPr/>
        </p:nvGraphicFramePr>
        <p:xfrm>
          <a:off x="7290325" y="149386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{A89ADFEE-09DA-41F3-9D2F-E6C98A00F119}</a:tableStyleId>
              </a:tblPr>
              <a:tblGrid>
                <a:gridCol w="1117925"/>
                <a:gridCol w="1117600"/>
              </a:tblGrid>
              <a:tr h="1778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שאלון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הגעת הפיצה תוך 40 דקות?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לא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לא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לא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8"/>
          <p:cNvSpPr txBox="1"/>
          <p:nvPr>
            <p:ph type="title"/>
          </p:nvPr>
        </p:nvSpPr>
        <p:spPr>
          <a:xfrm>
            <a:off x="1827969" y="651692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/>
              <a:t>דוגמה 3: חציון לערכים מסוג סדר</a:t>
            </a:r>
            <a:endParaRPr b="0" sz="4000"/>
          </a:p>
        </p:txBody>
      </p:sp>
      <p:sp>
        <p:nvSpPr>
          <p:cNvPr id="458" name="Google Shape;458;p18"/>
          <p:cNvSpPr txBox="1"/>
          <p:nvPr/>
        </p:nvSpPr>
        <p:spPr>
          <a:xfrm>
            <a:off x="1850573" y="735916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8"/>
          <p:cNvSpPr txBox="1"/>
          <p:nvPr/>
        </p:nvSpPr>
        <p:spPr>
          <a:xfrm>
            <a:off x="2207516" y="1494880"/>
            <a:ext cx="3716053" cy="1021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w-IL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שאלה</a:t>
            </a:r>
            <a:r>
              <a:rPr b="0" i="0" lang="iw-I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w-I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בהנחה ש"כן" = 1, "לא"=2, מהו החציון?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8"/>
          <p:cNvSpPr txBox="1"/>
          <p:nvPr/>
        </p:nvSpPr>
        <p:spPr>
          <a:xfrm>
            <a:off x="5354527" y="3270763"/>
            <a:ext cx="30336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1 = "כן" Median </a:t>
            </a:r>
            <a:endParaRPr b="0" i="0" sz="1800" u="none" cap="none" strike="noStrik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zza, Food, Italy" id="461" name="Google Shape;46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96977"/>
            <a:ext cx="4741534" cy="3161023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18"/>
          <p:cNvSpPr/>
          <p:nvPr/>
        </p:nvSpPr>
        <p:spPr>
          <a:xfrm>
            <a:off x="-105174" y="3401250"/>
            <a:ext cx="2235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petrovhey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63" name="Google Shape;463;p18"/>
          <p:cNvGraphicFramePr/>
          <p:nvPr/>
        </p:nvGraphicFramePr>
        <p:xfrm>
          <a:off x="9234683" y="156920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{A89ADFEE-09DA-41F3-9D2F-E6C98A00F119}</a:tableStyleId>
              </a:tblPr>
              <a:tblGrid>
                <a:gridCol w="745325"/>
                <a:gridCol w="745100"/>
                <a:gridCol w="745100"/>
              </a:tblGrid>
              <a:tr h="1778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מספר שאלון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הגעת הפיצה תוך 40 דקות?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/>
                        <a:t>הגעת הפיצה תוך 40 דקות?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כן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כן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כן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כן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כן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6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כן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7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כן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8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לא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9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לא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10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לא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464" name="Google Shape;464;p18"/>
          <p:cNvSpPr/>
          <p:nvPr/>
        </p:nvSpPr>
        <p:spPr>
          <a:xfrm>
            <a:off x="2225008" y="2287835"/>
            <a:ext cx="1329788" cy="46166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8943" l="0" r="0" t="-105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8"/>
          <p:cNvSpPr/>
          <p:nvPr/>
        </p:nvSpPr>
        <p:spPr>
          <a:xfrm>
            <a:off x="3388601" y="2287835"/>
            <a:ext cx="606833" cy="46166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8943" l="-16158" r="0" t="-105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8"/>
          <p:cNvSpPr/>
          <p:nvPr/>
        </p:nvSpPr>
        <p:spPr>
          <a:xfrm>
            <a:off x="1596920" y="2518675"/>
            <a:ext cx="1329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=Median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7" name="Google Shape;467;p18"/>
          <p:cNvCxnSpPr/>
          <p:nvPr/>
        </p:nvCxnSpPr>
        <p:spPr>
          <a:xfrm>
            <a:off x="3034276" y="2749500"/>
            <a:ext cx="104104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68" name="Google Shape;468;p18"/>
          <p:cNvSpPr/>
          <p:nvPr/>
        </p:nvSpPr>
        <p:spPr>
          <a:xfrm>
            <a:off x="3437615" y="2749500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18"/>
          <p:cNvSpPr/>
          <p:nvPr/>
        </p:nvSpPr>
        <p:spPr>
          <a:xfrm>
            <a:off x="4116693" y="2532118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8"/>
          <p:cNvSpPr/>
          <p:nvPr/>
        </p:nvSpPr>
        <p:spPr>
          <a:xfrm>
            <a:off x="3607507" y="2255604"/>
            <a:ext cx="1329788" cy="46166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8943" l="0" r="0" t="-105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8"/>
          <p:cNvSpPr/>
          <p:nvPr/>
        </p:nvSpPr>
        <p:spPr>
          <a:xfrm>
            <a:off x="4771100" y="2255604"/>
            <a:ext cx="706422" cy="46166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8943" l="-13791" r="0" t="-105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8"/>
          <p:cNvSpPr/>
          <p:nvPr/>
        </p:nvSpPr>
        <p:spPr>
          <a:xfrm>
            <a:off x="4820114" y="2717269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3" name="Google Shape;473;p18"/>
          <p:cNvCxnSpPr/>
          <p:nvPr/>
        </p:nvCxnSpPr>
        <p:spPr>
          <a:xfrm>
            <a:off x="4416775" y="2714044"/>
            <a:ext cx="104104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74" name="Google Shape;474;p18"/>
          <p:cNvSpPr/>
          <p:nvPr/>
        </p:nvSpPr>
        <p:spPr>
          <a:xfrm>
            <a:off x="5215674" y="2424079"/>
            <a:ext cx="343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+1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18"/>
          <p:cNvSpPr/>
          <p:nvPr/>
        </p:nvSpPr>
        <p:spPr>
          <a:xfrm>
            <a:off x="5601513" y="2532118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18"/>
          <p:cNvSpPr/>
          <p:nvPr/>
        </p:nvSpPr>
        <p:spPr>
          <a:xfrm>
            <a:off x="5694029" y="2269550"/>
            <a:ext cx="60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18"/>
          <p:cNvSpPr/>
          <p:nvPr/>
        </p:nvSpPr>
        <p:spPr>
          <a:xfrm>
            <a:off x="6304250" y="2269539"/>
            <a:ext cx="70642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+X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18"/>
          <p:cNvSpPr/>
          <p:nvPr/>
        </p:nvSpPr>
        <p:spPr>
          <a:xfrm>
            <a:off x="6334407" y="2717269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9" name="Google Shape;479;p18"/>
          <p:cNvCxnSpPr/>
          <p:nvPr/>
        </p:nvCxnSpPr>
        <p:spPr>
          <a:xfrm>
            <a:off x="5889690" y="2703333"/>
            <a:ext cx="104104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0" name="Google Shape;480;p18"/>
          <p:cNvSpPr/>
          <p:nvPr/>
        </p:nvSpPr>
        <p:spPr>
          <a:xfrm>
            <a:off x="6540216" y="2409758"/>
            <a:ext cx="34326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18"/>
          <p:cNvSpPr/>
          <p:nvPr/>
        </p:nvSpPr>
        <p:spPr>
          <a:xfrm>
            <a:off x="6084257" y="2448692"/>
            <a:ext cx="34326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18"/>
          <p:cNvSpPr/>
          <p:nvPr/>
        </p:nvSpPr>
        <p:spPr>
          <a:xfrm>
            <a:off x="6953007" y="2516763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83" name="Google Shape;483;p18"/>
          <p:cNvGraphicFramePr/>
          <p:nvPr/>
        </p:nvGraphicFramePr>
        <p:xfrm>
          <a:off x="9220394" y="156762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{A89ADFEE-09DA-41F3-9D2F-E6C98A00F119}</a:tableStyleId>
              </a:tblPr>
              <a:tblGrid>
                <a:gridCol w="1117925"/>
                <a:gridCol w="1117600"/>
              </a:tblGrid>
              <a:tr h="7666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שאלון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הגעת הפיצה תוך 40 דקות?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886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886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886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886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886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886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לא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886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לא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886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לא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886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לא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886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לא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484" name="Google Shape;484;p18"/>
          <p:cNvSpPr txBox="1"/>
          <p:nvPr/>
        </p:nvSpPr>
        <p:spPr>
          <a:xfrm>
            <a:off x="5051993" y="3899781"/>
            <a:ext cx="303366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במידה ויש לחשב ממוצע בין שני ערכים 1,2, אין ערך 1.5, ולכן החציון יחשב לערך הנמוך יותר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18"/>
          <p:cNvSpPr/>
          <p:nvPr/>
        </p:nvSpPr>
        <p:spPr>
          <a:xfrm>
            <a:off x="6614802" y="2262571"/>
            <a:ext cx="132978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1+1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6" name="Google Shape;486;p18"/>
          <p:cNvCxnSpPr/>
          <p:nvPr/>
        </p:nvCxnSpPr>
        <p:spPr>
          <a:xfrm>
            <a:off x="7279696" y="2701566"/>
            <a:ext cx="664894" cy="176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7" name="Google Shape;487;p18"/>
          <p:cNvSpPr/>
          <p:nvPr/>
        </p:nvSpPr>
        <p:spPr>
          <a:xfrm>
            <a:off x="7428283" y="2717269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18"/>
          <p:cNvSpPr/>
          <p:nvPr/>
        </p:nvSpPr>
        <p:spPr>
          <a:xfrm>
            <a:off x="7981831" y="2525636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18"/>
          <p:cNvSpPr/>
          <p:nvPr/>
        </p:nvSpPr>
        <p:spPr>
          <a:xfrm>
            <a:off x="8237350" y="2546538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0" name="Google Shape;490;p18"/>
          <p:cNvCxnSpPr/>
          <p:nvPr/>
        </p:nvCxnSpPr>
        <p:spPr>
          <a:xfrm>
            <a:off x="8279849" y="4067175"/>
            <a:ext cx="83045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91" name="Google Shape;491;p18"/>
          <p:cNvCxnSpPr/>
          <p:nvPr/>
        </p:nvCxnSpPr>
        <p:spPr>
          <a:xfrm>
            <a:off x="8281913" y="4448175"/>
            <a:ext cx="83045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92" name="Google Shape;492;p18"/>
          <p:cNvSpPr/>
          <p:nvPr/>
        </p:nvSpPr>
        <p:spPr>
          <a:xfrm>
            <a:off x="4650600" y="5352925"/>
            <a:ext cx="4452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שאלה: האם יש משמעות למדד החציון ברשימת ערים בישראל, שהצמידו להן אינדקס?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9"/>
          <p:cNvSpPr txBox="1"/>
          <p:nvPr>
            <p:ph type="title"/>
          </p:nvPr>
        </p:nvSpPr>
        <p:spPr>
          <a:xfrm>
            <a:off x="1827969" y="651692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/>
              <a:t>חציון- סוגי משתנים</a:t>
            </a:r>
            <a:endParaRPr b="0" sz="4000"/>
          </a:p>
        </p:txBody>
      </p:sp>
      <p:sp>
        <p:nvSpPr>
          <p:cNvPr id="499" name="Google Shape;499;p19"/>
          <p:cNvSpPr txBox="1"/>
          <p:nvPr/>
        </p:nvSpPr>
        <p:spPr>
          <a:xfrm>
            <a:off x="1850573" y="735916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19"/>
          <p:cNvSpPr/>
          <p:nvPr/>
        </p:nvSpPr>
        <p:spPr>
          <a:xfrm>
            <a:off x="8750893" y="2967335"/>
            <a:ext cx="186125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לא ניתן לחשב חציון למשתנים מסולם שמי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1" name="Google Shape;50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8407" y="2184390"/>
            <a:ext cx="5755914" cy="3293463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352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0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למדנו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encil, Happy, Jumping, School, Writing, Author, Learn" id="507" name="Google Shape;50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5619" y="1630691"/>
            <a:ext cx="2710998" cy="42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20"/>
          <p:cNvSpPr/>
          <p:nvPr/>
        </p:nvSpPr>
        <p:spPr>
          <a:xfrm>
            <a:off x="896149" y="5973850"/>
            <a:ext cx="30954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OpenClipart-Vectors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20"/>
          <p:cNvSpPr txBox="1"/>
          <p:nvPr/>
        </p:nvSpPr>
        <p:spPr>
          <a:xfrm>
            <a:off x="2331118" y="3139145"/>
            <a:ext cx="8537543" cy="32388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642957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Char char="•"/>
            </a:pPr>
            <a:r>
              <a:rPr b="1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אופן חישוב חציון 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marR="0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Char char="•"/>
            </a:pPr>
            <a:r>
              <a:rPr b="1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חישובים מיוחדים לחציון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marR="0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Char char="•"/>
            </a:pPr>
            <a:r>
              <a:rPr b="1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תכונותיו של החציון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marR="0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Char char="•"/>
            </a:pPr>
            <a:r>
              <a:rPr b="1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 סוגי משתנים המתאימים לחישוב חציון.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5757" marR="0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5757" marR="0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5757" marR="0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5757" marR="0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נלמד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"/>
          <p:cNvSpPr txBox="1"/>
          <p:nvPr>
            <p:ph idx="1" type="body"/>
          </p:nvPr>
        </p:nvSpPr>
        <p:spPr>
          <a:xfrm>
            <a:off x="2331118" y="3139145"/>
            <a:ext cx="8537543" cy="32388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642957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אופן חישוב חציון 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חישובים מיוחדים לחציון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תכונותיו של החציון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 סוגי משתנים המתאימים לחישוב חציון.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encil, Happy, Jumping, School, Writing, Author, Learn" id="147" name="Google Shape;14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5619" y="1630691"/>
            <a:ext cx="2710998" cy="42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"/>
          <p:cNvSpPr/>
          <p:nvPr/>
        </p:nvSpPr>
        <p:spPr>
          <a:xfrm>
            <a:off x="1141425" y="5973850"/>
            <a:ext cx="2850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OpenClipart-Vectors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1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תרגול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1"/>
          <p:cNvSpPr/>
          <p:nvPr/>
        </p:nvSpPr>
        <p:spPr>
          <a:xfrm>
            <a:off x="5689428" y="1045795"/>
            <a:ext cx="486543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לפניכם התפלגות ציוני שתי קבוצות במבחן 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1"/>
          <p:cNvSpPr/>
          <p:nvPr/>
        </p:nvSpPr>
        <p:spPr>
          <a:xfrm>
            <a:off x="433925" y="4121175"/>
            <a:ext cx="97143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א. חשבו את החציון.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ב. לפי תוצאות השכיח (מסרטון 9) והחציון : איזו קבוצה זקוקה לשעות תגבור?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ד. התבוננו היטב בנתונים, וענו, איזו קבוצה זקוקה לשעות תגבור?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האם תשובתכם תואמת את סעיף ג'? אם לא – נמקו מדוע.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8" name="Google Shape;51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550" y="1911224"/>
            <a:ext cx="8921425" cy="1948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Google Shape;524;p22"/>
          <p:cNvPicPr preferRelativeResize="0"/>
          <p:nvPr/>
        </p:nvPicPr>
        <p:blipFill rotWithShape="1">
          <a:blip r:embed="rId3">
            <a:alphaModFix/>
          </a:blip>
          <a:srcRect b="66411" l="39172" r="34232" t="0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22"/>
          <p:cNvSpPr txBox="1"/>
          <p:nvPr/>
        </p:nvSpPr>
        <p:spPr>
          <a:xfrm>
            <a:off x="647340" y="3016112"/>
            <a:ext cx="11174412" cy="2618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953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b="0" i="0" sz="28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26" name="Google Shape;526;p22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נוהל שימוש ביצירות מוגנות בזכויות יוצרים ואיתור בעלי זכויות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"/>
          <p:cNvSpPr/>
          <p:nvPr/>
        </p:nvSpPr>
        <p:spPr>
          <a:xfrm>
            <a:off x="4862557" y="3662359"/>
            <a:ext cx="4119073" cy="70655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 txBox="1"/>
          <p:nvPr>
            <p:ph type="ctrTitle"/>
          </p:nvPr>
        </p:nvSpPr>
        <p:spPr>
          <a:xfrm>
            <a:off x="1859345" y="161049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b="1" lang="iw-IL">
                <a:latin typeface="Arial"/>
                <a:ea typeface="Arial"/>
                <a:cs typeface="Arial"/>
                <a:sym typeface="Arial"/>
              </a:rPr>
              <a:t>חישוב מדדי מיקום מרכזי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4"/>
          <p:cNvSpPr/>
          <p:nvPr/>
        </p:nvSpPr>
        <p:spPr>
          <a:xfrm>
            <a:off x="6792664" y="1619057"/>
            <a:ext cx="381059" cy="747852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5096747" y="2368853"/>
            <a:ext cx="3652970" cy="637353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איסוף נתונים רבים ככל האפשר על התופעה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"/>
          <p:cNvSpPr/>
          <p:nvPr/>
        </p:nvSpPr>
        <p:spPr>
          <a:xfrm>
            <a:off x="6792661" y="3041635"/>
            <a:ext cx="381059" cy="773125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4"/>
          <p:cNvSpPr/>
          <p:nvPr/>
        </p:nvSpPr>
        <p:spPr>
          <a:xfrm>
            <a:off x="5096747" y="5070656"/>
            <a:ext cx="3652970" cy="367264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הצגת הנתונים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"/>
          <p:cNvSpPr/>
          <p:nvPr/>
        </p:nvSpPr>
        <p:spPr>
          <a:xfrm>
            <a:off x="5096748" y="6322061"/>
            <a:ext cx="3652970" cy="36277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הסקת מסקנות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6792662" y="5493428"/>
            <a:ext cx="381059" cy="773125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5156705" y="946274"/>
            <a:ext cx="3652970" cy="637354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תופעה מסוימת ניסוח שאלת חקר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4"/>
          <p:cNvSpPr/>
          <p:nvPr/>
        </p:nvSpPr>
        <p:spPr>
          <a:xfrm>
            <a:off x="5096747" y="3844760"/>
            <a:ext cx="3652969" cy="367264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ניתוח מתמטי של הנתונים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4"/>
          <p:cNvSpPr/>
          <p:nvPr/>
        </p:nvSpPr>
        <p:spPr>
          <a:xfrm>
            <a:off x="6754532" y="4242024"/>
            <a:ext cx="381059" cy="773125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 txBox="1"/>
          <p:nvPr>
            <p:ph type="title"/>
          </p:nvPr>
        </p:nvSpPr>
        <p:spPr>
          <a:xfrm>
            <a:off x="1890992" y="508142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סוגי מדדים מיקום מרכזי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riting, Write, Person, Paperwork, Paper, Notebook" id="171" name="Google Shape;17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982" y="3171328"/>
            <a:ext cx="4761390" cy="31742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2" name="Google Shape;172;p5"/>
          <p:cNvGrpSpPr/>
          <p:nvPr/>
        </p:nvGrpSpPr>
        <p:grpSpPr>
          <a:xfrm>
            <a:off x="6181298" y="1654090"/>
            <a:ext cx="5148112" cy="4211037"/>
            <a:chOff x="2440" y="2843"/>
            <a:chExt cx="5148112" cy="4211037"/>
          </a:xfrm>
        </p:grpSpPr>
        <p:sp>
          <p:nvSpPr>
            <p:cNvPr id="173" name="Google Shape;173;p5"/>
            <p:cNvSpPr/>
            <p:nvPr/>
          </p:nvSpPr>
          <p:spPr>
            <a:xfrm>
              <a:off x="2440" y="2843"/>
              <a:ext cx="5148112" cy="1342433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5"/>
            <p:cNvSpPr txBox="1"/>
            <p:nvPr/>
          </p:nvSpPr>
          <p:spPr>
            <a:xfrm>
              <a:off x="41759" y="42162"/>
              <a:ext cx="5069474" cy="1263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4300" lIns="194300" spcFirstLastPara="1" rIns="194300" wrap="square" tIns="194300">
              <a:noAutofit/>
            </a:bodyPr>
            <a:lstStyle/>
            <a:p>
              <a:pPr indent="0" lvl="0" marL="45720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100"/>
                <a:buFont typeface="Arial"/>
                <a:buNone/>
              </a:pPr>
              <a:r>
                <a:rPr b="0" i="0" lang="iw-IL" sz="5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ממוצע  חשבוני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3927723" y="1437145"/>
              <a:ext cx="1222829" cy="1342433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5"/>
            <p:cNvSpPr txBox="1"/>
            <p:nvPr/>
          </p:nvSpPr>
          <p:spPr>
            <a:xfrm>
              <a:off x="3963538" y="1472960"/>
              <a:ext cx="1151199" cy="12708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iw-IL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ממוצע משוקלל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2602176" y="1437145"/>
              <a:ext cx="1222829" cy="1342433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5"/>
            <p:cNvSpPr txBox="1"/>
            <p:nvPr/>
          </p:nvSpPr>
          <p:spPr>
            <a:xfrm>
              <a:off x="2637991" y="1472960"/>
              <a:ext cx="1151199" cy="12708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iw-IL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חציון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2440" y="1437145"/>
              <a:ext cx="2497018" cy="1342433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5"/>
            <p:cNvSpPr txBox="1"/>
            <p:nvPr/>
          </p:nvSpPr>
          <p:spPr>
            <a:xfrm>
              <a:off x="41759" y="1476464"/>
              <a:ext cx="2418380" cy="1263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iw-IL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שכיח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1276629" y="2871447"/>
              <a:ext cx="1222829" cy="1342433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5"/>
            <p:cNvSpPr txBox="1"/>
            <p:nvPr/>
          </p:nvSpPr>
          <p:spPr>
            <a:xfrm>
              <a:off x="1312444" y="2907262"/>
              <a:ext cx="1151199" cy="12708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iw-IL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אמצע טווח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2440" y="2871447"/>
              <a:ext cx="1222829" cy="1342433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5"/>
            <p:cNvSpPr txBox="1"/>
            <p:nvPr/>
          </p:nvSpPr>
          <p:spPr>
            <a:xfrm>
              <a:off x="38255" y="2907262"/>
              <a:ext cx="1151199" cy="12708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iw-IL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ועוד...</a:t>
              </a:r>
              <a:endPara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"/>
          <p:cNvSpPr txBox="1"/>
          <p:nvPr>
            <p:ph type="title"/>
          </p:nvPr>
        </p:nvSpPr>
        <p:spPr>
          <a:xfrm>
            <a:off x="2126381" y="420238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Varela Round"/>
              <a:buNone/>
            </a:pPr>
            <a:r>
              <a:rPr b="0" lang="iw-IL" sz="3600">
                <a:latin typeface="Arial"/>
                <a:ea typeface="Arial"/>
                <a:cs typeface="Arial"/>
                <a:sym typeface="Arial"/>
              </a:rPr>
              <a:t>דוגמה 1 : 3 קבוצות לימוד, שעת תגבור אחת.</a:t>
            </a:r>
            <a:br>
              <a:rPr b="0" lang="iw-IL" sz="3600">
                <a:latin typeface="Arial"/>
                <a:ea typeface="Arial"/>
                <a:cs typeface="Arial"/>
                <a:sym typeface="Arial"/>
              </a:rPr>
            </a:br>
            <a:r>
              <a:rPr b="0" lang="iw-IL" sz="3600">
                <a:latin typeface="Arial"/>
                <a:ea typeface="Arial"/>
                <a:cs typeface="Arial"/>
                <a:sym typeface="Arial"/>
              </a:rPr>
              <a:t> למי לתת שיעור תגבור?</a:t>
            </a:r>
            <a:endParaRPr b="0" sz="36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1" name="Google Shape;191;p6"/>
          <p:cNvGraphicFramePr/>
          <p:nvPr/>
        </p:nvGraphicFramePr>
        <p:xfrm>
          <a:off x="4982262" y="198492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{A89ADFEE-09DA-41F3-9D2F-E6C98A00F119}</a:tableStyleId>
              </a:tblPr>
              <a:tblGrid>
                <a:gridCol w="906300"/>
                <a:gridCol w="986575"/>
                <a:gridCol w="933900"/>
              </a:tblGrid>
              <a:tr h="7223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א'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ב'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ג'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55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79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87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94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77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68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192" name="Google Shape;192;p6"/>
          <p:cNvSpPr/>
          <p:nvPr/>
        </p:nvSpPr>
        <p:spPr>
          <a:xfrm>
            <a:off x="518341" y="5519609"/>
            <a:ext cx="243848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Mote Oo Education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rma, Myanmar, School, Class, Students, Teacher, Boy" id="193" name="Google Shape;19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832" y="1843553"/>
            <a:ext cx="2846218" cy="3685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fusion, Left, Right, Straight, Confused, Choice" id="194" name="Google Shape;19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51449" y="2157272"/>
            <a:ext cx="3236836" cy="286304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6"/>
          <p:cNvSpPr/>
          <p:nvPr/>
        </p:nvSpPr>
        <p:spPr>
          <a:xfrm>
            <a:off x="4899980" y="1658887"/>
            <a:ext cx="292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ציוני מבחן של תלמידי הקבוצות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"/>
          <p:cNvSpPr txBox="1"/>
          <p:nvPr>
            <p:ph type="title"/>
          </p:nvPr>
        </p:nvSpPr>
        <p:spPr>
          <a:xfrm>
            <a:off x="1532442" y="4371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חציון Median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7"/>
          <p:cNvSpPr txBox="1"/>
          <p:nvPr/>
        </p:nvSpPr>
        <p:spPr>
          <a:xfrm>
            <a:off x="288103" y="712038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92D05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3" name="Google Shape;203;p7"/>
          <p:cNvSpPr txBox="1"/>
          <p:nvPr/>
        </p:nvSpPr>
        <p:spPr>
          <a:xfrm>
            <a:off x="3025438" y="640124"/>
            <a:ext cx="65058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Varela Round"/>
              <a:buNone/>
            </a:pPr>
            <a:r>
              <a:rPr b="1" i="0" lang="iw-IL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מהו חציון?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/>
          <p:nvPr/>
        </p:nvSpPr>
        <p:spPr>
          <a:xfrm>
            <a:off x="4009225" y="1029950"/>
            <a:ext cx="4957800" cy="1149000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הערך האמצעי, החוצה את קבוצת התצפיות.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סימון: Md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"/>
          <p:cNvSpPr txBox="1"/>
          <p:nvPr/>
        </p:nvSpPr>
        <p:spPr>
          <a:xfrm>
            <a:off x="3056560" y="2243105"/>
            <a:ext cx="65058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Varela Round"/>
              <a:buNone/>
            </a:pPr>
            <a:r>
              <a:rPr b="1" i="0" lang="iw-IL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כיצד מחשבים את החציון?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6" name="Google Shape;206;p7"/>
          <p:cNvGrpSpPr/>
          <p:nvPr/>
        </p:nvGrpSpPr>
        <p:grpSpPr>
          <a:xfrm>
            <a:off x="4533285" y="2693534"/>
            <a:ext cx="3552352" cy="1491841"/>
            <a:chOff x="0" y="9922"/>
            <a:chExt cx="3552352" cy="1491841"/>
          </a:xfrm>
        </p:grpSpPr>
        <p:sp>
          <p:nvSpPr>
            <p:cNvPr id="207" name="Google Shape;207;p7"/>
            <p:cNvSpPr/>
            <p:nvPr/>
          </p:nvSpPr>
          <p:spPr>
            <a:xfrm>
              <a:off x="0" y="9922"/>
              <a:ext cx="3552352" cy="69264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7"/>
            <p:cNvSpPr txBox="1"/>
            <p:nvPr/>
          </p:nvSpPr>
          <p:spPr>
            <a:xfrm>
              <a:off x="33812" y="43734"/>
              <a:ext cx="3484728" cy="6250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iw-IL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מסדרים את  הנתונים בסדר עולה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0" y="809123"/>
              <a:ext cx="3552352" cy="69264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7"/>
            <p:cNvSpPr txBox="1"/>
            <p:nvPr/>
          </p:nvSpPr>
          <p:spPr>
            <a:xfrm>
              <a:off x="33812" y="842935"/>
              <a:ext cx="3484728" cy="6250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iw-IL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סופרים את סך כל התצפיות N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1" name="Google Shape;211;p7"/>
          <p:cNvSpPr/>
          <p:nvPr/>
        </p:nvSpPr>
        <p:spPr>
          <a:xfrm>
            <a:off x="3344320" y="5365292"/>
            <a:ext cx="1329788" cy="46166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8943" l="0" r="0" t="-105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7"/>
          <p:cNvSpPr/>
          <p:nvPr/>
        </p:nvSpPr>
        <p:spPr>
          <a:xfrm>
            <a:off x="4507913" y="5365292"/>
            <a:ext cx="606833" cy="46166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8943" l="-14998" r="0" t="-105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7"/>
          <p:cNvSpPr/>
          <p:nvPr/>
        </p:nvSpPr>
        <p:spPr>
          <a:xfrm>
            <a:off x="4913103" y="5516616"/>
            <a:ext cx="34326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+1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4" name="Google Shape;214;p7"/>
          <p:cNvCxnSpPr/>
          <p:nvPr/>
        </p:nvCxnSpPr>
        <p:spPr>
          <a:xfrm>
            <a:off x="6603211" y="4303252"/>
            <a:ext cx="1146995" cy="106204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15" name="Google Shape;215;p7"/>
          <p:cNvCxnSpPr/>
          <p:nvPr/>
        </p:nvCxnSpPr>
        <p:spPr>
          <a:xfrm flipH="1">
            <a:off x="4948332" y="4303252"/>
            <a:ext cx="1204144" cy="106204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16" name="Google Shape;216;p7"/>
          <p:cNvSpPr/>
          <p:nvPr/>
        </p:nvSpPr>
        <p:spPr>
          <a:xfrm>
            <a:off x="2899050" y="5596125"/>
            <a:ext cx="1146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=Median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7" name="Google Shape;217;p7"/>
          <p:cNvCxnSpPr/>
          <p:nvPr/>
        </p:nvCxnSpPr>
        <p:spPr>
          <a:xfrm>
            <a:off x="4085701" y="5826957"/>
            <a:ext cx="1306226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8" name="Google Shape;218;p7"/>
          <p:cNvSpPr/>
          <p:nvPr/>
        </p:nvSpPr>
        <p:spPr>
          <a:xfrm>
            <a:off x="4556927" y="5826957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7"/>
          <p:cNvSpPr/>
          <p:nvPr/>
        </p:nvSpPr>
        <p:spPr>
          <a:xfrm>
            <a:off x="6278339" y="5438810"/>
            <a:ext cx="2569836" cy="46166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8943" l="0" r="0" t="-105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7"/>
          <p:cNvSpPr/>
          <p:nvPr/>
        </p:nvSpPr>
        <p:spPr>
          <a:xfrm>
            <a:off x="7188451" y="5484975"/>
            <a:ext cx="1146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=Median 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7"/>
          <p:cNvSpPr/>
          <p:nvPr/>
        </p:nvSpPr>
        <p:spPr>
          <a:xfrm>
            <a:off x="7232455" y="4516350"/>
            <a:ext cx="120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 אי זוגי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7"/>
          <p:cNvSpPr/>
          <p:nvPr/>
        </p:nvSpPr>
        <p:spPr>
          <a:xfrm>
            <a:off x="4503850" y="4472302"/>
            <a:ext cx="9573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 זוגי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"/>
          <p:cNvSpPr txBox="1"/>
          <p:nvPr>
            <p:ph type="title"/>
          </p:nvPr>
        </p:nvSpPr>
        <p:spPr>
          <a:xfrm>
            <a:off x="1650131" y="732170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Varela Round"/>
              <a:buNone/>
            </a:pPr>
            <a:r>
              <a:rPr b="0" lang="iw-IL" sz="3600">
                <a:latin typeface="Arial"/>
                <a:ea typeface="Arial"/>
                <a:cs typeface="Arial"/>
                <a:sym typeface="Arial"/>
              </a:rPr>
              <a:t>3 קבוצות לימוד, שעת תגבור אחת.</a:t>
            </a:r>
            <a:br>
              <a:rPr b="0" lang="iw-IL" sz="3600">
                <a:latin typeface="Arial"/>
                <a:ea typeface="Arial"/>
                <a:cs typeface="Arial"/>
                <a:sym typeface="Arial"/>
              </a:rPr>
            </a:br>
            <a:r>
              <a:rPr b="0" lang="iw-IL" sz="3600">
                <a:latin typeface="Arial"/>
                <a:ea typeface="Arial"/>
                <a:cs typeface="Arial"/>
                <a:sym typeface="Arial"/>
              </a:rPr>
              <a:t> למי לתת שיעור תגבור?</a:t>
            </a:r>
            <a:endParaRPr b="0"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8"/>
          <p:cNvSpPr/>
          <p:nvPr/>
        </p:nvSpPr>
        <p:spPr>
          <a:xfrm>
            <a:off x="518341" y="5519609"/>
            <a:ext cx="243848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Mote Oo Education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rma, Myanmar, School, Class, Students, Teacher, Boy" id="230" name="Google Shape;23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832" y="1843553"/>
            <a:ext cx="2846218" cy="36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8"/>
          <p:cNvSpPr/>
          <p:nvPr/>
        </p:nvSpPr>
        <p:spPr>
          <a:xfrm>
            <a:off x="4899980" y="1658887"/>
            <a:ext cx="292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ציוני מבחן של תלמידי הקבוצות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8"/>
          <p:cNvSpPr txBox="1"/>
          <p:nvPr/>
        </p:nvSpPr>
        <p:spPr>
          <a:xfrm>
            <a:off x="8127635" y="2398896"/>
            <a:ext cx="3716053" cy="1287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שאלה</a:t>
            </a: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מהו החציון של כל קבוצה?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3" name="Google Shape;233;p8"/>
          <p:cNvGraphicFramePr/>
          <p:nvPr/>
        </p:nvGraphicFramePr>
        <p:xfrm>
          <a:off x="5126172" y="202821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{A89ADFEE-09DA-41F3-9D2F-E6C98A00F119}</a:tableStyleId>
              </a:tblPr>
              <a:tblGrid>
                <a:gridCol w="851600"/>
                <a:gridCol w="829325"/>
                <a:gridCol w="829325"/>
              </a:tblGrid>
              <a:tr h="7223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א'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ב'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ג'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55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79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87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94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77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68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9" name="Google Shape;239;p9"/>
          <p:cNvGraphicFramePr/>
          <p:nvPr/>
        </p:nvGraphicFramePr>
        <p:xfrm>
          <a:off x="7626601" y="163662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{A89ADFEE-09DA-41F3-9D2F-E6C98A00F119}</a:tableStyleId>
              </a:tblPr>
              <a:tblGrid>
                <a:gridCol w="1117350"/>
              </a:tblGrid>
              <a:tr h="4433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א'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2974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55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2974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29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87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2974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94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2974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77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2974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2974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2974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488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240" name="Google Shape;240;p9"/>
          <p:cNvSpPr/>
          <p:nvPr/>
        </p:nvSpPr>
        <p:spPr>
          <a:xfrm>
            <a:off x="518341" y="5519609"/>
            <a:ext cx="243848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Mote Oo Education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rma, Myanmar, School, Class, Students, Teacher, Boy" id="241" name="Google Shape;24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832" y="1843553"/>
            <a:ext cx="2846218" cy="36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9"/>
          <p:cNvSpPr/>
          <p:nvPr/>
        </p:nvSpPr>
        <p:spPr>
          <a:xfrm>
            <a:off x="5673513" y="1197544"/>
            <a:ext cx="22749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ציוני מבחן של קבוצה א'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9"/>
          <p:cNvSpPr txBox="1"/>
          <p:nvPr/>
        </p:nvSpPr>
        <p:spPr>
          <a:xfrm>
            <a:off x="8410994" y="1072194"/>
            <a:ext cx="3716053" cy="872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נסדר את הנתונים לפי סדר עולה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4" name="Google Shape;244;p9"/>
          <p:cNvCxnSpPr/>
          <p:nvPr/>
        </p:nvCxnSpPr>
        <p:spPr>
          <a:xfrm rot="10800000">
            <a:off x="6394533" y="3686428"/>
            <a:ext cx="1040879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aphicFrame>
        <p:nvGraphicFramePr>
          <p:cNvPr id="245" name="Google Shape;245;p9"/>
          <p:cNvGraphicFramePr/>
          <p:nvPr/>
        </p:nvGraphicFramePr>
        <p:xfrm>
          <a:off x="5151725" y="174783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{A89ADFEE-09DA-41F3-9D2F-E6C98A00F119}</a:tableStyleId>
              </a:tblPr>
              <a:tblGrid>
                <a:gridCol w="1117350"/>
              </a:tblGrid>
              <a:tr h="3048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א'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55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77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87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94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</a:tbl>
          </a:graphicData>
        </a:graphic>
      </p:graphicFrame>
      <p:sp>
        <p:nvSpPr>
          <p:cNvPr id="246" name="Google Shape;246;p9"/>
          <p:cNvSpPr/>
          <p:nvPr/>
        </p:nvSpPr>
        <p:spPr>
          <a:xfrm>
            <a:off x="6393140" y="3211067"/>
            <a:ext cx="104227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סדר עולה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9"/>
          <p:cNvSpPr txBox="1"/>
          <p:nvPr>
            <p:ph type="title"/>
          </p:nvPr>
        </p:nvSpPr>
        <p:spPr>
          <a:xfrm>
            <a:off x="1737585" y="200868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חציון – קבוצה א'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0"/>
          <p:cNvSpPr txBox="1"/>
          <p:nvPr>
            <p:ph type="title"/>
          </p:nvPr>
        </p:nvSpPr>
        <p:spPr>
          <a:xfrm>
            <a:off x="1737585" y="200868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חציון – קבוצה א'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0"/>
          <p:cNvSpPr/>
          <p:nvPr/>
        </p:nvSpPr>
        <p:spPr>
          <a:xfrm>
            <a:off x="518341" y="5519609"/>
            <a:ext cx="243848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Mote Oo Education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rma, Myanmar, School, Class, Students, Teacher, Boy" id="255" name="Google Shape;25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832" y="1843553"/>
            <a:ext cx="2846218" cy="36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0"/>
          <p:cNvSpPr/>
          <p:nvPr/>
        </p:nvSpPr>
        <p:spPr>
          <a:xfrm>
            <a:off x="4930029" y="1197544"/>
            <a:ext cx="29290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ציוני מבחן של תלמידי הקבוצות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0"/>
          <p:cNvSpPr txBox="1"/>
          <p:nvPr/>
        </p:nvSpPr>
        <p:spPr>
          <a:xfrm>
            <a:off x="8463000" y="1999582"/>
            <a:ext cx="3716053" cy="872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סופרים את סך כל התצפיות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0"/>
          <p:cNvSpPr/>
          <p:nvPr/>
        </p:nvSpPr>
        <p:spPr>
          <a:xfrm>
            <a:off x="10089554" y="2502284"/>
            <a:ext cx="5661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N=9</a:t>
            </a:r>
            <a:endParaRPr b="0" i="0" sz="1800" u="none" cap="none" strike="noStrik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9" name="Google Shape;259;p10"/>
          <p:cNvGraphicFramePr/>
          <p:nvPr/>
        </p:nvGraphicFramePr>
        <p:xfrm>
          <a:off x="5679985" y="166988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{A89ADFEE-09DA-41F3-9D2F-E6C98A00F119}</a:tableStyleId>
              </a:tblPr>
              <a:tblGrid>
                <a:gridCol w="1117350"/>
              </a:tblGrid>
              <a:tr h="4433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א'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2974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2974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55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2974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2974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2974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77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2974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2974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2974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87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488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94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2020-11-16T02:12:00Z</dcterms:created>
  <dc:creator>עדי קרנץ</dc:creator>
</cp:coreProperties>
</file>