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Varela Round"/>
      <p:regular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Q41Zbs4yRksymk0AFBMBrKigd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115529-AF5F-4FB0-B38D-4BE5C475729F}">
  <a:tblStyle styleId="{C1115529-AF5F-4FB0-B38D-4BE5C475729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VarelaRound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1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1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1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1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1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2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2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2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2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22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2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3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3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23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23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3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3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3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4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4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4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5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5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5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1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1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1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21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1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1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1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2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4.png"/><Relationship Id="rId6" Type="http://schemas.openxmlformats.org/officeDocument/2006/relationships/hyperlink" Target="https://www.youtube.com/watch?v=lAnxndK5lD8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>
            <p:ph type="ctrTitle"/>
          </p:nvPr>
        </p:nvSpPr>
        <p:spPr>
          <a:xfrm>
            <a:off x="216591" y="1502196"/>
            <a:ext cx="11975410" cy="1032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14 – מדדי פיזור ב' 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>
            <p:ph type="title"/>
          </p:nvPr>
        </p:nvSpPr>
        <p:spPr>
          <a:xfrm>
            <a:off x="2378854" y="2387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בונוסים לעובדים! טווח בין רבעוני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5735782" y="1286312"/>
            <a:ext cx="6022302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בעיות תקציב, הנהלת המפעל החליטה לתת בונוסים רק ל25% העובדים ולא ל50% מהעובדים.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מהו הערך ש25% משאר הערכים, גבוהים ממנו?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0" y="6480775"/>
            <a:ext cx="274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Louise Dav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בניין, חוץ, שולחן, חדר&#10;&#10;התיאור נוצר באופן אוטומטי" id="259" name="Google Shape;2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151" y="1106513"/>
            <a:ext cx="5382155" cy="538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/>
          <p:nvPr>
            <p:ph type="title"/>
          </p:nvPr>
        </p:nvSpPr>
        <p:spPr>
          <a:xfrm>
            <a:off x="2378854" y="2387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בונוסים לעובדים!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5735782" y="1286312"/>
            <a:ext cx="6022302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נסדר את הערכים בסדר עולה.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נחשב את השכיחות היחסית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נחשב את השכיחות היחסית המצטברת.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-94325" y="6480775"/>
            <a:ext cx="2834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Louise Dav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בניין, חוץ, שולחן, חדר&#10;&#10;התיאור נוצר באופן אוטומטי" id="268" name="Google Shape;2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151" y="1106513"/>
            <a:ext cx="5382155" cy="53821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9" name="Google Shape;269;p12"/>
          <p:cNvGraphicFramePr/>
          <p:nvPr/>
        </p:nvGraphicFramePr>
        <p:xfrm>
          <a:off x="7119771" y="30534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603975"/>
                <a:gridCol w="820525"/>
                <a:gridCol w="820525"/>
              </a:tblGrid>
              <a:tr h="6337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עיטופים פגומים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f(x)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 מצטברת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F(x)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2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/>
          <p:nvPr>
            <p:ph type="title"/>
          </p:nvPr>
        </p:nvSpPr>
        <p:spPr>
          <a:xfrm>
            <a:off x="2378854" y="2387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בונוסים לעובדים!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3"/>
          <p:cNvSpPr/>
          <p:nvPr/>
        </p:nvSpPr>
        <p:spPr>
          <a:xfrm>
            <a:off x="5294410" y="1286312"/>
            <a:ext cx="6463674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נחשב את ערכו של X שעד אליו הגיעו רבע מהערכים כלומר נחשב את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3"/>
          <p:cNvSpPr/>
          <p:nvPr/>
        </p:nvSpPr>
        <p:spPr>
          <a:xfrm>
            <a:off x="-273576" y="3559175"/>
            <a:ext cx="2904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Louise Dav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בניין, חוץ, שולחן, חדר&#10;&#10;התיאור נוצר באופן אוטומטי" id="278" name="Google Shape;2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152" y="1106514"/>
            <a:ext cx="2328858" cy="23288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9" name="Google Shape;279;p13"/>
          <p:cNvGraphicFramePr/>
          <p:nvPr/>
        </p:nvGraphicFramePr>
        <p:xfrm>
          <a:off x="9019384" y="20638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603975"/>
                <a:gridCol w="820525"/>
                <a:gridCol w="820525"/>
              </a:tblGrid>
              <a:tr h="6337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עיטופים פגומים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f(x)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 מצטברת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F(x)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2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80" name="Google Shape;280;p13"/>
          <p:cNvSpPr/>
          <p:nvPr/>
        </p:nvSpPr>
        <p:spPr>
          <a:xfrm>
            <a:off x="1207056" y="4740456"/>
            <a:ext cx="5444118" cy="878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הערך 0=X הוא הערך שרבע מהערכים (25%) קטנים ממנו.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ערך זה נקרא Q1 . Q1=0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383161" y="5851156"/>
            <a:ext cx="65742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הבונוס צריך להינתן לכל 5 העובדים שהם ביצעו עיטופים ללא פגמים כלל.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7030" y="4480396"/>
            <a:ext cx="26384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9530" y="1106521"/>
            <a:ext cx="5334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/>
          <p:nvPr>
            <p:ph type="title"/>
          </p:nvPr>
        </p:nvSpPr>
        <p:spPr>
          <a:xfrm>
            <a:off x="2350554" y="238731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מדד פיזור: טווח (תחום) בין רבעוני IQR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545588" y="6264071"/>
            <a:ext cx="2943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יתרון: לא רגיש לערכים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1" name="Google Shape;291;p14"/>
          <p:cNvGraphicFramePr/>
          <p:nvPr/>
        </p:nvGraphicFramePr>
        <p:xfrm>
          <a:off x="5902482" y="18656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851375"/>
                <a:gridCol w="1738225"/>
              </a:tblGrid>
              <a:tr h="24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העובד</a:t>
                      </a:r>
                      <a:endParaRPr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עיטופים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פגומים בשבוע</a:t>
                      </a:r>
                      <a:endParaRPr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ז'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ח'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טו'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ו'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טז'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יג'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ד'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ב'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ג'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יד'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יא'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א'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ה'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0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יב'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iw-IL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92" name="Google Shape;292;p14"/>
          <p:cNvSpPr/>
          <p:nvPr/>
        </p:nvSpPr>
        <p:spPr>
          <a:xfrm>
            <a:off x="5708591" y="2136448"/>
            <a:ext cx="162370" cy="98276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5697197" y="3154112"/>
            <a:ext cx="162370" cy="98276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5682955" y="4206673"/>
            <a:ext cx="162370" cy="98276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5667288" y="5273836"/>
            <a:ext cx="162370" cy="98276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3349544" y="2385892"/>
            <a:ext cx="217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רבעון 1 – רבעון תחתון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4665608" y="3429000"/>
            <a:ext cx="85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רבעון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4665607" y="4468332"/>
            <a:ext cx="85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רבעון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3489022" y="5507664"/>
            <a:ext cx="20233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רבעון 4 – רבעון עליון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14"/>
          <p:cNvCxnSpPr/>
          <p:nvPr/>
        </p:nvCxnSpPr>
        <p:spPr>
          <a:xfrm rot="10800000">
            <a:off x="3657600" y="3127760"/>
            <a:ext cx="221336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1" name="Google Shape;301;p14"/>
          <p:cNvCxnSpPr/>
          <p:nvPr/>
        </p:nvCxnSpPr>
        <p:spPr>
          <a:xfrm rot="10800000">
            <a:off x="3535112" y="4172489"/>
            <a:ext cx="221336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2" name="Google Shape;302;p14"/>
          <p:cNvCxnSpPr/>
          <p:nvPr/>
        </p:nvCxnSpPr>
        <p:spPr>
          <a:xfrm rot="10800000">
            <a:off x="3646206" y="5238224"/>
            <a:ext cx="221336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3" name="Google Shape;303;p14"/>
          <p:cNvSpPr/>
          <p:nvPr/>
        </p:nvSpPr>
        <p:spPr>
          <a:xfrm>
            <a:off x="2759572" y="2960175"/>
            <a:ext cx="81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X=Q1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2853689" y="3987823"/>
            <a:ext cx="6928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X=Q2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2754472" y="5053573"/>
            <a:ext cx="81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X=Q3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2518980" y="3168141"/>
            <a:ext cx="162370" cy="208076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/>
          <p:cNvSpPr/>
          <p:nvPr/>
        </p:nvSpPr>
        <p:spPr>
          <a:xfrm>
            <a:off x="802226" y="3970719"/>
            <a:ext cx="154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IQR= Q3-Q2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4"/>
          <p:cNvSpPr/>
          <p:nvPr/>
        </p:nvSpPr>
        <p:spPr>
          <a:xfrm>
            <a:off x="2632837" y="3798288"/>
            <a:ext cx="85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Md=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/>
          <p:nvPr>
            <p:ph type="title"/>
          </p:nvPr>
        </p:nvSpPr>
        <p:spPr>
          <a:xfrm>
            <a:off x="2378854" y="2387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מדד פיזור: טווח (תחום) בין רבעוני IQR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3440506" y="1909789"/>
            <a:ext cx="8018807" cy="2118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נחלק את סדרת הערכים לארבע רבעים ע"י שלושה ערכים: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6096000" y="1385614"/>
            <a:ext cx="13628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אופן החישוב: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3328884" y="3321886"/>
            <a:ext cx="6254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Q1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3605778" y="4154195"/>
            <a:ext cx="6254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Q2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5"/>
          <p:cNvSpPr/>
          <p:nvPr/>
        </p:nvSpPr>
        <p:spPr>
          <a:xfrm>
            <a:off x="2992894" y="4146578"/>
            <a:ext cx="6719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5"/>
          <p:cNvSpPr/>
          <p:nvPr/>
        </p:nvSpPr>
        <p:spPr>
          <a:xfrm>
            <a:off x="3324789" y="6054373"/>
            <a:ext cx="1465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IQR = Q3 - Q1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5"/>
          <p:cNvSpPr/>
          <p:nvPr/>
        </p:nvSpPr>
        <p:spPr>
          <a:xfrm>
            <a:off x="3362158" y="4984191"/>
            <a:ext cx="6254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Q3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5"/>
          <p:cNvSpPr/>
          <p:nvPr/>
        </p:nvSpPr>
        <p:spPr>
          <a:xfrm>
            <a:off x="4654879" y="6054373"/>
            <a:ext cx="38811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נוסחת חישוב מדד הפיזור טווח בין רבעוני: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4231275" y="2854000"/>
            <a:ext cx="7250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 –  הערך ש25% מהערכים נמוכים ממנו (75% מהערכים גבוהים ממנו).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5"/>
          <p:cNvSpPr/>
          <p:nvPr/>
        </p:nvSpPr>
        <p:spPr>
          <a:xfrm>
            <a:off x="4714707" y="3741211"/>
            <a:ext cx="6744606" cy="77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 – הערך 50% מהערכים נמוכים ממנו (50% מהערכים גבוהים ממנו).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5"/>
          <p:cNvSpPr/>
          <p:nvPr/>
        </p:nvSpPr>
        <p:spPr>
          <a:xfrm>
            <a:off x="4651165" y="4596841"/>
            <a:ext cx="6818160" cy="77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 – הערך ש 75% מהערכים נמוכים ממנו (25% מהערכים גבוהים ממנו)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2703" y="3235251"/>
            <a:ext cx="422022" cy="5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0400" y="4034388"/>
            <a:ext cx="422025" cy="59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87652" y="4884650"/>
            <a:ext cx="563723" cy="5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"/>
          <p:cNvSpPr txBox="1"/>
          <p:nvPr>
            <p:ph type="title"/>
          </p:nvPr>
        </p:nvSpPr>
        <p:spPr>
          <a:xfrm>
            <a:off x="2378854" y="2387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תרגיל: טווח בין רבעוני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5735782" y="1286312"/>
            <a:ext cx="6022302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חשבו את הטווח הבין רבעוני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-198101" y="3559175"/>
            <a:ext cx="282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Louise Dav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בניין, חוץ, שולחן, חדר&#10;&#10;התיאור נוצר באופן אוטומטי" id="337" name="Google Shape;3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152" y="1106514"/>
            <a:ext cx="2328858" cy="23288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8" name="Google Shape;338;p16"/>
          <p:cNvGraphicFramePr/>
          <p:nvPr/>
        </p:nvGraphicFramePr>
        <p:xfrm>
          <a:off x="6651174" y="1434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603975"/>
                <a:gridCol w="820525"/>
                <a:gridCol w="820525"/>
              </a:tblGrid>
              <a:tr h="6337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עיטופים פגומים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f(x)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 מצטברת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F(x)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2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339" name="Google Shape;339;p16"/>
          <p:cNvSpPr/>
          <p:nvPr/>
        </p:nvSpPr>
        <p:spPr>
          <a:xfrm>
            <a:off x="6150748" y="5970050"/>
            <a:ext cx="282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IQR = Q3 - Q1 = 4 - 0 = 4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2292304" y="5992200"/>
            <a:ext cx="297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הטווח הבין רבעוני הוא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5775" y="3883012"/>
            <a:ext cx="3330375" cy="1832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למדנו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7"/>
          <p:cNvSpPr txBox="1"/>
          <p:nvPr>
            <p:ph idx="1" type="body"/>
          </p:nvPr>
        </p:nvSpPr>
        <p:spPr>
          <a:xfrm>
            <a:off x="2331118" y="3198966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ההבדל בין חציון לממוצע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הקשר בין חציון לטווח בין רבעוני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טווח בין רבעוני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7"/>
          <p:cNvSpPr/>
          <p:nvPr/>
        </p:nvSpPr>
        <p:spPr>
          <a:xfrm>
            <a:off x="85045" y="5915976"/>
            <a:ext cx="292362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GraphicMama-team from Pixabay 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צעצוע, בובה&#10;&#10;התיאור נוצר באופן אוטומטי" id="349" name="Google Shape;3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99" y="2346720"/>
            <a:ext cx="3794333" cy="33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 txBox="1"/>
          <p:nvPr/>
        </p:nvSpPr>
        <p:spPr>
          <a:xfrm>
            <a:off x="5898295" y="2060264"/>
            <a:ext cx="3939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התפלגות ציוני קבוצה א'</a:t>
            </a:r>
            <a:endParaRPr b="0" i="0" sz="1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7" name="Google Shape;357;p18"/>
          <p:cNvGraphicFramePr/>
          <p:nvPr/>
        </p:nvGraphicFramePr>
        <p:xfrm>
          <a:off x="7166227" y="24524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753850"/>
                <a:gridCol w="707675"/>
                <a:gridCol w="659875"/>
                <a:gridCol w="11247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ציון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התלמידים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</a:tr>
            </a:tbl>
          </a:graphicData>
        </a:graphic>
      </p:graphicFrame>
      <p:sp>
        <p:nvSpPr>
          <p:cNvPr id="358" name="Google Shape;358;p18"/>
          <p:cNvSpPr/>
          <p:nvPr/>
        </p:nvSpPr>
        <p:spPr>
          <a:xfrm>
            <a:off x="5740703" y="1267197"/>
            <a:ext cx="48654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לפניכם התפלגות ציוני שתי קבוצות במבחן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2385832" y="4391585"/>
            <a:ext cx="60099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חשבו את הטווח הבין רבעוני של שתי ההתפלגויות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0" name="Google Shape;360;p18"/>
          <p:cNvGraphicFramePr/>
          <p:nvPr/>
        </p:nvGraphicFramePr>
        <p:xfrm>
          <a:off x="2494584" y="24572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753850"/>
                <a:gridCol w="707675"/>
                <a:gridCol w="659875"/>
                <a:gridCol w="11247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ציון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התלמידים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</a:tr>
            </a:tbl>
          </a:graphicData>
        </a:graphic>
      </p:graphicFrame>
      <p:sp>
        <p:nvSpPr>
          <p:cNvPr id="361" name="Google Shape;361;p18"/>
          <p:cNvSpPr txBox="1"/>
          <p:nvPr/>
        </p:nvSpPr>
        <p:spPr>
          <a:xfrm>
            <a:off x="1451263" y="2048504"/>
            <a:ext cx="3939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התפלגות ציוני קבוצה ב'</a:t>
            </a:r>
            <a:endParaRPr b="0" i="0" sz="1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9116423" y="6073408"/>
            <a:ext cx="276870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mohamed Hassan from Pixabay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9916" y="3958386"/>
            <a:ext cx="2370528" cy="217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19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9"/>
          <p:cNvSpPr txBox="1"/>
          <p:nvPr/>
        </p:nvSpPr>
        <p:spPr>
          <a:xfrm>
            <a:off x="647340" y="3016112"/>
            <a:ext cx="111744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9"/>
          <p:cNvSpPr/>
          <p:nvPr/>
        </p:nvSpPr>
        <p:spPr>
          <a:xfrm>
            <a:off x="795" y="1838476"/>
            <a:ext cx="121905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2331118" y="3198966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ההבדל בין חציון לממוצע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הקשר בין חציון לטווח בין רבעוני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טווח בין רבעוני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85045" y="5915976"/>
            <a:ext cx="292362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GraphicMama-team from Pixabay 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צעצוע, בובה&#10;&#10;התיאור נוצר באופן אוטומטי" id="148" name="Google Shape;1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99" y="2346720"/>
            <a:ext cx="3794333" cy="33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>
            <a:off x="4862557" y="3662359"/>
            <a:ext cx="4119073" cy="70830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>
            <p:ph type="ctrTitle"/>
          </p:nvPr>
        </p:nvSpPr>
        <p:spPr>
          <a:xfrm>
            <a:off x="1859345" y="161049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חישוב מדדי מיקום מרכזי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title"/>
          </p:nvPr>
        </p:nvSpPr>
        <p:spPr>
          <a:xfrm>
            <a:off x="2378854" y="2387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בונוסים לעובדים!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727236" y="1106513"/>
            <a:ext cx="6022302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במפעל ליצור קרמבו מועסקים 16 אנשים.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ברצוני לתת בונוס לעובדים הטובים ביותר!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-84900" y="6480775"/>
            <a:ext cx="2825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Louise Dav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בניין, חוץ, שולחן, חדר&#10;&#10;התיאור נוצר באופן אוטומטי" id="173" name="Google Shape;1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151" y="1106513"/>
            <a:ext cx="5382155" cy="53821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4" name="Google Shape;174;p5"/>
          <p:cNvGraphicFramePr/>
          <p:nvPr/>
        </p:nvGraphicFramePr>
        <p:xfrm>
          <a:off x="7571573" y="211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587750"/>
                <a:gridCol w="1199975"/>
              </a:tblGrid>
              <a:tr h="1905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העובד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עיטופים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פגומים בשבוע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א'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ב'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ג'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ד'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ה'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ו'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ז'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ח'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טו'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טז'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יא'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יב'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יג'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יד'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>
            <p:ph type="title"/>
          </p:nvPr>
        </p:nvSpPr>
        <p:spPr>
          <a:xfrm>
            <a:off x="2378854" y="2387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בונוסים לעובדים! ממוצע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5675961" y="1123969"/>
            <a:ext cx="6022302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אופציה א': נעשה ממוצע, ונחפש כמה מהעובדים ביצעו מספר עיטופים פגומים מתחת לממוצע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-84900" y="6480775"/>
            <a:ext cx="2825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Louise Dav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בניין, חוץ, שולחן, חדר&#10;&#10;התיאור נוצר באופן אוטומטי"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151" y="1106513"/>
            <a:ext cx="5382155" cy="538215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7758975" y="3722475"/>
            <a:ext cx="170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ממוצע: 3.0625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5758225" y="5818304"/>
            <a:ext cx="32624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עובדים מתוך 15 יקבלו בונוס??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6" name="Google Shape;186;p6"/>
          <p:cNvGraphicFramePr/>
          <p:nvPr/>
        </p:nvGraphicFramePr>
        <p:xfrm>
          <a:off x="9481321" y="2106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684750"/>
                <a:gridCol w="1398050"/>
              </a:tblGrid>
              <a:tr h="19050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העובד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עיטופים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פגומים בשבוע 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א'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ב'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ג'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ד'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ה'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ו'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ז'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ח'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טו'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טז'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יא'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יב'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יג'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יד'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87" name="Google Shape;187;p6"/>
          <p:cNvGraphicFramePr/>
          <p:nvPr/>
        </p:nvGraphicFramePr>
        <p:xfrm>
          <a:off x="5748032" y="21130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684750"/>
                <a:gridCol w="1402400"/>
              </a:tblGrid>
              <a:tr h="1905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העובד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עיטופים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פגומים בשבוע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א'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ב'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ג'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ד'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ה'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ו'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ז'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ח'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טו'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טז'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יא'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יב'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יג'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יד'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8044374" y="3730730"/>
            <a:ext cx="17844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נסדר את הערכים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בסדר עולה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4" name="Google Shape;194;p7"/>
          <p:cNvGraphicFramePr/>
          <p:nvPr/>
        </p:nvGraphicFramePr>
        <p:xfrm>
          <a:off x="9828837" y="22860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628950"/>
                <a:gridCol w="1284100"/>
              </a:tblGrid>
              <a:tr h="1905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העובד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עיטופים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פגומים בשבוע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א'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ב'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ג'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ד'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ה'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ו'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ז'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ח'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טו'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טז'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יא'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יב'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יג'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יד'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95" name="Google Shape;195;p7"/>
          <p:cNvGraphicFramePr/>
          <p:nvPr/>
        </p:nvGraphicFramePr>
        <p:xfrm>
          <a:off x="6131328" y="23104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628950"/>
                <a:gridCol w="1284100"/>
              </a:tblGrid>
              <a:tr h="1905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העובד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עיטופים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פגומים בשבוע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ז'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ח'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טו'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ו'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טז'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יג'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ד'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ב'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ג'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יד'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יא'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א'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ה'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עובד יב'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96" name="Google Shape;196;p7"/>
          <p:cNvGraphicFramePr/>
          <p:nvPr/>
        </p:nvGraphicFramePr>
        <p:xfrm>
          <a:off x="1393068" y="28814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843325"/>
                <a:gridCol w="877200"/>
                <a:gridCol w="991050"/>
              </a:tblGrid>
              <a:tr h="6337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עיטופים פגומים בשבוע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 מצטברת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2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97" name="Google Shape;197;p7"/>
          <p:cNvSpPr/>
          <p:nvPr/>
        </p:nvSpPr>
        <p:spPr>
          <a:xfrm>
            <a:off x="4861575" y="3730730"/>
            <a:ext cx="96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נבנה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טבלת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שכיחויות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2378854" y="2387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b="1" i="0" lang="iw-IL" sz="4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בונוסים לעובדים! חציון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5675961" y="1123969"/>
            <a:ext cx="6022302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אופציה ב': נמצא את החציון, ונחפש כמה מהעובדים ביצעו מספר עיטופים פגומים מתחת לממוצע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>
            <p:ph type="title"/>
          </p:nvPr>
        </p:nvSpPr>
        <p:spPr>
          <a:xfrm>
            <a:off x="2378854" y="2387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בונוסים לעובדים - חציון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9838315" y="4213988"/>
            <a:ext cx="736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N=16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3384548" y="1673171"/>
            <a:ext cx="4609917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אם N זוגי אז מוצאים את שני הערכים האמצעיים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3164067" y="2583177"/>
            <a:ext cx="1329788" cy="4616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0661" l="0" r="0" t="-106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4327660" y="2583177"/>
            <a:ext cx="606833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0661" l="-16158" r="0" t="-106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4732850" y="2734501"/>
            <a:ext cx="343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3221068" y="2814009"/>
            <a:ext cx="6447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2" name="Google Shape;212;p8"/>
          <p:cNvCxnSpPr/>
          <p:nvPr/>
        </p:nvCxnSpPr>
        <p:spPr>
          <a:xfrm>
            <a:off x="3905448" y="3044842"/>
            <a:ext cx="130622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3" name="Google Shape;213;p8"/>
          <p:cNvSpPr/>
          <p:nvPr/>
        </p:nvSpPr>
        <p:spPr>
          <a:xfrm>
            <a:off x="4376674" y="3044842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5849093" y="2572158"/>
            <a:ext cx="6068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+X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6114688" y="2739005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8"/>
          <p:cNvCxnSpPr/>
          <p:nvPr/>
        </p:nvCxnSpPr>
        <p:spPr>
          <a:xfrm>
            <a:off x="5457733" y="3052644"/>
            <a:ext cx="107899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7" name="Google Shape;217;p8"/>
          <p:cNvSpPr/>
          <p:nvPr/>
        </p:nvSpPr>
        <p:spPr>
          <a:xfrm>
            <a:off x="5844569" y="304330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5547310" y="2562674"/>
            <a:ext cx="6068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5641274" y="2737240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5170077" y="286797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594531" y="2858641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8"/>
          <p:cNvCxnSpPr/>
          <p:nvPr/>
        </p:nvCxnSpPr>
        <p:spPr>
          <a:xfrm flipH="1" rot="10800000">
            <a:off x="6894613" y="3043307"/>
            <a:ext cx="755115" cy="1897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3" name="Google Shape;223;p8"/>
          <p:cNvSpPr/>
          <p:nvPr/>
        </p:nvSpPr>
        <p:spPr>
          <a:xfrm>
            <a:off x="6986265" y="2651767"/>
            <a:ext cx="534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1+2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7086641" y="3062285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8040949" y="2867978"/>
            <a:ext cx="4764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7652447" y="2849157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3983015" y="3836984"/>
            <a:ext cx="4498347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עובדים ביצעו עיטוף 1 פגום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עובדים ביצעו לא ביצעו אף פגם בעיטוף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סה"כ נמצאים 8 עובדים מתחת לערך החציוני 1.5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399596" y="5747235"/>
            <a:ext cx="5969904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1.5 זה הערך החציוני כלומר, הערך ש50%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מהערכים מתחתיו (8 עובדים) ו-50% מהערכים מעליו (8 עובדים).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9" name="Google Shape;229;p8"/>
          <p:cNvGraphicFramePr/>
          <p:nvPr/>
        </p:nvGraphicFramePr>
        <p:xfrm>
          <a:off x="9170762" y="1780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{C1115529-AF5F-4FB0-B38D-4BE5C475729F}</a:tableStyleId>
              </a:tblPr>
              <a:tblGrid>
                <a:gridCol w="603975"/>
                <a:gridCol w="820525"/>
                <a:gridCol w="820525"/>
              </a:tblGrid>
              <a:tr h="6337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עיטופים פגומים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f(x)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שכיחות מצטברת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F(x)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62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47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0" lang="iw-IL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>
            <p:ph type="title"/>
          </p:nvPr>
        </p:nvSpPr>
        <p:spPr>
          <a:xfrm>
            <a:off x="2378854" y="2387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בונוסים לעובדים!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5111939" y="1277873"/>
            <a:ext cx="6022302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נשים לב שהערך החציוני שונה מהערך הממוצע!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-226400" y="6480775"/>
            <a:ext cx="296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Louise Dav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בניין, חוץ, שולחן, חדר&#10;&#10;התיאור נוצר באופן אוטומטי" id="238" name="Google Shape;2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013" y="1086181"/>
            <a:ext cx="5382155" cy="538215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/>
          <p:nvPr/>
        </p:nvSpPr>
        <p:spPr>
          <a:xfrm>
            <a:off x="6126642" y="2141468"/>
            <a:ext cx="277511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חציון -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עובדים עטפו פחות פגומים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מהחציון 1.5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9018502" y="2149907"/>
            <a:ext cx="290335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 -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עובדים עטפו פחות פגומים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מהממוצע 3.06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>
            <p:ph type="title"/>
          </p:nvPr>
        </p:nvSpPr>
        <p:spPr>
          <a:xfrm>
            <a:off x="2378854" y="2387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השכר הממוצע לעומת השכר החציוני במשק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600350" y="5788560"/>
            <a:ext cx="13452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Arial"/>
                <a:ea typeface="Arial"/>
                <a:cs typeface="Arial"/>
                <a:sym typeface="Arial"/>
              </a:rPr>
              <a:t>מתוך אתר כלכליסט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טקסט&#10;&#10;התיאור נוצר באופן אוטומטי" id="248" name="Google Shape;2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4043" y="1542221"/>
            <a:ext cx="5762214" cy="2149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&#10;&#10;התיאור נוצר באופן אוטומטי" id="249" name="Google Shape;2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262" y="3156493"/>
            <a:ext cx="4520221" cy="269654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/>
          <p:cNvSpPr/>
          <p:nvPr/>
        </p:nvSpPr>
        <p:spPr>
          <a:xfrm>
            <a:off x="6071003" y="4658590"/>
            <a:ext cx="50818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לדעתכם, איזה מדד מיצג טוב יותר את מצב המשק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 או חציון?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2020-11-16T02:12:00Z</dcterms:created>
  <dc:creator>עדי קרנץ</dc:creator>
</cp:coreProperties>
</file>