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6858000" cx="12192000"/>
  <p:notesSz cx="6858000" cy="9144000"/>
  <p:embeddedFontLst>
    <p:embeddedFont>
      <p:font typeface="Varela Round"/>
      <p:regular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0" roundtripDataSignature="AMtx7mhgbjUr17fDzMKwU6H2Wd2ZwxbK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A824068-4BAF-4AEA-9D3B-4C1B06A2D7B8}">
  <a:tblStyle styleId="{5A824068-4BAF-4AEA-9D3B-4C1B06A2D7B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BF1E8"/>
          </a:solidFill>
        </a:fill>
      </a:tcStyle>
    </a:wholeTbl>
    <a:band1H>
      <a:tcTxStyle b="off" i="off"/>
      <a:tcStyle>
        <a:fill>
          <a:solidFill>
            <a:srgbClr val="D4E2CE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4E2CE"/>
          </a:solidFill>
        </a:fill>
      </a:tcStyle>
    </a:band1V>
    <a:band2V>
      <a:tcTxStyle b="off" i="off"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EBF1E8"/>
          </a:solidFill>
        </a:fill>
      </a:tcStyle>
    </a:lastRow>
    <a:seCell>
      <a:tcTxStyle b="off" i="off"/>
    </a:seCell>
    <a:swCell>
      <a:tcTxStyle b="off" i="off"/>
    </a:swCell>
    <a:firstRow>
      <a:tcTxStyle b="on" i="off"/>
      <a:tcStyle>
        <a:fill>
          <a:solidFill>
            <a:srgbClr val="EBF1E8"/>
          </a:solidFill>
        </a:fill>
      </a:tcStyle>
    </a:firstRow>
    <a:neCell>
      <a:tcTxStyle b="off" i="off"/>
    </a:neCell>
    <a:nwCell>
      <a:tcTxStyle b="off" i="off"/>
    </a:nwCell>
  </a:tblStyle>
  <a:tblStyle styleId="{5B104DFE-5932-4008-B153-99E47128C8F7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BF1E8"/>
          </a:solidFill>
        </a:fill>
      </a:tcStyle>
    </a:wholeTbl>
    <a:band1H>
      <a:tcTxStyle b="off" i="off"/>
      <a:tcStyle>
        <a:fill>
          <a:solidFill>
            <a:srgbClr val="D4E2CE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4E2CE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6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6"/>
          </a:solidFill>
        </a:fill>
      </a:tcStyle>
    </a:firstRow>
    <a:neCell>
      <a:tcTxStyle b="off" i="off"/>
    </a:neCell>
    <a:nwCell>
      <a:tcTxStyle b="off" i="off"/>
    </a:nwCell>
  </a:tblStyle>
  <a:tblStyle styleId="{7A4F9124-8D33-464A-958A-BF9EC8DE5959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VarelaRound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OpenSans-bold.fntdata"/><Relationship Id="rId14" Type="http://schemas.openxmlformats.org/officeDocument/2006/relationships/slide" Target="slides/slide9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2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p11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p12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p13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p14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9" name="Google Shape;309;p15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8" name="Google Shape;318;p16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3" name="Google Shape;333;p17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3" name="Google Shape;343;p18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1" name="Google Shape;361;p19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9" name="Google Shape;379;p20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7" name="Google Shape;397;p21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8" name="Google Shape;408;p22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2" name="Google Shape;42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3" name="Google Shape;423;p23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5" name="Google Shape;435;p24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2" name="Google Shape;452;p25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9" name="Google Shape;46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0" name="Google Shape;470;p26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6" name="Google Shape;48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7" name="Google Shape;487;p27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7" name="Google Shape;507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8" name="Google Shape;508;p29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9" name="Google Shape;519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0" name="Google Shape;520;p30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4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p5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p6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7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p8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p9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p10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יעור שכבה ושם המורה">
  <p:cSld name="השיעור שכבה ושם המורה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3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3"/>
          <p:cNvSpPr txBox="1"/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3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3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fmla="val 50000" name="adj"/>
            </a:avLst>
          </a:prstGeom>
          <a:solidFill>
            <a:srgbClr val="BDE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3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3"/>
          <p:cNvSpPr txBox="1"/>
          <p:nvPr>
            <p:ph idx="1" type="subTitle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3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22" name="Google Shape;22;p33"/>
          <p:cNvSpPr txBox="1"/>
          <p:nvPr>
            <p:ph idx="2" type="body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2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556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42900" lvl="3" marL="1828800" rtl="1" algn="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42900" lvl="4" marL="2286000" rtl="1" algn="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3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ני תכנים" type="twoObj">
  <p:cSld name="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4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41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וואה" type="twoTxTwoObj">
  <p:cSld name="TWO_OBJECTS_WITH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3" name="Google Shape;93;p4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4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5" name="Google Shape;95;p4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42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ריק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3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4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וכן עם כיתוב" type="objTx">
  <p:cSld name="OBJECT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6" name="Google Shape;106;p4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7" name="Google Shape;107;p44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מונה עם כיתוב" type="picTx">
  <p:cSld name="PICTURE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4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4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4" name="Google Shape;114;p45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4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טקסט אנכי" type="vertTx">
  <p:cSld name="VERTICAL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4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46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אנכית וטקסט" type="vertTitleAndTx">
  <p:cSld name="VERTICAL_TITLE_AND_VERTICAL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47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כותרות ותוכן">
  <p:cSld name="2 כותרות ותוכן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4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4"/>
          <p:cNvSpPr txBox="1"/>
          <p:nvPr>
            <p:ph idx="1" type="body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b="1" sz="28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" name="Google Shape;27;p34"/>
          <p:cNvSpPr txBox="1"/>
          <p:nvPr>
            <p:ph idx="2" type="body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8" name="Google Shape;28;p34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4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4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4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שלוש תמונות">
  <p:cSld name="כותרת ושלוש תמונות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/>
          <p:nvPr>
            <p:ph idx="2" type="pic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35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5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5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5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35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35"/>
          <p:cNvSpPr/>
          <p:nvPr>
            <p:ph idx="3" type="pic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35"/>
          <p:cNvSpPr/>
          <p:nvPr>
            <p:ph idx="4" type="pic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כותרת ושתי תמונות">
  <p:cSld name="1_כותרת ושתי תמונות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6"/>
          <p:cNvSpPr/>
          <p:nvPr>
            <p:ph idx="2" type="pic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36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6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6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6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36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36"/>
          <p:cNvSpPr/>
          <p:nvPr>
            <p:ph idx="3" type="pic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7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 - מערכת שידורים לאומית">
  <p:cSld name="שער - מערכת שידורים לאומית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/>
          <p:nvPr>
            <p:ph type="ctrTitle"/>
          </p:nvPr>
        </p:nvSpPr>
        <p:spPr>
          <a:xfrm>
            <a:off x="516000" y="2693989"/>
            <a:ext cx="11160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32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32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32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32"/>
          <p:cNvPicPr preferRelativeResize="0"/>
          <p:nvPr/>
        </p:nvPicPr>
        <p:blipFill rotWithShape="1">
          <a:blip r:embed="rId2">
            <a:alphaModFix/>
          </a:blip>
          <a:srcRect b="26248" l="33058" r="33511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2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32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2"/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2"/>
          <p:cNvSpPr/>
          <p:nvPr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קופית כותרת" type="title">
  <p:cSld name="TITL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38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39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מקטע עליונה" type="secHead">
  <p:cSld name="SECTION_HEADER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0" name="Google Shape;80;p40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1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7.gif"/><Relationship Id="rId5" Type="http://schemas.openxmlformats.org/officeDocument/2006/relationships/image" Target="../media/image4.png"/><Relationship Id="rId6" Type="http://schemas.openxmlformats.org/officeDocument/2006/relationships/hyperlink" Target="https://www.youtube.com/watch?v=VUocqg8HwUk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3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29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5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Relationship Id="rId6" Type="http://schemas.openxmlformats.org/officeDocument/2006/relationships/image" Target="../media/image5.png"/><Relationship Id="rId7" Type="http://schemas.openxmlformats.org/officeDocument/2006/relationships/image" Target="../media/image5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24.png"/><Relationship Id="rId5" Type="http://schemas.openxmlformats.org/officeDocument/2006/relationships/image" Target="../media/image26.png"/><Relationship Id="rId6" Type="http://schemas.openxmlformats.org/officeDocument/2006/relationships/image" Target="../media/image5.png"/><Relationship Id="rId7" Type="http://schemas.openxmlformats.org/officeDocument/2006/relationships/image" Target="../media/image5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45.png"/><Relationship Id="rId5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27.png"/><Relationship Id="rId5" Type="http://schemas.openxmlformats.org/officeDocument/2006/relationships/image" Target="../media/image30.png"/><Relationship Id="rId6" Type="http://schemas.openxmlformats.org/officeDocument/2006/relationships/image" Target="../media/image25.png"/><Relationship Id="rId7" Type="http://schemas.openxmlformats.org/officeDocument/2006/relationships/image" Target="../media/image39.png"/><Relationship Id="rId8" Type="http://schemas.openxmlformats.org/officeDocument/2006/relationships/image" Target="../media/image3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40.png"/><Relationship Id="rId5" Type="http://schemas.openxmlformats.org/officeDocument/2006/relationships/image" Target="../media/image32.png"/><Relationship Id="rId6" Type="http://schemas.openxmlformats.org/officeDocument/2006/relationships/image" Target="../media/image31.png"/><Relationship Id="rId7" Type="http://schemas.openxmlformats.org/officeDocument/2006/relationships/image" Target="../media/image41.png"/><Relationship Id="rId8" Type="http://schemas.openxmlformats.org/officeDocument/2006/relationships/image" Target="../media/image3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42.png"/><Relationship Id="rId5" Type="http://schemas.openxmlformats.org/officeDocument/2006/relationships/image" Target="../media/image37.png"/><Relationship Id="rId6" Type="http://schemas.openxmlformats.org/officeDocument/2006/relationships/image" Target="../media/image36.png"/><Relationship Id="rId7" Type="http://schemas.openxmlformats.org/officeDocument/2006/relationships/image" Target="../media/image38.png"/><Relationship Id="rId8" Type="http://schemas.openxmlformats.org/officeDocument/2006/relationships/image" Target="../media/image5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6.jpg"/><Relationship Id="rId6" Type="http://schemas.openxmlformats.org/officeDocument/2006/relationships/image" Target="../media/image58.png"/><Relationship Id="rId7" Type="http://schemas.openxmlformats.org/officeDocument/2006/relationships/image" Target="../media/image4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3.png"/><Relationship Id="rId4" Type="http://schemas.openxmlformats.org/officeDocument/2006/relationships/image" Target="../media/image50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4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"/>
          <p:cNvSpPr txBox="1"/>
          <p:nvPr>
            <p:ph type="ctrTitle"/>
          </p:nvPr>
        </p:nvSpPr>
        <p:spPr>
          <a:xfrm>
            <a:off x="0" y="1387661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13 – מדדי פיזור א'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 txBox="1"/>
          <p:nvPr>
            <p:ph idx="1" type="subTitle"/>
          </p:nvPr>
        </p:nvSpPr>
        <p:spPr>
          <a:xfrm>
            <a:off x="-2" y="249409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מידע ונתונים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"/>
          <p:cNvSpPr txBox="1"/>
          <p:nvPr>
            <p:ph idx="2" type="body"/>
          </p:nvPr>
        </p:nvSpPr>
        <p:spPr>
          <a:xfrm>
            <a:off x="1" y="344940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שם המורה: עדי קרנץ אבירם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"/>
          <p:cNvPicPr preferRelativeResize="0"/>
          <p:nvPr/>
        </p:nvPicPr>
        <p:blipFill rotWithShape="1">
          <a:blip r:embed="rId3">
            <a:alphaModFix/>
          </a:blip>
          <a:srcRect b="10715" l="0" r="0" t="11354"/>
          <a:stretch/>
        </p:blipFill>
        <p:spPr>
          <a:xfrm>
            <a:off x="5896724" y="297950"/>
            <a:ext cx="1552040" cy="10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591" y="113572"/>
            <a:ext cx="209550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30228" y="4168810"/>
            <a:ext cx="1932877" cy="193287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"/>
          <p:cNvSpPr txBox="1"/>
          <p:nvPr/>
        </p:nvSpPr>
        <p:spPr>
          <a:xfrm>
            <a:off x="3456450" y="4821900"/>
            <a:ext cx="52791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600"/>
              </a:spcAft>
              <a:buNone/>
            </a:pPr>
            <a:r>
              <a:rPr b="1" lang="iw-IL" sz="3600" u="sng">
                <a:solidFill>
                  <a:schemeClr val="hlink"/>
                </a:solidFill>
                <a:hlinkClick r:id="rId6"/>
              </a:rPr>
              <a:t>לצפייה בסרטון מלווה מצגת</a:t>
            </a:r>
            <a:endParaRPr b="1" sz="36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1"/>
          <p:cNvSpPr txBox="1"/>
          <p:nvPr>
            <p:ph type="title"/>
          </p:nvPr>
        </p:nvSpPr>
        <p:spPr>
          <a:xfrm>
            <a:off x="1745713" y="706071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b="0" lang="iw-IL" sz="3600">
                <a:latin typeface="Arial"/>
                <a:ea typeface="Arial"/>
                <a:cs typeface="Arial"/>
                <a:sym typeface="Arial"/>
              </a:rPr>
              <a:t>מדד פיזור: שונות </a:t>
            </a:r>
            <a:r>
              <a:rPr b="0" lang="iw-IL" sz="3959">
                <a:latin typeface="Arial"/>
                <a:ea typeface="Arial"/>
                <a:cs typeface="Arial"/>
                <a:sym typeface="Arial"/>
              </a:rPr>
              <a:t>Variance</a:t>
            </a:r>
            <a:endParaRPr b="0"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1"/>
          <p:cNvSpPr txBox="1"/>
          <p:nvPr/>
        </p:nvSpPr>
        <p:spPr>
          <a:xfrm>
            <a:off x="978958" y="3583616"/>
            <a:ext cx="7826998" cy="81246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3531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1"/>
          <p:cNvSpPr txBox="1"/>
          <p:nvPr/>
        </p:nvSpPr>
        <p:spPr>
          <a:xfrm>
            <a:off x="558798" y="4580422"/>
            <a:ext cx="8029724" cy="81246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2683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1"/>
          <p:cNvSpPr/>
          <p:nvPr/>
        </p:nvSpPr>
        <p:spPr>
          <a:xfrm>
            <a:off x="8803581" y="4636181"/>
            <a:ext cx="28296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עבור ערכים בטבלת שכיחויות: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1"/>
          <p:cNvSpPr/>
          <p:nvPr/>
        </p:nvSpPr>
        <p:spPr>
          <a:xfrm>
            <a:off x="501718" y="2995677"/>
            <a:ext cx="2642070" cy="64633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4148" l="-920" r="-7600" t="-471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1"/>
          <p:cNvSpPr txBox="1"/>
          <p:nvPr/>
        </p:nvSpPr>
        <p:spPr>
          <a:xfrm>
            <a:off x="5248103" y="5785328"/>
            <a:ext cx="2341548" cy="646331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פונקציה באקסל: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VAR.P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1"/>
          <p:cNvSpPr/>
          <p:nvPr/>
        </p:nvSpPr>
        <p:spPr>
          <a:xfrm>
            <a:off x="2338858" y="1426071"/>
            <a:ext cx="9460195" cy="192430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530" l="0" r="-64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/>
          <p:nvPr>
            <p:ph type="title"/>
          </p:nvPr>
        </p:nvSpPr>
        <p:spPr>
          <a:xfrm>
            <a:off x="1650131" y="732170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מדד פיזור- </a:t>
            </a:r>
            <a:r>
              <a:rPr b="0" lang="iw-IL" sz="3600">
                <a:latin typeface="Arial"/>
                <a:ea typeface="Arial"/>
                <a:cs typeface="Arial"/>
                <a:sym typeface="Arial"/>
              </a:rPr>
              <a:t>שונות </a:t>
            </a: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Variance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2"/>
          <p:cNvSpPr/>
          <p:nvPr/>
        </p:nvSpPr>
        <p:spPr>
          <a:xfrm>
            <a:off x="108169" y="5277586"/>
            <a:ext cx="244329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Shahid Abdullah from Pixabay</a:t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2"/>
          <p:cNvSpPr/>
          <p:nvPr/>
        </p:nvSpPr>
        <p:spPr>
          <a:xfrm>
            <a:off x="5052380" y="1658887"/>
            <a:ext cx="29290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ציוני מבחן של תלמידי הקבוצות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3" name="Google Shape;263;p12"/>
          <p:cNvGraphicFramePr/>
          <p:nvPr/>
        </p:nvGraphicFramePr>
        <p:xfrm>
          <a:off x="3093575" y="21364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{5A824068-4BAF-4AEA-9D3B-4C1B06A2D7B8}</a:tableStyleId>
              </a:tblPr>
              <a:tblGrid>
                <a:gridCol w="725925"/>
                <a:gridCol w="725925"/>
                <a:gridCol w="725925"/>
                <a:gridCol w="725925"/>
                <a:gridCol w="725925"/>
                <a:gridCol w="725925"/>
                <a:gridCol w="725925"/>
                <a:gridCol w="725925"/>
                <a:gridCol w="725925"/>
                <a:gridCol w="725925"/>
                <a:gridCol w="725925"/>
              </a:tblGrid>
              <a:tr h="1809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1809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ב'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264" name="Google Shape;264;p12"/>
          <p:cNvSpPr/>
          <p:nvPr/>
        </p:nvSpPr>
        <p:spPr>
          <a:xfrm>
            <a:off x="8458800" y="3335295"/>
            <a:ext cx="33762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חשבו את השונות של שתי הקבוצות: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2"/>
          <p:cNvSpPr/>
          <p:nvPr/>
        </p:nvSpPr>
        <p:spPr>
          <a:xfrm>
            <a:off x="10843657" y="3849092"/>
            <a:ext cx="11176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קבוצה א':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2"/>
          <p:cNvSpPr txBox="1"/>
          <p:nvPr/>
        </p:nvSpPr>
        <p:spPr>
          <a:xfrm>
            <a:off x="789536" y="3952575"/>
            <a:ext cx="7826998" cy="81246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044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2"/>
          <p:cNvSpPr txBox="1"/>
          <p:nvPr/>
        </p:nvSpPr>
        <p:spPr>
          <a:xfrm>
            <a:off x="789536" y="4998240"/>
            <a:ext cx="7826998" cy="8128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3531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2"/>
          <p:cNvSpPr/>
          <p:nvPr/>
        </p:nvSpPr>
        <p:spPr>
          <a:xfrm>
            <a:off x="8676355" y="5229407"/>
            <a:ext cx="661463" cy="40011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2"/>
          <p:cNvSpPr/>
          <p:nvPr/>
        </p:nvSpPr>
        <p:spPr>
          <a:xfrm>
            <a:off x="2836807" y="5966403"/>
            <a:ext cx="6170279" cy="8785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הערכים לא מפוזרים סביב הממוצע, כיוון שכל הערכים זהים לממוצע,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ולכן השונות של קובצה א' היא 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hecklist, Clipboard, Questionnaire, Pen, Computer" id="270" name="Google Shape;270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69" y="1789056"/>
            <a:ext cx="3376245" cy="3376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211975" y="4362900"/>
            <a:ext cx="866775" cy="3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title"/>
          </p:nvPr>
        </p:nvSpPr>
        <p:spPr>
          <a:xfrm>
            <a:off x="1650131" y="732170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מדד פיזור- </a:t>
            </a:r>
            <a:r>
              <a:rPr b="0" lang="iw-IL" sz="3600">
                <a:latin typeface="Arial"/>
                <a:ea typeface="Arial"/>
                <a:cs typeface="Arial"/>
                <a:sym typeface="Arial"/>
              </a:rPr>
              <a:t>שונות </a:t>
            </a: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Variance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3"/>
          <p:cNvSpPr/>
          <p:nvPr/>
        </p:nvSpPr>
        <p:spPr>
          <a:xfrm>
            <a:off x="5052380" y="1658887"/>
            <a:ext cx="29290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ציוני מבחן של תלמידי הקבוצות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9" name="Google Shape;279;p13"/>
          <p:cNvGraphicFramePr/>
          <p:nvPr/>
        </p:nvGraphicFramePr>
        <p:xfrm>
          <a:off x="3093575" y="21364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{5A824068-4BAF-4AEA-9D3B-4C1B06A2D7B8}</a:tableStyleId>
              </a:tblPr>
              <a:tblGrid>
                <a:gridCol w="725925"/>
                <a:gridCol w="725925"/>
                <a:gridCol w="725925"/>
                <a:gridCol w="725925"/>
                <a:gridCol w="725925"/>
                <a:gridCol w="725925"/>
                <a:gridCol w="725925"/>
                <a:gridCol w="725925"/>
                <a:gridCol w="725925"/>
                <a:gridCol w="725925"/>
                <a:gridCol w="725925"/>
              </a:tblGrid>
              <a:tr h="1809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1809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ב'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280" name="Google Shape;280;p13"/>
          <p:cNvSpPr/>
          <p:nvPr/>
        </p:nvSpPr>
        <p:spPr>
          <a:xfrm>
            <a:off x="8458800" y="3335295"/>
            <a:ext cx="33762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חשבו את השונות של שתי הקבוצות: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3"/>
          <p:cNvSpPr/>
          <p:nvPr/>
        </p:nvSpPr>
        <p:spPr>
          <a:xfrm>
            <a:off x="10843657" y="3849092"/>
            <a:ext cx="11176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קבוצה ב':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3"/>
          <p:cNvSpPr txBox="1"/>
          <p:nvPr/>
        </p:nvSpPr>
        <p:spPr>
          <a:xfrm>
            <a:off x="789536" y="3952575"/>
            <a:ext cx="7826998" cy="8577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1343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3"/>
          <p:cNvSpPr txBox="1"/>
          <p:nvPr/>
        </p:nvSpPr>
        <p:spPr>
          <a:xfrm>
            <a:off x="941936" y="5225626"/>
            <a:ext cx="7826998" cy="85779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1343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3"/>
          <p:cNvSpPr/>
          <p:nvPr/>
        </p:nvSpPr>
        <p:spPr>
          <a:xfrm>
            <a:off x="8768934" y="5469859"/>
            <a:ext cx="998991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3"/>
          <p:cNvSpPr/>
          <p:nvPr/>
        </p:nvSpPr>
        <p:spPr>
          <a:xfrm>
            <a:off x="6007001" y="6311985"/>
            <a:ext cx="28600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שונות קבוצה ב' שווה ל-1000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3"/>
          <p:cNvSpPr/>
          <p:nvPr/>
        </p:nvSpPr>
        <p:spPr>
          <a:xfrm>
            <a:off x="108169" y="5277586"/>
            <a:ext cx="244329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Shahid Abdullah from Pixabay</a:t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hecklist, Clipboard, Questionnaire, Pen, Computer" id="287" name="Google Shape;28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69" y="1789056"/>
            <a:ext cx="3376245" cy="3376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161125" y="4406800"/>
            <a:ext cx="866775" cy="3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"/>
          <p:cNvSpPr txBox="1"/>
          <p:nvPr>
            <p:ph type="title"/>
          </p:nvPr>
        </p:nvSpPr>
        <p:spPr>
          <a:xfrm>
            <a:off x="1650131" y="732170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מדד פיזור- </a:t>
            </a:r>
            <a:r>
              <a:rPr b="0" lang="iw-IL" sz="3600">
                <a:latin typeface="Arial"/>
                <a:ea typeface="Arial"/>
                <a:cs typeface="Arial"/>
                <a:sym typeface="Arial"/>
              </a:rPr>
              <a:t>שונות </a:t>
            </a: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Variance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4"/>
          <p:cNvSpPr/>
          <p:nvPr/>
        </p:nvSpPr>
        <p:spPr>
          <a:xfrm>
            <a:off x="5052380" y="1658887"/>
            <a:ext cx="29290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ציוני מבחן של תלמידי הקבוצות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6" name="Google Shape;296;p14"/>
          <p:cNvGraphicFramePr/>
          <p:nvPr/>
        </p:nvGraphicFramePr>
        <p:xfrm>
          <a:off x="3093575" y="21364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{5A824068-4BAF-4AEA-9D3B-4C1B06A2D7B8}</a:tableStyleId>
              </a:tblPr>
              <a:tblGrid>
                <a:gridCol w="725925"/>
                <a:gridCol w="725925"/>
                <a:gridCol w="725925"/>
                <a:gridCol w="725925"/>
                <a:gridCol w="725925"/>
                <a:gridCol w="725925"/>
                <a:gridCol w="725925"/>
                <a:gridCol w="725925"/>
                <a:gridCol w="725925"/>
                <a:gridCol w="725925"/>
                <a:gridCol w="725925"/>
              </a:tblGrid>
              <a:tr h="1809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ב'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297" name="Google Shape;297;p14"/>
          <p:cNvSpPr/>
          <p:nvPr/>
        </p:nvSpPr>
        <p:spPr>
          <a:xfrm>
            <a:off x="8281559" y="2824242"/>
            <a:ext cx="35397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דרך נוספת: באמצעות טבלת שכיחויות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4"/>
          <p:cNvSpPr txBox="1"/>
          <p:nvPr/>
        </p:nvSpPr>
        <p:spPr>
          <a:xfrm>
            <a:off x="-403370" y="5132044"/>
            <a:ext cx="7826998" cy="8128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1275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4"/>
          <p:cNvSpPr/>
          <p:nvPr/>
        </p:nvSpPr>
        <p:spPr>
          <a:xfrm>
            <a:off x="7449950" y="5376325"/>
            <a:ext cx="1089465" cy="40011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4"/>
          <p:cNvSpPr/>
          <p:nvPr/>
        </p:nvSpPr>
        <p:spPr>
          <a:xfrm>
            <a:off x="5760302" y="6356501"/>
            <a:ext cx="26516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שונות קבוצה ב' היא 1000.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4"/>
          <p:cNvSpPr txBox="1"/>
          <p:nvPr/>
        </p:nvSpPr>
        <p:spPr>
          <a:xfrm>
            <a:off x="-403370" y="4129707"/>
            <a:ext cx="8029724" cy="76418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951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2" name="Google Shape;302;p14"/>
          <p:cNvGraphicFramePr/>
          <p:nvPr/>
        </p:nvGraphicFramePr>
        <p:xfrm>
          <a:off x="5518864" y="277903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{5B104DFE-5932-4008-B153-99E47128C8F7}</a:tableStyleId>
              </a:tblPr>
              <a:tblGrid>
                <a:gridCol w="952375"/>
                <a:gridCol w="9523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f(x)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03" name="Google Shape;303;p14"/>
          <p:cNvSpPr/>
          <p:nvPr/>
        </p:nvSpPr>
        <p:spPr>
          <a:xfrm>
            <a:off x="108169" y="5277586"/>
            <a:ext cx="244329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Shahid Abdullah from Pixabay</a:t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hecklist, Clipboard, Questionnaire, Pen, Computer" id="304" name="Google Shape;30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69" y="1789056"/>
            <a:ext cx="3376245" cy="3376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67240" y="3459174"/>
            <a:ext cx="866775" cy="3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5"/>
          <p:cNvSpPr txBox="1"/>
          <p:nvPr>
            <p:ph type="title"/>
          </p:nvPr>
        </p:nvSpPr>
        <p:spPr>
          <a:xfrm>
            <a:off x="1745713" y="706071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b="0" lang="iw-IL" sz="3600">
                <a:latin typeface="Arial"/>
                <a:ea typeface="Arial"/>
                <a:cs typeface="Arial"/>
                <a:sym typeface="Arial"/>
              </a:rPr>
              <a:t>מדד פיזור: סטיית תקן </a:t>
            </a:r>
            <a:r>
              <a:rPr b="0" lang="iw-IL" sz="3959">
                <a:latin typeface="Arial"/>
                <a:ea typeface="Arial"/>
                <a:cs typeface="Arial"/>
                <a:sym typeface="Arial"/>
              </a:rPr>
              <a:t>Standard Deviation</a:t>
            </a:r>
            <a:endParaRPr b="0"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5"/>
          <p:cNvSpPr txBox="1"/>
          <p:nvPr/>
        </p:nvSpPr>
        <p:spPr>
          <a:xfrm>
            <a:off x="1745713" y="3367855"/>
            <a:ext cx="8029724" cy="109446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553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5"/>
          <p:cNvSpPr/>
          <p:nvPr/>
        </p:nvSpPr>
        <p:spPr>
          <a:xfrm>
            <a:off x="1744294" y="1387349"/>
            <a:ext cx="9460195" cy="191142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512" l="0" r="-70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5"/>
          <p:cNvSpPr txBox="1"/>
          <p:nvPr/>
        </p:nvSpPr>
        <p:spPr>
          <a:xfrm>
            <a:off x="5303617" y="5147485"/>
            <a:ext cx="2341548" cy="646331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פונקציה באקסל: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STDEV.P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6"/>
          <p:cNvSpPr txBox="1"/>
          <p:nvPr>
            <p:ph type="title"/>
          </p:nvPr>
        </p:nvSpPr>
        <p:spPr>
          <a:xfrm>
            <a:off x="1650131" y="707257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מדד פיזור- סטיית תקן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6"/>
          <p:cNvSpPr/>
          <p:nvPr/>
        </p:nvSpPr>
        <p:spPr>
          <a:xfrm>
            <a:off x="5052380" y="1633974"/>
            <a:ext cx="29290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ציוני מבחן של תלמידי הקבוצות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2" name="Google Shape;322;p16"/>
          <p:cNvGraphicFramePr/>
          <p:nvPr/>
        </p:nvGraphicFramePr>
        <p:xfrm>
          <a:off x="3093575" y="21115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{5A824068-4BAF-4AEA-9D3B-4C1B06A2D7B8}</a:tableStyleId>
              </a:tblPr>
              <a:tblGrid>
                <a:gridCol w="725925"/>
                <a:gridCol w="725925"/>
                <a:gridCol w="725925"/>
                <a:gridCol w="725925"/>
                <a:gridCol w="725925"/>
                <a:gridCol w="725925"/>
                <a:gridCol w="725925"/>
                <a:gridCol w="725925"/>
                <a:gridCol w="725925"/>
                <a:gridCol w="725925"/>
                <a:gridCol w="725925"/>
              </a:tblGrid>
              <a:tr h="1809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1809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ב'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323" name="Google Shape;323;p16"/>
          <p:cNvSpPr/>
          <p:nvPr/>
        </p:nvSpPr>
        <p:spPr>
          <a:xfrm>
            <a:off x="9430834" y="3404087"/>
            <a:ext cx="22076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חשבו את הסטיית תקן: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6"/>
          <p:cNvSpPr/>
          <p:nvPr/>
        </p:nvSpPr>
        <p:spPr>
          <a:xfrm>
            <a:off x="9823174" y="4008845"/>
            <a:ext cx="11176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קבוצה א':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6"/>
          <p:cNvSpPr/>
          <p:nvPr/>
        </p:nvSpPr>
        <p:spPr>
          <a:xfrm>
            <a:off x="9823174" y="4602352"/>
            <a:ext cx="11176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קבוצה ב':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6"/>
          <p:cNvSpPr/>
          <p:nvPr/>
        </p:nvSpPr>
        <p:spPr>
          <a:xfrm>
            <a:off x="7452662" y="4033758"/>
            <a:ext cx="2183868" cy="4054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4235" l="0" r="-251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6"/>
          <p:cNvSpPr/>
          <p:nvPr/>
        </p:nvSpPr>
        <p:spPr>
          <a:xfrm>
            <a:off x="6646053" y="4602352"/>
            <a:ext cx="3094373" cy="40549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4235" l="0" r="-196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6"/>
          <p:cNvSpPr/>
          <p:nvPr/>
        </p:nvSpPr>
        <p:spPr>
          <a:xfrm>
            <a:off x="108169" y="6585091"/>
            <a:ext cx="244329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Shahid Abdullah from Pixabay</a:t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hecklist, Clipboard, Questionnaire, Pen, Computer" id="329" name="Google Shape;32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169" y="3096561"/>
            <a:ext cx="3376245" cy="3376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7"/>
          <p:cNvSpPr txBox="1"/>
          <p:nvPr>
            <p:ph type="title"/>
          </p:nvPr>
        </p:nvSpPr>
        <p:spPr>
          <a:xfrm>
            <a:off x="1667223" y="445006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תרגיל: חישוב מדדי פיזור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7"/>
          <p:cNvSpPr/>
          <p:nvPr/>
        </p:nvSpPr>
        <p:spPr>
          <a:xfrm>
            <a:off x="-88410" y="6611779"/>
            <a:ext cx="24384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Mote Oo Education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rma, Myanmar, School, Class, Students, Teacher, Boy" id="337" name="Google Shape;33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926029"/>
            <a:ext cx="2846218" cy="36857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38" name="Google Shape;338;p17"/>
          <p:cNvGraphicFramePr/>
          <p:nvPr/>
        </p:nvGraphicFramePr>
        <p:xfrm>
          <a:off x="6604036" y="184118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{7A4F9124-8D33-464A-958A-BF9EC8DE5959}</a:tableStyleId>
              </a:tblPr>
              <a:tblGrid>
                <a:gridCol w="906300"/>
                <a:gridCol w="986575"/>
                <a:gridCol w="933900"/>
              </a:tblGrid>
              <a:tr h="7223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ג'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55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79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87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94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68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339" name="Google Shape;339;p17"/>
          <p:cNvSpPr/>
          <p:nvPr/>
        </p:nvSpPr>
        <p:spPr>
          <a:xfrm>
            <a:off x="5033848" y="1307229"/>
            <a:ext cx="63466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לפניכם ציוני 3 קבוצות הלימוד, חשבו את מדדי הפיזור עבור כל קבוצה.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8"/>
          <p:cNvSpPr txBox="1"/>
          <p:nvPr>
            <p:ph type="title"/>
          </p:nvPr>
        </p:nvSpPr>
        <p:spPr>
          <a:xfrm>
            <a:off x="1667223" y="445006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תרגיל: חישוב מדדי פיזור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8"/>
          <p:cNvSpPr/>
          <p:nvPr/>
        </p:nvSpPr>
        <p:spPr>
          <a:xfrm>
            <a:off x="-88410" y="6611779"/>
            <a:ext cx="24384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Mote Oo Education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rma, Myanmar, School, Class, Students, Teacher, Boy" id="347" name="Google Shape;34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926029"/>
            <a:ext cx="2846218" cy="36857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48" name="Google Shape;348;p18"/>
          <p:cNvGraphicFramePr/>
          <p:nvPr/>
        </p:nvGraphicFramePr>
        <p:xfrm>
          <a:off x="10045675" y="181878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{7A4F9124-8D33-464A-958A-BF9EC8DE5959}</a:tableStyleId>
              </a:tblPr>
              <a:tblGrid>
                <a:gridCol w="906300"/>
              </a:tblGrid>
              <a:tr h="7223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55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87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94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349" name="Google Shape;349;p18"/>
          <p:cNvSpPr/>
          <p:nvPr/>
        </p:nvSpPr>
        <p:spPr>
          <a:xfrm>
            <a:off x="5033848" y="1307229"/>
            <a:ext cx="63466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לפניכם ציוני 3 קבוצות הלימוד, חשבו את מדדי הפיזור עבור כל קבוצה.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8"/>
          <p:cNvSpPr txBox="1"/>
          <p:nvPr/>
        </p:nvSpPr>
        <p:spPr>
          <a:xfrm>
            <a:off x="5507073" y="2244616"/>
            <a:ext cx="265821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 = X</a:t>
            </a:r>
            <a:r>
              <a:rPr b="0" i="0" lang="iw-IL" sz="9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max</a:t>
            </a:r>
            <a:r>
              <a:rPr b="0" i="0" lang="iw-IL" sz="20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-X</a:t>
            </a:r>
            <a:r>
              <a:rPr b="0" i="0" lang="iw-IL" sz="10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min </a:t>
            </a:r>
            <a:r>
              <a:rPr b="0" i="0" lang="iw-IL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= 95-40 = 55</a:t>
            </a:r>
            <a:endParaRPr b="0" i="0" sz="20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8"/>
          <p:cNvSpPr txBox="1"/>
          <p:nvPr/>
        </p:nvSpPr>
        <p:spPr>
          <a:xfrm>
            <a:off x="338292" y="3022766"/>
            <a:ext cx="7826998" cy="81246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1275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8"/>
          <p:cNvSpPr txBox="1"/>
          <p:nvPr/>
        </p:nvSpPr>
        <p:spPr>
          <a:xfrm>
            <a:off x="906755" y="3970091"/>
            <a:ext cx="7826998" cy="81285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2683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8"/>
          <p:cNvSpPr/>
          <p:nvPr/>
        </p:nvSpPr>
        <p:spPr>
          <a:xfrm>
            <a:off x="8728250" y="4176461"/>
            <a:ext cx="1285032" cy="40011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8"/>
          <p:cNvSpPr/>
          <p:nvPr/>
        </p:nvSpPr>
        <p:spPr>
          <a:xfrm>
            <a:off x="3007470" y="5150531"/>
            <a:ext cx="1833643" cy="52726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7905" l="-398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8"/>
          <p:cNvSpPr/>
          <p:nvPr/>
        </p:nvSpPr>
        <p:spPr>
          <a:xfrm>
            <a:off x="4706136" y="5160598"/>
            <a:ext cx="1725729" cy="51719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9758" l="-4238" r="0" t="-11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8"/>
          <p:cNvSpPr/>
          <p:nvPr/>
        </p:nvSpPr>
        <p:spPr>
          <a:xfrm>
            <a:off x="6325432" y="5169241"/>
            <a:ext cx="1144865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iw-IL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15.49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82000" y="3393631"/>
            <a:ext cx="1343025" cy="3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9"/>
          <p:cNvSpPr txBox="1"/>
          <p:nvPr>
            <p:ph type="title"/>
          </p:nvPr>
        </p:nvSpPr>
        <p:spPr>
          <a:xfrm>
            <a:off x="1667223" y="445006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תרגיל: חישוב מדדי פיזור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9"/>
          <p:cNvSpPr/>
          <p:nvPr/>
        </p:nvSpPr>
        <p:spPr>
          <a:xfrm>
            <a:off x="-88410" y="6611779"/>
            <a:ext cx="24384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Mote Oo Education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rma, Myanmar, School, Class, Students, Teacher, Boy" id="365" name="Google Shape;36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926029"/>
            <a:ext cx="2846218" cy="36857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66" name="Google Shape;366;p19"/>
          <p:cNvGraphicFramePr/>
          <p:nvPr/>
        </p:nvGraphicFramePr>
        <p:xfrm>
          <a:off x="10295960" y="163240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{7A4F9124-8D33-464A-958A-BF9EC8DE5959}</a:tableStyleId>
              </a:tblPr>
              <a:tblGrid>
                <a:gridCol w="906300"/>
              </a:tblGrid>
              <a:tr h="7223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5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367" name="Google Shape;367;p19"/>
          <p:cNvSpPr/>
          <p:nvPr/>
        </p:nvSpPr>
        <p:spPr>
          <a:xfrm>
            <a:off x="5033848" y="1307229"/>
            <a:ext cx="6346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לפניכם ציוני 3 קבוצות הלימוד, חשבו את מדדי הפיזור עבור כל קבוצה.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9"/>
          <p:cNvSpPr txBox="1"/>
          <p:nvPr/>
        </p:nvSpPr>
        <p:spPr>
          <a:xfrm>
            <a:off x="5507073" y="2244616"/>
            <a:ext cx="265821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 = X</a:t>
            </a:r>
            <a:r>
              <a:rPr b="0" i="0" lang="iw-IL" sz="9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max</a:t>
            </a:r>
            <a:r>
              <a:rPr b="0" i="0" lang="iw-IL" sz="20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-X</a:t>
            </a:r>
            <a:r>
              <a:rPr b="0" i="0" lang="iw-IL" sz="10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min </a:t>
            </a:r>
            <a:r>
              <a:rPr b="0" i="0" lang="iw-IL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= 100-40 = 60</a:t>
            </a:r>
            <a:endParaRPr b="0" i="0" sz="20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9"/>
          <p:cNvSpPr txBox="1"/>
          <p:nvPr/>
        </p:nvSpPr>
        <p:spPr>
          <a:xfrm>
            <a:off x="338292" y="3022766"/>
            <a:ext cx="7826998" cy="81246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1275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9"/>
          <p:cNvSpPr txBox="1"/>
          <p:nvPr/>
        </p:nvSpPr>
        <p:spPr>
          <a:xfrm>
            <a:off x="1089880" y="3970090"/>
            <a:ext cx="7827000" cy="8130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2683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9"/>
          <p:cNvSpPr/>
          <p:nvPr/>
        </p:nvSpPr>
        <p:spPr>
          <a:xfrm>
            <a:off x="8758457" y="4176460"/>
            <a:ext cx="1285032" cy="40011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9"/>
          <p:cNvSpPr/>
          <p:nvPr/>
        </p:nvSpPr>
        <p:spPr>
          <a:xfrm>
            <a:off x="2846218" y="5139366"/>
            <a:ext cx="1761509" cy="52726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6433" l="-484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9"/>
          <p:cNvSpPr/>
          <p:nvPr/>
        </p:nvSpPr>
        <p:spPr>
          <a:xfrm>
            <a:off x="4383076" y="5137730"/>
            <a:ext cx="1653594" cy="51328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8567" l="-4794" r="0" t="-237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9"/>
          <p:cNvSpPr/>
          <p:nvPr/>
        </p:nvSpPr>
        <p:spPr>
          <a:xfrm>
            <a:off x="5834949" y="5173950"/>
            <a:ext cx="1711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iw-IL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19.805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Google Shape;375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711506" y="3248026"/>
            <a:ext cx="1038225" cy="3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0"/>
          <p:cNvSpPr txBox="1"/>
          <p:nvPr>
            <p:ph type="title"/>
          </p:nvPr>
        </p:nvSpPr>
        <p:spPr>
          <a:xfrm>
            <a:off x="1692860" y="445006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תרגיל: חישוב מדדי פיזור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0"/>
          <p:cNvSpPr/>
          <p:nvPr/>
        </p:nvSpPr>
        <p:spPr>
          <a:xfrm>
            <a:off x="-88410" y="6611779"/>
            <a:ext cx="24384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Mote Oo Education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rma, Myanmar, School, Class, Students, Teacher, Boy" id="383" name="Google Shape;38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926029"/>
            <a:ext cx="2846218" cy="36857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84" name="Google Shape;384;p20"/>
          <p:cNvGraphicFramePr/>
          <p:nvPr/>
        </p:nvGraphicFramePr>
        <p:xfrm>
          <a:off x="10295960" y="163240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{7A4F9124-8D33-464A-958A-BF9EC8DE5959}</a:tableStyleId>
              </a:tblPr>
              <a:tblGrid>
                <a:gridCol w="906300"/>
              </a:tblGrid>
              <a:tr h="7223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ג'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5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79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68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385" name="Google Shape;385;p20"/>
          <p:cNvSpPr/>
          <p:nvPr/>
        </p:nvSpPr>
        <p:spPr>
          <a:xfrm>
            <a:off x="5059485" y="1307229"/>
            <a:ext cx="6346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לפניכם ציוני 3 קבוצות הלימוד, חשבו את מדדי הפיזור עבור כל קבוצה.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20"/>
          <p:cNvSpPr txBox="1"/>
          <p:nvPr/>
        </p:nvSpPr>
        <p:spPr>
          <a:xfrm>
            <a:off x="5507073" y="2244616"/>
            <a:ext cx="265821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 = X</a:t>
            </a:r>
            <a:r>
              <a:rPr b="0" i="0" lang="iw-IL" sz="9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max</a:t>
            </a:r>
            <a:r>
              <a:rPr b="0" i="0" lang="iw-IL" sz="20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-X</a:t>
            </a:r>
            <a:r>
              <a:rPr b="0" i="0" lang="iw-IL" sz="10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min </a:t>
            </a:r>
            <a:r>
              <a:rPr b="0" i="0" lang="iw-IL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= 100-40 = 60</a:t>
            </a:r>
            <a:endParaRPr b="0" i="0" sz="20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20"/>
          <p:cNvSpPr txBox="1"/>
          <p:nvPr/>
        </p:nvSpPr>
        <p:spPr>
          <a:xfrm>
            <a:off x="338292" y="3022766"/>
            <a:ext cx="7826998" cy="81246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1275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20"/>
          <p:cNvSpPr txBox="1"/>
          <p:nvPr/>
        </p:nvSpPr>
        <p:spPr>
          <a:xfrm>
            <a:off x="1089880" y="3970090"/>
            <a:ext cx="7826998" cy="81285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2683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20"/>
          <p:cNvSpPr/>
          <p:nvPr/>
        </p:nvSpPr>
        <p:spPr>
          <a:xfrm>
            <a:off x="8758457" y="4176460"/>
            <a:ext cx="1427700" cy="4002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20"/>
          <p:cNvSpPr/>
          <p:nvPr/>
        </p:nvSpPr>
        <p:spPr>
          <a:xfrm>
            <a:off x="2956022" y="5092504"/>
            <a:ext cx="1761509" cy="52726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6433" l="-484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20"/>
          <p:cNvSpPr/>
          <p:nvPr/>
        </p:nvSpPr>
        <p:spPr>
          <a:xfrm>
            <a:off x="4454486" y="5092504"/>
            <a:ext cx="1831528" cy="51328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7054" l="-4664" r="0" t="-117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20"/>
          <p:cNvSpPr/>
          <p:nvPr/>
        </p:nvSpPr>
        <p:spPr>
          <a:xfrm>
            <a:off x="6139099" y="5193825"/>
            <a:ext cx="2083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iw-IL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19.7169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953181" y="3022764"/>
            <a:ext cx="1038225" cy="3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</a:rPr>
              <a:t>מה נלמד היום </a:t>
            </a:r>
            <a:endParaRPr/>
          </a:p>
        </p:txBody>
      </p:sp>
      <p:sp>
        <p:nvSpPr>
          <p:cNvPr id="146" name="Google Shape;146;p3"/>
          <p:cNvSpPr txBox="1"/>
          <p:nvPr>
            <p:ph idx="1" type="body"/>
          </p:nvPr>
        </p:nvSpPr>
        <p:spPr>
          <a:xfrm>
            <a:off x="2254918" y="3561333"/>
            <a:ext cx="8537400" cy="3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64295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הצורך במדדי פיזור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סוגי מדדי פיזור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חישוב טווח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חישוב שונות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חישוב סטיית תקן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ההבדל בין חישובים בין אוכלוסיה ומדגם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תרגול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/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/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/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7" name="Google Shape;147;p3"/>
          <p:cNvSpPr/>
          <p:nvPr/>
        </p:nvSpPr>
        <p:spPr>
          <a:xfrm>
            <a:off x="196036" y="4243092"/>
            <a:ext cx="272401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w-IL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Arek Socha from Pixabay 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תמונה שמכילה שולחן&#10;&#10;התיאור נוצר באופן אוטומטי" id="148" name="Google Shape;14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036" y="1557576"/>
            <a:ext cx="4475860" cy="2685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1"/>
          <p:cNvSpPr txBox="1"/>
          <p:nvPr>
            <p:ph type="title"/>
          </p:nvPr>
        </p:nvSpPr>
        <p:spPr>
          <a:xfrm>
            <a:off x="1667223" y="445006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תרגיל: חישוב מדדי פיזור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21"/>
          <p:cNvSpPr/>
          <p:nvPr/>
        </p:nvSpPr>
        <p:spPr>
          <a:xfrm>
            <a:off x="-88410" y="6611779"/>
            <a:ext cx="24384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Mote Oo Education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rma, Myanmar, School, Class, Students, Teacher, Boy" id="401" name="Google Shape;40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926029"/>
            <a:ext cx="2846218" cy="36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1"/>
          <p:cNvSpPr/>
          <p:nvPr/>
        </p:nvSpPr>
        <p:spPr>
          <a:xfrm>
            <a:off x="5068032" y="1443109"/>
            <a:ext cx="63466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לפניכם ציוני 3 קבוצות הלימוד, חשבו את מדדי הפיזור עבור כל קבוצה.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03" name="Google Shape;403;p21"/>
          <p:cNvGraphicFramePr/>
          <p:nvPr/>
        </p:nvGraphicFramePr>
        <p:xfrm>
          <a:off x="5438274" y="209054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{7A4F9124-8D33-464A-958A-BF9EC8DE5959}</a:tableStyleId>
              </a:tblPr>
              <a:tblGrid>
                <a:gridCol w="923700"/>
                <a:gridCol w="923700"/>
                <a:gridCol w="1005500"/>
                <a:gridCol w="951825"/>
              </a:tblGrid>
              <a:tr h="7223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ג'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טווח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שונות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239.95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392.24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388.839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סטיית תקן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15.49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19.805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19.719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404" name="Google Shape;404;p21"/>
          <p:cNvSpPr/>
          <p:nvPr/>
        </p:nvSpPr>
        <p:spPr>
          <a:xfrm>
            <a:off x="3093579" y="4676228"/>
            <a:ext cx="8439280" cy="8785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מסקנה: ניתן לראות ששלושת מדדי הפיזור הכי נמוכים הם עבור קבוצה א', כלומר:  ערכי הציונים בקבוצה א’ פחות מפוזרים, ויותר נמצאים סביב הערך הממוצע, מאשר בקבוצות ב' ו-ג'.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2"/>
          <p:cNvSpPr txBox="1"/>
          <p:nvPr>
            <p:ph type="title"/>
          </p:nvPr>
        </p:nvSpPr>
        <p:spPr>
          <a:xfrm>
            <a:off x="1745713" y="706071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תכונות מדדי פיזור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1" name="Google Shape;411;p22"/>
          <p:cNvGrpSpPr/>
          <p:nvPr/>
        </p:nvGrpSpPr>
        <p:grpSpPr>
          <a:xfrm>
            <a:off x="3534397" y="2757994"/>
            <a:ext cx="5705731" cy="1073167"/>
            <a:chOff x="1869866" y="0"/>
            <a:chExt cx="5705731" cy="1073167"/>
          </a:xfrm>
        </p:grpSpPr>
        <p:sp>
          <p:nvSpPr>
            <p:cNvPr id="412" name="Google Shape;412;p22"/>
            <p:cNvSpPr/>
            <p:nvPr/>
          </p:nvSpPr>
          <p:spPr>
            <a:xfrm>
              <a:off x="5787953" y="0"/>
              <a:ext cx="1787644" cy="1072586"/>
            </a:xfrm>
            <a:prstGeom prst="rect">
              <a:avLst/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2"/>
            <p:cNvSpPr txBox="1"/>
            <p:nvPr/>
          </p:nvSpPr>
          <p:spPr>
            <a:xfrm>
              <a:off x="5787953" y="0"/>
              <a:ext cx="1787644" cy="1072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b="0" i="0" lang="iw-IL" sz="3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טווח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3836274" y="581"/>
              <a:ext cx="1787644" cy="1072586"/>
            </a:xfrm>
            <a:prstGeom prst="rect">
              <a:avLst/>
            </a:prstGeom>
            <a:solidFill>
              <a:srgbClr val="4CC38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2"/>
            <p:cNvSpPr txBox="1"/>
            <p:nvPr/>
          </p:nvSpPr>
          <p:spPr>
            <a:xfrm>
              <a:off x="3836274" y="581"/>
              <a:ext cx="1787644" cy="1072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b="0" i="0" lang="iw-IL" sz="3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שונות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2"/>
            <p:cNvSpPr/>
            <p:nvPr/>
          </p:nvSpPr>
          <p:spPr>
            <a:xfrm>
              <a:off x="1869866" y="581"/>
              <a:ext cx="1787644" cy="1072586"/>
            </a:xfrm>
            <a:prstGeom prst="rect">
              <a:avLst/>
            </a:prstGeom>
            <a:solidFill>
              <a:srgbClr val="6FAB4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2"/>
            <p:cNvSpPr txBox="1"/>
            <p:nvPr/>
          </p:nvSpPr>
          <p:spPr>
            <a:xfrm>
              <a:off x="1869866" y="581"/>
              <a:ext cx="1787644" cy="1072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b="0" i="0" lang="iw-IL" sz="3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סטיית תקן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8" name="Google Shape;418;p22"/>
          <p:cNvSpPr/>
          <p:nvPr/>
        </p:nvSpPr>
        <p:spPr>
          <a:xfrm>
            <a:off x="-541235" y="1818391"/>
            <a:ext cx="94601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האם קיים מדד פיזור שיכול לקבל ערכים שליליים?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22"/>
          <p:cNvSpPr/>
          <p:nvPr/>
        </p:nvSpPr>
        <p:spPr>
          <a:xfrm>
            <a:off x="5968068" y="4234472"/>
            <a:ext cx="85311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iw-I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לא!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3"/>
          <p:cNvSpPr txBox="1"/>
          <p:nvPr>
            <p:ph type="ctrTitle"/>
          </p:nvPr>
        </p:nvSpPr>
        <p:spPr>
          <a:xfrm>
            <a:off x="1733910" y="161292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ענפים בסטטיסטיקה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3"/>
          <p:cNvSpPr/>
          <p:nvPr/>
        </p:nvSpPr>
        <p:spPr>
          <a:xfrm>
            <a:off x="6443705" y="1194836"/>
            <a:ext cx="3736182" cy="1893094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סטטיסטיקה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תיאורית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3"/>
          <p:cNvSpPr/>
          <p:nvPr/>
        </p:nvSpPr>
        <p:spPr>
          <a:xfrm>
            <a:off x="1868134" y="1106767"/>
            <a:ext cx="3736182" cy="1893094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סטטיסטיקה</a:t>
            </a:r>
            <a:r>
              <a:rPr b="0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היסקית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8" name="Google Shape;428;p23"/>
          <p:cNvCxnSpPr/>
          <p:nvPr/>
        </p:nvCxnSpPr>
        <p:spPr>
          <a:xfrm>
            <a:off x="8177572" y="3180008"/>
            <a:ext cx="0" cy="1297708"/>
          </a:xfrm>
          <a:prstGeom prst="straightConnector1">
            <a:avLst/>
          </a:prstGeom>
          <a:noFill/>
          <a:ln cap="flat" cmpd="sng" w="76200">
            <a:solidFill>
              <a:srgbClr val="192A7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29" name="Google Shape;429;p23"/>
          <p:cNvCxnSpPr/>
          <p:nvPr/>
        </p:nvCxnSpPr>
        <p:spPr>
          <a:xfrm>
            <a:off x="3602001" y="3066973"/>
            <a:ext cx="0" cy="1297708"/>
          </a:xfrm>
          <a:prstGeom prst="straightConnector1">
            <a:avLst/>
          </a:prstGeom>
          <a:noFill/>
          <a:ln cap="flat" cmpd="sng" w="76200">
            <a:solidFill>
              <a:srgbClr val="192A7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30" name="Google Shape;430;p23"/>
          <p:cNvSpPr/>
          <p:nvPr/>
        </p:nvSpPr>
        <p:spPr>
          <a:xfrm>
            <a:off x="6163040" y="4569794"/>
            <a:ext cx="4029063" cy="1297708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איסוף, הצגה וניתוח נתונים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23"/>
          <p:cNvSpPr/>
          <p:nvPr/>
        </p:nvSpPr>
        <p:spPr>
          <a:xfrm>
            <a:off x="1561599" y="4569794"/>
            <a:ext cx="4029063" cy="1297708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הסקת מסקנות לגבי האוכלוסייה, מתוך נתונים על קבוצה קטנה מהאוכלוסייה (מדגם).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4"/>
          <p:cNvSpPr txBox="1"/>
          <p:nvPr>
            <p:ph type="title"/>
          </p:nvPr>
        </p:nvSpPr>
        <p:spPr>
          <a:xfrm>
            <a:off x="1837993" y="768746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אוכלוסיה או מדגם? 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4"/>
          <p:cNvSpPr/>
          <p:nvPr/>
        </p:nvSpPr>
        <p:spPr>
          <a:xfrm>
            <a:off x="3162330" y="1544766"/>
            <a:ext cx="8305500" cy="8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מעוניינים לחשב את שונות ציוני תלמידים בכל הארץ במבחן בגרות במתמטיקה,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אך עקב מגבלת זמן ותקציב דוגמים רק 200 בחינות מתוך 18,000 בחינות ובודקים רק אותם.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24"/>
          <p:cNvSpPr/>
          <p:nvPr/>
        </p:nvSpPr>
        <p:spPr>
          <a:xfrm>
            <a:off x="4518671" y="2668542"/>
            <a:ext cx="3683237" cy="3662623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4"/>
          <p:cNvSpPr/>
          <p:nvPr/>
        </p:nvSpPr>
        <p:spPr>
          <a:xfrm>
            <a:off x="7075918" y="3896882"/>
            <a:ext cx="504202" cy="521294"/>
          </a:xfrm>
          <a:prstGeom prst="ellipse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1" name="Google Shape;441;p24"/>
          <p:cNvCxnSpPr/>
          <p:nvPr/>
        </p:nvCxnSpPr>
        <p:spPr>
          <a:xfrm flipH="1">
            <a:off x="3008120" y="4204531"/>
            <a:ext cx="2238998" cy="111095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42" name="Google Shape;442;p24"/>
          <p:cNvSpPr/>
          <p:nvPr/>
        </p:nvSpPr>
        <p:spPr>
          <a:xfrm>
            <a:off x="1253057" y="4130521"/>
            <a:ext cx="16193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כלל האוכלוסייה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24"/>
          <p:cNvSpPr/>
          <p:nvPr/>
        </p:nvSpPr>
        <p:spPr>
          <a:xfrm>
            <a:off x="117009" y="4499853"/>
            <a:ext cx="344196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ציוני המבחן של כלל התלמידים בארץ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N=18,000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4" name="Google Shape;444;p24"/>
          <p:cNvCxnSpPr/>
          <p:nvPr/>
        </p:nvCxnSpPr>
        <p:spPr>
          <a:xfrm>
            <a:off x="7345743" y="4130521"/>
            <a:ext cx="1951568" cy="129557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45" name="Google Shape;445;p24"/>
          <p:cNvSpPr/>
          <p:nvPr/>
        </p:nvSpPr>
        <p:spPr>
          <a:xfrm>
            <a:off x="9512980" y="4176396"/>
            <a:ext cx="67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מדגם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24"/>
          <p:cNvSpPr/>
          <p:nvPr/>
        </p:nvSpPr>
        <p:spPr>
          <a:xfrm>
            <a:off x="8304933" y="4499850"/>
            <a:ext cx="3632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ציוני המבחן של חלק מהתלמידים בארץ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n=200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24"/>
          <p:cNvSpPr/>
          <p:nvPr/>
        </p:nvSpPr>
        <p:spPr>
          <a:xfrm>
            <a:off x="-254699" y="2570550"/>
            <a:ext cx="2885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Gerd Altmann from Pixabay 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תמונה שמכילה מים, פריסבי, אישה, אחזקה&#10;&#10;התיאור נוצר באופן אוטומטי" id="448" name="Google Shape;44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885" y="1055605"/>
            <a:ext cx="2554837" cy="1532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5"/>
          <p:cNvSpPr txBox="1"/>
          <p:nvPr>
            <p:ph type="title"/>
          </p:nvPr>
        </p:nvSpPr>
        <p:spPr>
          <a:xfrm>
            <a:off x="1745713" y="706071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שונות - אוכלוסיה או מדגם? 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5"/>
          <p:cNvSpPr/>
          <p:nvPr/>
        </p:nvSpPr>
        <p:spPr>
          <a:xfrm>
            <a:off x="1772205" y="4447957"/>
            <a:ext cx="3289683" cy="64633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4149" l="-926" r="-6305" t="-565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25"/>
          <p:cNvSpPr txBox="1"/>
          <p:nvPr/>
        </p:nvSpPr>
        <p:spPr>
          <a:xfrm>
            <a:off x="2720340" y="5514731"/>
            <a:ext cx="2341548" cy="646331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פונקציה באקסל: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VAR.S , VAR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25"/>
          <p:cNvSpPr/>
          <p:nvPr/>
        </p:nvSpPr>
        <p:spPr>
          <a:xfrm>
            <a:off x="3979685" y="1567587"/>
            <a:ext cx="7428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כאשר רוצים לחשב שונות של אוכולוסייה בעזרת מדגם, קיים תיקון לחישוב השונות.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25"/>
          <p:cNvSpPr/>
          <p:nvPr/>
        </p:nvSpPr>
        <p:spPr>
          <a:xfrm>
            <a:off x="7925516" y="2800399"/>
            <a:ext cx="26901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חישוב שונות עבור אוכלוסייה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25"/>
          <p:cNvSpPr/>
          <p:nvPr/>
        </p:nvSpPr>
        <p:spPr>
          <a:xfrm>
            <a:off x="3054704" y="2907842"/>
            <a:ext cx="23294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חישוב שונות עבור מדגם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25"/>
          <p:cNvSpPr/>
          <p:nvPr/>
        </p:nvSpPr>
        <p:spPr>
          <a:xfrm>
            <a:off x="7159811" y="4374312"/>
            <a:ext cx="3677610" cy="64633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4149" l="-826" r="-5470" t="-565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25"/>
          <p:cNvSpPr txBox="1"/>
          <p:nvPr/>
        </p:nvSpPr>
        <p:spPr>
          <a:xfrm>
            <a:off x="7694003" y="5402211"/>
            <a:ext cx="2341548" cy="646331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פונקציה באקסל: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VAR.P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25"/>
          <p:cNvSpPr/>
          <p:nvPr/>
        </p:nvSpPr>
        <p:spPr>
          <a:xfrm>
            <a:off x="-273574" y="2570550"/>
            <a:ext cx="2904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Gerd Altmann from Pixabay 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תמונה שמכילה מים, פריסבי, אישה, אחזקה&#10;&#10;התיאור נוצר באופן אוטומטי" id="463" name="Google Shape;463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0885" y="1055605"/>
            <a:ext cx="2554837" cy="153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2400" y="3429574"/>
            <a:ext cx="11149329" cy="79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38700" y="3635238"/>
            <a:ext cx="4762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55575" y="3646513"/>
            <a:ext cx="47625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6"/>
          <p:cNvSpPr txBox="1"/>
          <p:nvPr>
            <p:ph type="title"/>
          </p:nvPr>
        </p:nvSpPr>
        <p:spPr>
          <a:xfrm>
            <a:off x="1745713" y="706071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סטיית תקן- אוכלוסיה או מדגם? 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26"/>
          <p:cNvSpPr/>
          <p:nvPr/>
        </p:nvSpPr>
        <p:spPr>
          <a:xfrm>
            <a:off x="1772205" y="4447957"/>
            <a:ext cx="3289683" cy="64633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4149" l="-926" r="-6305" t="-565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26"/>
          <p:cNvSpPr txBox="1"/>
          <p:nvPr/>
        </p:nvSpPr>
        <p:spPr>
          <a:xfrm>
            <a:off x="7326523" y="5246243"/>
            <a:ext cx="2341548" cy="646331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פונקציה באקסל: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STDEV.P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26"/>
          <p:cNvSpPr/>
          <p:nvPr/>
        </p:nvSpPr>
        <p:spPr>
          <a:xfrm>
            <a:off x="3162050" y="1544480"/>
            <a:ext cx="828470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כאשר רוצים לחשב סטיית תקן  של אוכולוסייה בעזרת מדגם, קיים תיקון לחישוב סטיית התקן.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26"/>
          <p:cNvSpPr/>
          <p:nvPr/>
        </p:nvSpPr>
        <p:spPr>
          <a:xfrm>
            <a:off x="7500721" y="2800399"/>
            <a:ext cx="3114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חישוב סטיית תקן עבור אוכלוסייה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26"/>
          <p:cNvSpPr/>
          <p:nvPr/>
        </p:nvSpPr>
        <p:spPr>
          <a:xfrm>
            <a:off x="2629909" y="2907842"/>
            <a:ext cx="27542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חישוב סטיית תקן עבור מדגם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6"/>
          <p:cNvSpPr/>
          <p:nvPr/>
        </p:nvSpPr>
        <p:spPr>
          <a:xfrm>
            <a:off x="7124980" y="4481503"/>
            <a:ext cx="3677610" cy="64633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4148" l="-826" r="-5470" t="-471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6"/>
          <p:cNvSpPr txBox="1"/>
          <p:nvPr/>
        </p:nvSpPr>
        <p:spPr>
          <a:xfrm>
            <a:off x="6209646" y="3377418"/>
            <a:ext cx="5554766" cy="84388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6"/>
          <p:cNvSpPr txBox="1"/>
          <p:nvPr/>
        </p:nvSpPr>
        <p:spPr>
          <a:xfrm>
            <a:off x="2284991" y="5272376"/>
            <a:ext cx="1754118" cy="646331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פונקציה באקסל: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STDEV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6"/>
          <p:cNvSpPr txBox="1"/>
          <p:nvPr/>
        </p:nvSpPr>
        <p:spPr>
          <a:xfrm>
            <a:off x="541234" y="3552067"/>
            <a:ext cx="5554766" cy="84388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6"/>
          <p:cNvSpPr/>
          <p:nvPr/>
        </p:nvSpPr>
        <p:spPr>
          <a:xfrm>
            <a:off x="-282999" y="2570550"/>
            <a:ext cx="2913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Gerd Altmann from Pixabay 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תמונה שמכילה מים, פריסבי, אישה, אחזקה&#10;&#10;התיאור נוצר באופן אוטומטי" id="483" name="Google Shape;483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0885" y="1055605"/>
            <a:ext cx="2554837" cy="1532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7"/>
          <p:cNvSpPr txBox="1"/>
          <p:nvPr>
            <p:ph type="title"/>
          </p:nvPr>
        </p:nvSpPr>
        <p:spPr>
          <a:xfrm>
            <a:off x="1580229" y="17980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אוכלוסיה או מדגם?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7"/>
          <p:cNvSpPr/>
          <p:nvPr/>
        </p:nvSpPr>
        <p:spPr>
          <a:xfrm>
            <a:off x="8063657" y="1141518"/>
            <a:ext cx="38363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בהנחה שהציונים הנתונים הם האוכלוסייה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91" name="Google Shape;491;p27"/>
          <p:cNvGraphicFramePr/>
          <p:nvPr/>
        </p:nvGraphicFramePr>
        <p:xfrm>
          <a:off x="5012511" y="16610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{7A4F9124-8D33-464A-958A-BF9EC8DE5959}</a:tableStyleId>
              </a:tblPr>
              <a:tblGrid>
                <a:gridCol w="923700"/>
                <a:gridCol w="923700"/>
                <a:gridCol w="1005500"/>
                <a:gridCol w="951825"/>
              </a:tblGrid>
              <a:tr h="7223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ג'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שונות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239.95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392.24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388.839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סטיית תקן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15.49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19.805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19.719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graphicFrame>
        <p:nvGraphicFramePr>
          <p:cNvPr id="492" name="Google Shape;492;p27"/>
          <p:cNvGraphicFramePr/>
          <p:nvPr/>
        </p:nvGraphicFramePr>
        <p:xfrm>
          <a:off x="5012510" y="398902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{7A4F9124-8D33-464A-958A-BF9EC8DE5959}</a:tableStyleId>
              </a:tblPr>
              <a:tblGrid>
                <a:gridCol w="923700"/>
                <a:gridCol w="923700"/>
                <a:gridCol w="1005500"/>
                <a:gridCol w="951825"/>
              </a:tblGrid>
              <a:tr h="7223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ג'</a:t>
                      </a:r>
                      <a:endParaRPr i="0"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שונות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269.944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435.822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437.444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סטיית תקן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16.429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20.876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i="0" lang="iw-IL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20.915</a:t>
                      </a:r>
                      <a:endParaRPr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75" marB="0" marR="28575" marL="28575" anchor="ctr"/>
                </a:tc>
              </a:tr>
            </a:tbl>
          </a:graphicData>
        </a:graphic>
      </p:graphicFrame>
      <p:sp>
        <p:nvSpPr>
          <p:cNvPr id="493" name="Google Shape;493;p27"/>
          <p:cNvSpPr/>
          <p:nvPr/>
        </p:nvSpPr>
        <p:spPr>
          <a:xfrm>
            <a:off x="6401344" y="3492564"/>
            <a:ext cx="54986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בהנחה שהציונים הנתונים הם מדגם המייצג אוכלוסייה כללית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7"/>
          <p:cNvSpPr/>
          <p:nvPr/>
        </p:nvSpPr>
        <p:spPr>
          <a:xfrm>
            <a:off x="1643404" y="5993820"/>
            <a:ext cx="717382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נשים לב שערכי השונות וסטיית התקן גבוהים יותר אם הערכים נלקחים ממדגם.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(בנוסחה מחלקים מספר קטן יותר)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7"/>
          <p:cNvSpPr/>
          <p:nvPr/>
        </p:nvSpPr>
        <p:spPr>
          <a:xfrm>
            <a:off x="71804" y="2570547"/>
            <a:ext cx="255871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Gerd Altmann from Pixabay 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תמונה שמכילה מים, פריסבי, אישה, אחזקה&#10;&#10;התיאור נוצר באופן אוטומטי" id="496" name="Google Shape;49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885" y="1055605"/>
            <a:ext cx="2554837" cy="1532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8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למדנו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8"/>
          <p:cNvSpPr txBox="1"/>
          <p:nvPr>
            <p:ph idx="1" type="body"/>
          </p:nvPr>
        </p:nvSpPr>
        <p:spPr>
          <a:xfrm>
            <a:off x="2331118" y="3332733"/>
            <a:ext cx="8537543" cy="32388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64295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הצורך במדדי פיזור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סוגי מדדי פיזור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חישוב טווח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חישוב שונות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חישוב סטיית תקן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8"/>
          <p:cNvSpPr/>
          <p:nvPr/>
        </p:nvSpPr>
        <p:spPr>
          <a:xfrm>
            <a:off x="1187761" y="5153451"/>
            <a:ext cx="272401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w-IL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Arek Socha from Pixabay 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תמונה שמכילה שולחן&#10;&#10;התיאור נוצר באופן אוטומטי" id="504" name="Google Shape;50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501" y="2398332"/>
            <a:ext cx="4475860" cy="2685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9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תרגול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9"/>
          <p:cNvSpPr txBox="1"/>
          <p:nvPr/>
        </p:nvSpPr>
        <p:spPr>
          <a:xfrm>
            <a:off x="5898295" y="2060264"/>
            <a:ext cx="39395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1800"/>
              <a:buFont typeface="Varela Round"/>
              <a:buNone/>
            </a:pPr>
            <a:r>
              <a:rPr b="0" i="0" lang="iw-IL" sz="1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התפלגות ציוני קבוצה א'</a:t>
            </a:r>
            <a:endParaRPr b="0" i="0" sz="1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12" name="Google Shape;512;p29"/>
          <p:cNvGraphicFramePr/>
          <p:nvPr/>
        </p:nvGraphicFramePr>
        <p:xfrm>
          <a:off x="7166227" y="24524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{7A4F9124-8D33-464A-958A-BF9EC8DE5959}</a:tableStyleId>
              </a:tblPr>
              <a:tblGrid>
                <a:gridCol w="753850"/>
                <a:gridCol w="707675"/>
                <a:gridCol w="659875"/>
                <a:gridCol w="1124700"/>
              </a:tblGrid>
              <a:tr h="2286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8</a:t>
                      </a:r>
                      <a:endParaRPr sz="1400" u="none" cap="none" strike="noStrike"/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10</a:t>
                      </a:r>
                      <a:endParaRPr sz="1400" u="none" cap="none" strike="noStrike"/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6</a:t>
                      </a:r>
                      <a:endParaRPr sz="1400" u="none" cap="none" strike="noStrike"/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ציון</a:t>
                      </a:r>
                      <a:endParaRPr sz="1400" u="none" cap="none" strike="noStrike"/>
                    </a:p>
                  </a:txBody>
                  <a:tcPr marT="76200" marB="76200" marR="76200" marL="76200" anchor="ctr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20</a:t>
                      </a:r>
                      <a:endParaRPr sz="1400" u="none" cap="none" strike="noStrike"/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15</a:t>
                      </a:r>
                      <a:endParaRPr sz="1400" u="none" cap="none" strike="noStrike"/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5</a:t>
                      </a:r>
                      <a:endParaRPr sz="1400" u="none" cap="none" strike="noStrike"/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/>
                        <a:t>מספר התלמידים</a:t>
                      </a:r>
                      <a:endParaRPr sz="1400" u="none" cap="none" strike="noStrike"/>
                    </a:p>
                  </a:txBody>
                  <a:tcPr marT="76200" marB="76200" marR="76200" marL="76200" anchor="ctr"/>
                </a:tc>
              </a:tr>
            </a:tbl>
          </a:graphicData>
        </a:graphic>
      </p:graphicFrame>
      <p:sp>
        <p:nvSpPr>
          <p:cNvPr id="513" name="Google Shape;513;p29"/>
          <p:cNvSpPr/>
          <p:nvPr/>
        </p:nvSpPr>
        <p:spPr>
          <a:xfrm>
            <a:off x="6136665" y="1045795"/>
            <a:ext cx="441819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לפניכם התפלגות ציוני שתי קבוצות במבחן 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9"/>
          <p:cNvSpPr/>
          <p:nvPr/>
        </p:nvSpPr>
        <p:spPr>
          <a:xfrm>
            <a:off x="570207" y="4209332"/>
            <a:ext cx="1074845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א. חשבו את מדדי הפיזור : טווח, שונות וסטיית תקן, עבור כל קבוצה.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ב. בהנחה שהנתונים שלפניכם הינם מדגם לאוכלוסייה גדולה יותר, חשבו את מדדי הפיזור: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טווח, שונות וסטיית תקן.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15" name="Google Shape;515;p29"/>
          <p:cNvGraphicFramePr/>
          <p:nvPr/>
        </p:nvGraphicFramePr>
        <p:xfrm>
          <a:off x="2652176" y="24387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{7A4F9124-8D33-464A-958A-BF9EC8DE5959}</a:tableStyleId>
              </a:tblPr>
              <a:tblGrid>
                <a:gridCol w="753850"/>
                <a:gridCol w="707675"/>
                <a:gridCol w="659875"/>
                <a:gridCol w="1124700"/>
              </a:tblGrid>
              <a:tr h="2286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ציון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התלמידים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76200" marL="76200" anchor="ctr"/>
                </a:tc>
              </a:tr>
            </a:tbl>
          </a:graphicData>
        </a:graphic>
      </p:graphicFrame>
      <p:sp>
        <p:nvSpPr>
          <p:cNvPr id="516" name="Google Shape;516;p29"/>
          <p:cNvSpPr txBox="1"/>
          <p:nvPr/>
        </p:nvSpPr>
        <p:spPr>
          <a:xfrm>
            <a:off x="1451263" y="2048504"/>
            <a:ext cx="39395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1800"/>
              <a:buFont typeface="Varela Round"/>
              <a:buNone/>
            </a:pPr>
            <a:r>
              <a:rPr b="0" i="0" lang="iw-IL" sz="1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התפלגות ציוני קבוצה ב'</a:t>
            </a:r>
            <a:endParaRPr b="0" i="0" sz="1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0"/>
          <p:cNvPicPr preferRelativeResize="0"/>
          <p:nvPr/>
        </p:nvPicPr>
        <p:blipFill rotWithShape="1">
          <a:blip r:embed="rId3">
            <a:alphaModFix/>
          </a:blip>
          <a:srcRect b="66411" l="39172" r="34232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30"/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b="0" i="0" sz="28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4" name="Google Shape;524;p30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נוהל שימוש ביצירות מוגנות בזכויות יוצרים ואיתור בעלי זכויות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"/>
          <p:cNvSpPr/>
          <p:nvPr/>
        </p:nvSpPr>
        <p:spPr>
          <a:xfrm>
            <a:off x="4862557" y="3662360"/>
            <a:ext cx="4119073" cy="69991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 txBox="1"/>
          <p:nvPr>
            <p:ph type="ctrTitle"/>
          </p:nvPr>
        </p:nvSpPr>
        <p:spPr>
          <a:xfrm>
            <a:off x="1859345" y="161049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b="1" lang="iw-IL">
                <a:latin typeface="Arial"/>
                <a:ea typeface="Arial"/>
                <a:cs typeface="Arial"/>
                <a:sym typeface="Arial"/>
              </a:rPr>
              <a:t>חישוב מדדי פיזור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6792664" y="1619057"/>
            <a:ext cx="381059" cy="747852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5096747" y="2368853"/>
            <a:ext cx="3652970" cy="637353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איסוף נתונים רבים ככל האפשר על התופעה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6792661" y="3041635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5096747" y="5070656"/>
            <a:ext cx="3652970" cy="36726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הצגת הנתונים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5096748" y="6322061"/>
            <a:ext cx="3652970" cy="36277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הסקת מסקנות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6792662" y="5493428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5156705" y="946274"/>
            <a:ext cx="3652970" cy="63735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תופעה מסוימת ניסוח שאלת חקר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5096747" y="3844760"/>
            <a:ext cx="3652969" cy="36726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ניתוח מתמטי של הנתונים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4"/>
          <p:cNvSpPr/>
          <p:nvPr/>
        </p:nvSpPr>
        <p:spPr>
          <a:xfrm>
            <a:off x="6754532" y="4242024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 txBox="1"/>
          <p:nvPr>
            <p:ph type="title"/>
          </p:nvPr>
        </p:nvSpPr>
        <p:spPr>
          <a:xfrm>
            <a:off x="1650131" y="732170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arela Round"/>
              <a:buNone/>
            </a:pPr>
            <a:r>
              <a:rPr b="0" lang="iw-IL" sz="3600">
                <a:latin typeface="Arial"/>
                <a:ea typeface="Arial"/>
                <a:cs typeface="Arial"/>
                <a:sym typeface="Arial"/>
              </a:rPr>
              <a:t>2 קבוצות לימוד, שעת תגבור אחת.</a:t>
            </a:r>
            <a:br>
              <a:rPr b="0" lang="iw-IL" sz="3600">
                <a:latin typeface="Arial"/>
                <a:ea typeface="Arial"/>
                <a:cs typeface="Arial"/>
                <a:sym typeface="Arial"/>
              </a:rPr>
            </a:br>
            <a:r>
              <a:rPr b="0" lang="iw-IL" sz="3600">
                <a:latin typeface="Arial"/>
                <a:ea typeface="Arial"/>
                <a:cs typeface="Arial"/>
                <a:sym typeface="Arial"/>
              </a:rPr>
              <a:t> למי לתת שיעור תגבור?</a:t>
            </a:r>
            <a:endParaRPr b="0"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-88410" y="6611779"/>
            <a:ext cx="243848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Mote Oo Education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rma, Myanmar, School, Class, Students, Teacher, Boy" id="172" name="Google Shape;17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926029"/>
            <a:ext cx="2846218" cy="36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"/>
          <p:cNvSpPr/>
          <p:nvPr/>
        </p:nvSpPr>
        <p:spPr>
          <a:xfrm>
            <a:off x="5052380" y="1658887"/>
            <a:ext cx="29290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ציוני מבחן של תלמידי הקבוצות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4" name="Google Shape;174;p5"/>
          <p:cNvGraphicFramePr/>
          <p:nvPr/>
        </p:nvGraphicFramePr>
        <p:xfrm>
          <a:off x="3093575" y="21364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{5A824068-4BAF-4AEA-9D3B-4C1B06A2D7B8}</a:tableStyleId>
              </a:tblPr>
              <a:tblGrid>
                <a:gridCol w="725925"/>
                <a:gridCol w="725925"/>
                <a:gridCol w="725925"/>
                <a:gridCol w="725925"/>
                <a:gridCol w="725925"/>
                <a:gridCol w="725925"/>
                <a:gridCol w="725925"/>
                <a:gridCol w="725925"/>
                <a:gridCol w="725925"/>
                <a:gridCol w="725925"/>
                <a:gridCol w="725925"/>
              </a:tblGrid>
              <a:tr h="1809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1809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ב'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"/>
          <p:cNvSpPr/>
          <p:nvPr/>
        </p:nvSpPr>
        <p:spPr>
          <a:xfrm>
            <a:off x="10348053" y="4132751"/>
            <a:ext cx="1734796" cy="957129"/>
          </a:xfrm>
          <a:prstGeom prst="wedgeRoundRectCallout">
            <a:avLst>
              <a:gd fmla="val -75020" name="adj1"/>
              <a:gd fmla="val -51067" name="adj2"/>
              <a:gd fmla="val 16667" name="adj3"/>
            </a:avLst>
          </a:prstGeom>
          <a:solidFill>
            <a:schemeClr val="lt1"/>
          </a:solidFill>
          <a:ln cap="flat" cmpd="sng" w="127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6"/>
          <p:cNvSpPr txBox="1"/>
          <p:nvPr>
            <p:ph type="title"/>
          </p:nvPr>
        </p:nvSpPr>
        <p:spPr>
          <a:xfrm>
            <a:off x="1650131" y="732170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arela Round"/>
              <a:buNone/>
            </a:pPr>
            <a:r>
              <a:rPr b="0" lang="iw-IL" sz="3600">
                <a:latin typeface="Arial"/>
                <a:ea typeface="Arial"/>
                <a:cs typeface="Arial"/>
                <a:sym typeface="Arial"/>
              </a:rPr>
              <a:t>2 קבוצות לימוד, שעת תגבור אחת.</a:t>
            </a:r>
            <a:br>
              <a:rPr b="0" lang="iw-IL" sz="3600">
                <a:latin typeface="Arial"/>
                <a:ea typeface="Arial"/>
                <a:cs typeface="Arial"/>
                <a:sym typeface="Arial"/>
              </a:rPr>
            </a:br>
            <a:r>
              <a:rPr b="0" lang="iw-IL" sz="3600">
                <a:latin typeface="Arial"/>
                <a:ea typeface="Arial"/>
                <a:cs typeface="Arial"/>
                <a:sym typeface="Arial"/>
              </a:rPr>
              <a:t> למי לתת שיעור תגבור?</a:t>
            </a:r>
            <a:endParaRPr b="0"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5052380" y="1658887"/>
            <a:ext cx="29290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ציוני מבחן של תלמידי הקבוצות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3" name="Google Shape;183;p6"/>
          <p:cNvGraphicFramePr/>
          <p:nvPr/>
        </p:nvGraphicFramePr>
        <p:xfrm>
          <a:off x="3093575" y="21364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{5A824068-4BAF-4AEA-9D3B-4C1B06A2D7B8}</a:tableStyleId>
              </a:tblPr>
              <a:tblGrid>
                <a:gridCol w="725925"/>
                <a:gridCol w="725925"/>
                <a:gridCol w="725925"/>
                <a:gridCol w="725925"/>
                <a:gridCol w="725925"/>
                <a:gridCol w="725925"/>
                <a:gridCol w="725925"/>
                <a:gridCol w="725925"/>
                <a:gridCol w="725925"/>
                <a:gridCol w="725925"/>
                <a:gridCol w="725925"/>
              </a:tblGrid>
              <a:tr h="1809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1809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ב'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84" name="Google Shape;184;p6"/>
          <p:cNvGraphicFramePr/>
          <p:nvPr/>
        </p:nvGraphicFramePr>
        <p:xfrm>
          <a:off x="4334874" y="394658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{5B104DFE-5932-4008-B153-99E47128C8F7}</a:tableStyleId>
              </a:tblPr>
              <a:tblGrid>
                <a:gridCol w="1834175"/>
                <a:gridCol w="1834175"/>
                <a:gridCol w="18341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מדד מיקום מרכזי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ב'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שכיח Mode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40,100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חציון   Median 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ממוצע   Average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85" name="Google Shape;185;p6"/>
          <p:cNvSpPr/>
          <p:nvPr/>
        </p:nvSpPr>
        <p:spPr>
          <a:xfrm>
            <a:off x="-37992" y="6596390"/>
            <a:ext cx="244329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Shahid Abdullah from Pixabay</a:t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hecklist, Clipboard, Questionnaire, Pen, Computer" id="186" name="Google Shape;18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7992" y="3107860"/>
            <a:ext cx="3376245" cy="337624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6"/>
          <p:cNvSpPr/>
          <p:nvPr/>
        </p:nvSpPr>
        <p:spPr>
          <a:xfrm>
            <a:off x="10460052" y="4426650"/>
            <a:ext cx="15107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סרטונים 9-11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"/>
          <p:cNvSpPr txBox="1"/>
          <p:nvPr>
            <p:ph type="title"/>
          </p:nvPr>
        </p:nvSpPr>
        <p:spPr>
          <a:xfrm>
            <a:off x="1650131" y="732170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arela Round"/>
              <a:buNone/>
            </a:pPr>
            <a:r>
              <a:rPr b="0" lang="iw-IL" sz="3600">
                <a:latin typeface="Arial"/>
                <a:ea typeface="Arial"/>
                <a:cs typeface="Arial"/>
                <a:sym typeface="Arial"/>
              </a:rPr>
              <a:t>2 קבוצות לימוד, שעת תגבור אחת.</a:t>
            </a:r>
            <a:br>
              <a:rPr b="0" lang="iw-IL" sz="3600">
                <a:latin typeface="Arial"/>
                <a:ea typeface="Arial"/>
                <a:cs typeface="Arial"/>
                <a:sym typeface="Arial"/>
              </a:rPr>
            </a:br>
            <a:r>
              <a:rPr b="0" lang="iw-IL" sz="3600">
                <a:latin typeface="Arial"/>
                <a:ea typeface="Arial"/>
                <a:cs typeface="Arial"/>
                <a:sym typeface="Arial"/>
              </a:rPr>
              <a:t> למי לתת שיעור תגבור?</a:t>
            </a:r>
            <a:endParaRPr b="0"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"/>
          <p:cNvSpPr/>
          <p:nvPr/>
        </p:nvSpPr>
        <p:spPr>
          <a:xfrm>
            <a:off x="5052380" y="1658887"/>
            <a:ext cx="29290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ציוני מבחן של תלמידי הקבוצות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5" name="Google Shape;195;p7"/>
          <p:cNvGraphicFramePr/>
          <p:nvPr/>
        </p:nvGraphicFramePr>
        <p:xfrm>
          <a:off x="3093575" y="21364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{5A824068-4BAF-4AEA-9D3B-4C1B06A2D7B8}</a:tableStyleId>
              </a:tblPr>
              <a:tblGrid>
                <a:gridCol w="725925"/>
                <a:gridCol w="725925"/>
                <a:gridCol w="725925"/>
                <a:gridCol w="725925"/>
                <a:gridCol w="725925"/>
                <a:gridCol w="725925"/>
                <a:gridCol w="725925"/>
                <a:gridCol w="725925"/>
                <a:gridCol w="725925"/>
                <a:gridCol w="725925"/>
                <a:gridCol w="725925"/>
              </a:tblGrid>
              <a:tr h="1809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1809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ב'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96" name="Google Shape;196;p7"/>
          <p:cNvGraphicFramePr/>
          <p:nvPr/>
        </p:nvGraphicFramePr>
        <p:xfrm>
          <a:off x="4334874" y="394658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{5B104DFE-5932-4008-B153-99E47128C8F7}</a:tableStyleId>
              </a:tblPr>
              <a:tblGrid>
                <a:gridCol w="1834175"/>
                <a:gridCol w="1834175"/>
                <a:gridCol w="18341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מדד מיקום מרכזי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ב'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שכיח Mode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40,100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חציון   Median 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ממוצע   Average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97" name="Google Shape;197;p7"/>
          <p:cNvSpPr/>
          <p:nvPr/>
        </p:nvSpPr>
        <p:spPr>
          <a:xfrm>
            <a:off x="4176040" y="5941164"/>
            <a:ext cx="39757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האם שתי הקבוצות זהות מבחינה לימודית?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-37992" y="6596390"/>
            <a:ext cx="244329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Shahid Abdullah from Pixabay</a:t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hecklist, Clipboard, Questionnaire, Pen, Computer" id="199" name="Google Shape;19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7992" y="3107860"/>
            <a:ext cx="3376245" cy="337624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7"/>
          <p:cNvSpPr/>
          <p:nvPr/>
        </p:nvSpPr>
        <p:spPr>
          <a:xfrm>
            <a:off x="10348053" y="4132751"/>
            <a:ext cx="1734796" cy="957129"/>
          </a:xfrm>
          <a:prstGeom prst="wedgeRoundRectCallout">
            <a:avLst>
              <a:gd fmla="val -75020" name="adj1"/>
              <a:gd fmla="val -51067" name="adj2"/>
              <a:gd fmla="val 16667" name="adj3"/>
            </a:avLst>
          </a:prstGeom>
          <a:solidFill>
            <a:schemeClr val="lt1"/>
          </a:solidFill>
          <a:ln cap="flat" cmpd="sng" w="127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7"/>
          <p:cNvSpPr/>
          <p:nvPr/>
        </p:nvSpPr>
        <p:spPr>
          <a:xfrm>
            <a:off x="10460052" y="4426650"/>
            <a:ext cx="15107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סרטונים 9-11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"/>
          <p:cNvSpPr txBox="1"/>
          <p:nvPr>
            <p:ph type="title"/>
          </p:nvPr>
        </p:nvSpPr>
        <p:spPr>
          <a:xfrm>
            <a:off x="1745713" y="706071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מהם מדדי פיזור?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" name="Google Shape;208;p8"/>
          <p:cNvGrpSpPr/>
          <p:nvPr/>
        </p:nvGrpSpPr>
        <p:grpSpPr>
          <a:xfrm>
            <a:off x="2620483" y="3983569"/>
            <a:ext cx="7707881" cy="1446704"/>
            <a:chOff x="1059830" y="3"/>
            <a:chExt cx="7707881" cy="1446704"/>
          </a:xfrm>
        </p:grpSpPr>
        <p:sp>
          <p:nvSpPr>
            <p:cNvPr id="209" name="Google Shape;209;p8"/>
            <p:cNvSpPr/>
            <p:nvPr/>
          </p:nvSpPr>
          <p:spPr>
            <a:xfrm>
              <a:off x="6358133" y="960"/>
              <a:ext cx="2409578" cy="1445747"/>
            </a:xfrm>
            <a:prstGeom prst="rect">
              <a:avLst/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 txBox="1"/>
            <p:nvPr/>
          </p:nvSpPr>
          <p:spPr>
            <a:xfrm>
              <a:off x="6358133" y="960"/>
              <a:ext cx="2409578" cy="14457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4775" lIns="144775" spcFirstLastPara="1" rIns="144775" wrap="square" tIns="14477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Calibri"/>
                <a:buNone/>
              </a:pPr>
              <a:r>
                <a:rPr b="0" i="0" lang="iw-IL" sz="3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טווח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3710367" y="3"/>
              <a:ext cx="2409578" cy="1445747"/>
            </a:xfrm>
            <a:prstGeom prst="rect">
              <a:avLst/>
            </a:prstGeom>
            <a:solidFill>
              <a:srgbClr val="4CC38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 txBox="1"/>
            <p:nvPr/>
          </p:nvSpPr>
          <p:spPr>
            <a:xfrm>
              <a:off x="3710367" y="3"/>
              <a:ext cx="2409578" cy="14457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4775" lIns="144775" spcFirstLastPara="1" rIns="144775" wrap="square" tIns="14477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Calibri"/>
                <a:buNone/>
              </a:pPr>
              <a:r>
                <a:rPr b="0" i="0" lang="iw-IL" sz="3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שונות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1059830" y="480"/>
              <a:ext cx="2409578" cy="1445747"/>
            </a:xfrm>
            <a:prstGeom prst="rect">
              <a:avLst/>
            </a:prstGeom>
            <a:solidFill>
              <a:srgbClr val="6FAB4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 txBox="1"/>
            <p:nvPr/>
          </p:nvSpPr>
          <p:spPr>
            <a:xfrm>
              <a:off x="1059830" y="480"/>
              <a:ext cx="2409578" cy="14457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4775" lIns="144775" spcFirstLastPara="1" rIns="144775" wrap="square" tIns="14477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Calibri"/>
                <a:buNone/>
              </a:pPr>
              <a:r>
                <a:rPr b="0" i="0" lang="iw-IL" sz="3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סטיית תקן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5" name="Google Shape;215;p8"/>
          <p:cNvSpPr/>
          <p:nvPr/>
        </p:nvSpPr>
        <p:spPr>
          <a:xfrm>
            <a:off x="1745713" y="1828800"/>
            <a:ext cx="94601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מדדים שנועדו לתאר את מידת הפיזור של הנתונים כלומר עד כמה הנתונים רחוקים ושונים זה מזה.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1654694" y="3198988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i="0" lang="iw-IL" sz="4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סוגי מדדי פיזור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 txBox="1"/>
          <p:nvPr>
            <p:ph type="title"/>
          </p:nvPr>
        </p:nvSpPr>
        <p:spPr>
          <a:xfrm>
            <a:off x="1745713" y="706071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מדד פיזור: טווח Range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9"/>
          <p:cNvSpPr/>
          <p:nvPr/>
        </p:nvSpPr>
        <p:spPr>
          <a:xfrm>
            <a:off x="1365902" y="1862983"/>
            <a:ext cx="946019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ההפרש בין התצפית בעלת הערך הגבוה ביותר, לבין התצפית בעלת הערך הנמוך ביותר.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סימון:  R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9"/>
          <p:cNvSpPr txBox="1"/>
          <p:nvPr/>
        </p:nvSpPr>
        <p:spPr>
          <a:xfrm>
            <a:off x="4766890" y="3136612"/>
            <a:ext cx="265821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 = X</a:t>
            </a:r>
            <a:r>
              <a:rPr b="0" i="0" lang="iw-IL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</a:t>
            </a:r>
            <a:r>
              <a:rPr b="0" i="0" lang="iw-I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X</a:t>
            </a:r>
            <a:r>
              <a:rPr b="0" i="0" lang="iw-I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9"/>
          <p:cNvSpPr txBox="1"/>
          <p:nvPr/>
        </p:nvSpPr>
        <p:spPr>
          <a:xfrm>
            <a:off x="5219818" y="4283528"/>
            <a:ext cx="2341548" cy="646331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פונקציות באקסל: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 - MIN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"/>
          <p:cNvSpPr txBox="1"/>
          <p:nvPr>
            <p:ph type="title"/>
          </p:nvPr>
        </p:nvSpPr>
        <p:spPr>
          <a:xfrm>
            <a:off x="1650131" y="732170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Varela Round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מדד פיזור- טווח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0"/>
          <p:cNvSpPr/>
          <p:nvPr/>
        </p:nvSpPr>
        <p:spPr>
          <a:xfrm>
            <a:off x="5052380" y="1658887"/>
            <a:ext cx="29290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ציוני מבחן של תלמידי הקבוצות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3" name="Google Shape;233;p10"/>
          <p:cNvGraphicFramePr/>
          <p:nvPr/>
        </p:nvGraphicFramePr>
        <p:xfrm>
          <a:off x="3093575" y="21364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{5A824068-4BAF-4AEA-9D3B-4C1B06A2D7B8}</a:tableStyleId>
              </a:tblPr>
              <a:tblGrid>
                <a:gridCol w="725925"/>
                <a:gridCol w="725925"/>
                <a:gridCol w="725925"/>
                <a:gridCol w="725925"/>
                <a:gridCol w="725925"/>
                <a:gridCol w="725925"/>
                <a:gridCol w="725925"/>
                <a:gridCol w="725925"/>
                <a:gridCol w="725925"/>
                <a:gridCol w="725925"/>
                <a:gridCol w="725925"/>
              </a:tblGrid>
              <a:tr h="1809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א'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1809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קבוצה ב'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w-IL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234" name="Google Shape;234;p10"/>
          <p:cNvSpPr/>
          <p:nvPr/>
        </p:nvSpPr>
        <p:spPr>
          <a:xfrm>
            <a:off x="8379264" y="3429000"/>
            <a:ext cx="32592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חשבו את הטווח של שתי הקבוצות: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0"/>
          <p:cNvSpPr txBox="1"/>
          <p:nvPr/>
        </p:nvSpPr>
        <p:spPr>
          <a:xfrm>
            <a:off x="7164949" y="4005050"/>
            <a:ext cx="288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R = X</a:t>
            </a:r>
            <a:r>
              <a:rPr b="0" i="0" lang="iw-IL" sz="9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max</a:t>
            </a:r>
            <a:r>
              <a:rPr b="0" i="0" lang="iw-IL" sz="2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-X</a:t>
            </a:r>
            <a:r>
              <a:rPr b="0" i="0" lang="iw-IL" sz="1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min </a:t>
            </a: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= 70-70 = 0</a:t>
            </a:r>
            <a:endParaRPr b="0" i="0" sz="20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0"/>
          <p:cNvSpPr txBox="1"/>
          <p:nvPr/>
        </p:nvSpPr>
        <p:spPr>
          <a:xfrm>
            <a:off x="6886300" y="4611875"/>
            <a:ext cx="304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R = X</a:t>
            </a:r>
            <a:r>
              <a:rPr b="0" i="0" lang="iw-IL" sz="9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max</a:t>
            </a:r>
            <a:r>
              <a:rPr b="0" i="0" lang="iw-IL" sz="2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-X</a:t>
            </a:r>
            <a:r>
              <a:rPr b="0" i="0" lang="iw-IL" sz="1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min </a:t>
            </a: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= 100-40 = 60</a:t>
            </a:r>
            <a:endParaRPr b="0" i="0" sz="20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0"/>
          <p:cNvSpPr/>
          <p:nvPr/>
        </p:nvSpPr>
        <p:spPr>
          <a:xfrm>
            <a:off x="10356574" y="4033758"/>
            <a:ext cx="111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קבוצה א':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0"/>
          <p:cNvSpPr/>
          <p:nvPr/>
        </p:nvSpPr>
        <p:spPr>
          <a:xfrm>
            <a:off x="10204174" y="4627265"/>
            <a:ext cx="111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קבוצה ב':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0"/>
          <p:cNvSpPr/>
          <p:nvPr/>
        </p:nvSpPr>
        <p:spPr>
          <a:xfrm>
            <a:off x="3149113" y="4033758"/>
            <a:ext cx="40158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אין פיזור לנתונים. כל הערכים זהים בגודלם.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0"/>
          <p:cNvSpPr/>
          <p:nvPr/>
        </p:nvSpPr>
        <p:spPr>
          <a:xfrm>
            <a:off x="3127900" y="4627265"/>
            <a:ext cx="38074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ביחס לקבוצה א' קיים פיזור גבוה לערכים.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0"/>
          <p:cNvSpPr/>
          <p:nvPr/>
        </p:nvSpPr>
        <p:spPr>
          <a:xfrm>
            <a:off x="-71292" y="6596390"/>
            <a:ext cx="244329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Shahid Abdullah from Pixabay</a:t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hecklist, Clipboard, Questionnaire, Pen, Computer" id="242" name="Google Shape;24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8146" y="3308474"/>
            <a:ext cx="3376245" cy="3376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2020-11-16T02:12:00Z</dcterms:created>
  <dc:creator>עדי קרנץ</dc:creator>
</cp:coreProperties>
</file>