
<file path=[Content_Types].xml><?xml version="1.0" encoding="utf-8"?>
<Types xmlns="http://schemas.openxmlformats.org/package/2006/content-types">
  <Default ContentType="application/vnd.openxmlformats-officedocument.spreadsheetml.sheet" Extension="xlsx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3.xml"/>
  <Override ContentType="application/vnd.openxmlformats-officedocument.drawingml.chart+xml" PartName="/ppt/charts/chart2.xml"/>
  <Override ContentType="application/vnd.openxmlformats-officedocument.drawingml.chart+xml" PartName="/ppt/charts/char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binary" PartName="/ppt/metadata"/>
  <Override ContentType="application/vnd.openxmlformats-officedocument.presentationml.notesMaster+xml" PartName="/ppt/notesMasters/notesMaster1.xml"/>
  <Override ContentType="application/vnd.ms-office.chartstyle+xml" PartName="/ppt/charts/style3.xml"/>
  <Override ContentType="application/vnd.ms-office.chartstyle+xml" PartName="/ppt/charts/style1.xml"/>
  <Override ContentType="application/vnd.ms-office.chartstyle+xml" PartName="/ppt/charts/style2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Varela Round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0J4FTzaKPBMbD/RWv5JU4c7Iv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VarelaRound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Sheet1.xlsx"/></Relationships>
</file>

<file path=ppt/charts/_rels/chart2.xml.rels><?xml version="1.0" encoding="UTF-8" standalone="yes"?>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Sheet2.xlsx"/></Relationships>
</file>

<file path=ppt/charts/_rels/chart3.xml.rels><?xml version="1.0" encoding="UTF-8" standalone="yes"?>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e-IL" dirty="0"/>
              <a:t>כמות מזגנים עובדים</a:t>
            </a:r>
            <a:r>
              <a:rPr lang="he-IL" baseline="0" dirty="0"/>
              <a:t> לפי טמפרטורה בחוץ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מזגנים עובדים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20</c:v>
                </c:pt>
                <c:pt idx="1">
                  <c:v>25</c:v>
                </c:pt>
                <c:pt idx="2">
                  <c:v>30</c:v>
                </c:pt>
                <c:pt idx="3">
                  <c:v>35</c:v>
                </c:pt>
                <c:pt idx="4">
                  <c:v>40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400</c:v>
                </c:pt>
                <c:pt idx="2">
                  <c:v>800</c:v>
                </c:pt>
                <c:pt idx="3">
                  <c:v>1600</c:v>
                </c:pt>
                <c:pt idx="4">
                  <c:v>4000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960-46E7-9989-1726B42D1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9103328"/>
        <c:axId val="889104576"/>
      </c:scatterChart>
      <c:valAx>
        <c:axId val="889103328"/>
        <c:scaling>
          <c:orientation val="minMax"/>
          <c:min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 dirty="0"/>
                  <a:t>טמפרטורה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104576"/>
        <c:crosses val="autoZero"/>
        <c:crossBetween val="midCat"/>
      </c:valAx>
      <c:valAx>
        <c:axId val="88910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 dirty="0"/>
                  <a:t>מזגנים עובדים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103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e-IL" dirty="0"/>
              <a:t>כמות סוודרים לפי טמפרטורה</a:t>
            </a:r>
            <a:r>
              <a:rPr lang="he-IL" baseline="0" dirty="0"/>
              <a:t> בחוץ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אנשים עם סוודר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20</c:v>
                </c:pt>
                <c:pt idx="1">
                  <c:v>25</c:v>
                </c:pt>
                <c:pt idx="2">
                  <c:v>30</c:v>
                </c:pt>
                <c:pt idx="3">
                  <c:v>35</c:v>
                </c:pt>
                <c:pt idx="4">
                  <c:v>40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3000</c:v>
                </c:pt>
                <c:pt idx="1">
                  <c:v>1000</c:v>
                </c:pt>
                <c:pt idx="2">
                  <c:v>50</c:v>
                </c:pt>
                <c:pt idx="3">
                  <c:v>0</c:v>
                </c:pt>
                <c:pt idx="4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960-46E7-9989-1726B42D1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9103328"/>
        <c:axId val="889104576"/>
      </c:scatterChart>
      <c:valAx>
        <c:axId val="889103328"/>
        <c:scaling>
          <c:orientation val="minMax"/>
          <c:min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 dirty="0"/>
                  <a:t>טמפרטורה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104576"/>
        <c:crosses val="autoZero"/>
        <c:crossBetween val="midCat"/>
      </c:valAx>
      <c:valAx>
        <c:axId val="88910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 dirty="0"/>
                  <a:t>אנשים עם סוודר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103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e-IL" dirty="0"/>
              <a:t>כמות הפיצות</a:t>
            </a:r>
            <a:r>
              <a:rPr lang="he-IL" baseline="0" dirty="0"/>
              <a:t> שהוזמנו לפי טמפרטורה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111685517488683"/>
          <c:y val="0.13742104979173334"/>
          <c:w val="0.84029688177023409"/>
          <c:h val="0.7653080378550621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אנשים עם סוודר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20</c:v>
                </c:pt>
                <c:pt idx="1">
                  <c:v>25</c:v>
                </c:pt>
                <c:pt idx="2">
                  <c:v>30</c:v>
                </c:pt>
                <c:pt idx="3">
                  <c:v>35</c:v>
                </c:pt>
                <c:pt idx="4">
                  <c:v>40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2500</c:v>
                </c:pt>
                <c:pt idx="1">
                  <c:v>1000</c:v>
                </c:pt>
                <c:pt idx="2">
                  <c:v>3000</c:v>
                </c:pt>
                <c:pt idx="3">
                  <c:v>2000</c:v>
                </c:pt>
                <c:pt idx="4">
                  <c:v>2500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960-46E7-9989-1726B42D1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9103328"/>
        <c:axId val="889104576"/>
      </c:scatterChart>
      <c:valAx>
        <c:axId val="889103328"/>
        <c:scaling>
          <c:orientation val="minMax"/>
          <c:min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 dirty="0"/>
                  <a:t>טמפרטורה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104576"/>
        <c:crosses val="autoZero"/>
        <c:crossBetween val="midCat"/>
      </c:valAx>
      <c:valAx>
        <c:axId val="88910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e-IL" dirty="0"/>
                  <a:t>מגשי פיצה</a:t>
                </a:r>
                <a:r>
                  <a:rPr lang="he-IL" baseline="0" dirty="0"/>
                  <a:t> שהוזמנו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9103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7" name="Google Shape;127;p3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4" name="Google Shape;134;p4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3" name="Google Shape;143;p5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2" name="Google Shape;152;p6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1" name="Google Shape;161;p7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9" name="Google Shape;179;p9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4" name="Google Shape;18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">
  <p:cSld name="שער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1" y="2693989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12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" name="Google Shape;19;p12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" name="Google Shape;20;p12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1" name="Google Shape;21;p12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90" name="Google Shape;90;p2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1" name="Google Shape;9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p2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8" name="Google Shape;98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0" name="Google Shape;110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יעור שכבה ושם המורה">
  <p:cSld name="השיעור שכבה ושם המורה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/>
          <p:nvPr/>
        </p:nvSpPr>
        <p:spPr>
          <a:xfrm>
            <a:off x="212943" y="1396870"/>
            <a:ext cx="13177381" cy="2978963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3"/>
          <p:cNvSpPr txBox="1"/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/>
          <p:nvPr/>
        </p:nvSpPr>
        <p:spPr>
          <a:xfrm>
            <a:off x="7329949" y="6155858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6" name="Google Shape;26;p13"/>
          <p:cNvSpPr/>
          <p:nvPr/>
        </p:nvSpPr>
        <p:spPr>
          <a:xfrm>
            <a:off x="9501144" y="5870968"/>
            <a:ext cx="3049656" cy="205899"/>
          </a:xfrm>
          <a:prstGeom prst="roundRect">
            <a:avLst>
              <a:gd fmla="val 50000" name="adj"/>
            </a:avLst>
          </a:prstGeom>
          <a:solidFill>
            <a:srgbClr val="BDE68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3"/>
          <p:cNvSpPr/>
          <p:nvPr/>
        </p:nvSpPr>
        <p:spPr>
          <a:xfrm>
            <a:off x="-501113" y="1636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3"/>
          <p:cNvSpPr txBox="1"/>
          <p:nvPr>
            <p:ph idx="1" type="subTitle"/>
          </p:nvPr>
        </p:nvSpPr>
        <p:spPr>
          <a:xfrm>
            <a:off x="1" y="2895892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40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29" name="Google Shape;29;p13"/>
          <p:cNvSpPr txBox="1"/>
          <p:nvPr>
            <p:ph idx="2" type="body"/>
          </p:nvPr>
        </p:nvSpPr>
        <p:spPr>
          <a:xfrm>
            <a:off x="0" y="373482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3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כותרות ותוכן">
  <p:cSld name="2 כותרות ותוכן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515275" y="1185681"/>
            <a:ext cx="8306992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  <a:defRPr b="1" sz="28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14"/>
          <p:cNvSpPr txBox="1"/>
          <p:nvPr>
            <p:ph idx="2" type="body"/>
          </p:nvPr>
        </p:nvSpPr>
        <p:spPr>
          <a:xfrm>
            <a:off x="515273" y="1725682"/>
            <a:ext cx="8031963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5" name="Google Shape;35;p14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4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4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4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>
  <p:cSld name="כותרת בלבד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 txBox="1"/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5"/>
          <p:cNvSpPr/>
          <p:nvPr/>
        </p:nvSpPr>
        <p:spPr>
          <a:xfrm>
            <a:off x="1" y="5878199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2" name="Google Shape;42;p15"/>
          <p:cNvSpPr/>
          <p:nvPr/>
        </p:nvSpPr>
        <p:spPr>
          <a:xfrm>
            <a:off x="8667715" y="-110812"/>
            <a:ext cx="530011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3" name="Google Shape;43;p15"/>
          <p:cNvSpPr/>
          <p:nvPr/>
        </p:nvSpPr>
        <p:spPr>
          <a:xfrm>
            <a:off x="0" y="6306749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9" name="Google Shape;5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5" Type="http://schemas.openxmlformats.org/officeDocument/2006/relationships/hyperlink" Target="https://www.youtube.com/watch?v=MlyZeOpyi_Y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60960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8" name="Google Shape;118;p2"/>
          <p:cNvSpPr txBox="1"/>
          <p:nvPr>
            <p:ph type="ctrTitle"/>
          </p:nvPr>
        </p:nvSpPr>
        <p:spPr>
          <a:xfrm>
            <a:off x="0" y="1632216"/>
            <a:ext cx="12192000" cy="1260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</a:pPr>
            <a:r>
              <a:rPr lang="iw-IL" sz="4000">
                <a:latin typeface="Arial"/>
                <a:ea typeface="Arial"/>
                <a:cs typeface="Arial"/>
                <a:sym typeface="Arial"/>
              </a:rPr>
              <a:t> 3- ניתוח נתונים פשוט</a:t>
            </a:r>
            <a:br>
              <a:rPr lang="iw-IL" sz="4000">
                <a:latin typeface="Arial"/>
                <a:ea typeface="Arial"/>
                <a:cs typeface="Arial"/>
                <a:sym typeface="Arial"/>
              </a:rPr>
            </a:br>
            <a:r>
              <a:rPr lang="iw-IL" sz="4000">
                <a:latin typeface="Arial"/>
                <a:ea typeface="Arial"/>
                <a:cs typeface="Arial"/>
                <a:sym typeface="Arial"/>
              </a:rPr>
              <a:t>ניתוח באקסל: קורלציה ורגרסיה</a:t>
            </a:r>
            <a:br>
              <a:rPr lang="iw-IL" sz="4000">
                <a:latin typeface="Arial"/>
                <a:ea typeface="Arial"/>
                <a:cs typeface="Arial"/>
                <a:sym typeface="Arial"/>
              </a:rPr>
            </a:b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 txBox="1"/>
          <p:nvPr>
            <p:ph idx="1" type="subTitle"/>
          </p:nvPr>
        </p:nvSpPr>
        <p:spPr>
          <a:xfrm>
            <a:off x="0" y="2636873"/>
            <a:ext cx="12192000" cy="76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מידע ונתונים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>
            <p:ph idx="2" type="body"/>
          </p:nvPr>
        </p:nvSpPr>
        <p:spPr>
          <a:xfrm>
            <a:off x="0" y="3525653"/>
            <a:ext cx="12192000" cy="720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מאת: אהרן (רוני) ליוש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 sz="28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6591" y="113572"/>
            <a:ext cx="2095500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30228" y="4168810"/>
            <a:ext cx="1932877" cy="193287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"/>
          <p:cNvSpPr txBox="1"/>
          <p:nvPr/>
        </p:nvSpPr>
        <p:spPr>
          <a:xfrm>
            <a:off x="3456450" y="4821900"/>
            <a:ext cx="5279100" cy="62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600"/>
              </a:spcAft>
              <a:buNone/>
            </a:pPr>
            <a:r>
              <a:rPr b="1" lang="iw-IL" sz="3600" u="sng">
                <a:solidFill>
                  <a:schemeClr val="hlink"/>
                </a:solidFill>
                <a:hlinkClick r:id="rId5"/>
              </a:rPr>
              <a:t>לצפייה בסרטון מלווה מצגת</a:t>
            </a:r>
            <a:endParaRPr b="1" sz="3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"/>
          <p:cNvSpPr txBox="1"/>
          <p:nvPr>
            <p:ph idx="2" type="body"/>
          </p:nvPr>
        </p:nvSpPr>
        <p:spPr>
          <a:xfrm>
            <a:off x="1353028" y="1096709"/>
            <a:ext cx="9228300" cy="14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דיברנו על ממוצע, חציון ושכיח. עכשיו נלמד כלי מצויין לניתוח, אבל כמו שראינו בשיעור הראשון – צריך להשתמש בו בחוכמה.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1610681" y="3195453"/>
            <a:ext cx="8970600" cy="23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5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מדידת מיתאם (Correlation)</a:t>
            </a:r>
            <a:endParaRPr b="1" i="0" sz="5400" u="none" cap="none" strike="noStrik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באקסל: =CORREL)value 1, value 2)</a:t>
            </a:r>
            <a:endParaRPr b="1" i="0" sz="2400" u="none" cap="none" strike="noStrike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 txBox="1"/>
          <p:nvPr>
            <p:ph idx="2" type="body"/>
          </p:nvPr>
        </p:nvSpPr>
        <p:spPr>
          <a:xfrm>
            <a:off x="4424218" y="180646"/>
            <a:ext cx="7462983" cy="68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 sz="36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מדידת מיתאם (Correlation)</a:t>
            </a:r>
            <a:endParaRPr b="1" sz="36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"/>
          <p:cNvSpPr txBox="1"/>
          <p:nvPr/>
        </p:nvSpPr>
        <p:spPr>
          <a:xfrm>
            <a:off x="6915149" y="3429000"/>
            <a:ext cx="5105401" cy="2509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טמפרטורה עולה = יותר מזגנים.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קורלציה חיובי: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1 &gt; Correl(מזגנים, טמפרטורה）&gt; 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8" name="Google Shape;138;p4"/>
          <p:cNvGraphicFramePr/>
          <p:nvPr/>
        </p:nvGraphicFramePr>
        <p:xfrm>
          <a:off x="222250" y="2729771"/>
          <a:ext cx="6692900" cy="3947583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39" name="Google Shape;139;p4"/>
          <p:cNvSpPr txBox="1"/>
          <p:nvPr/>
        </p:nvSpPr>
        <p:spPr>
          <a:xfrm>
            <a:off x="1384161" y="941241"/>
            <a:ext cx="9423677" cy="68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מיתאם הוא ציון בין  -1ל 1, שאומר לנו עד כמה שני משתנים קשורים אחד לשני.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כמו שראינו בשיעור הראשון, יש מיתאמים חזקים (קרוב ל-1) שלא מעידים על קשר סיבתי. אנו נשתמש במיתאם כדי להבין קודם כל אם יש קשר כלשהו בין משתנים.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 txBox="1"/>
          <p:nvPr>
            <p:ph idx="2" type="body"/>
          </p:nvPr>
        </p:nvSpPr>
        <p:spPr>
          <a:xfrm>
            <a:off x="4424218" y="180646"/>
            <a:ext cx="7462983" cy="68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 sz="36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מדידת מיתאם (Correlation)</a:t>
            </a:r>
            <a:endParaRPr b="1" sz="36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5"/>
          <p:cNvSpPr txBox="1"/>
          <p:nvPr/>
        </p:nvSpPr>
        <p:spPr>
          <a:xfrm>
            <a:off x="6915149" y="3429000"/>
            <a:ext cx="5200651" cy="2509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טמפרטורה עולה = פחות סוודרים.</a:t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קורלציה שלילית: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0 &gt; Correl(סוודרים, טמפרטורה）&gt; -1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7" name="Google Shape;147;p5"/>
          <p:cNvGraphicFramePr/>
          <p:nvPr/>
        </p:nvGraphicFramePr>
        <p:xfrm>
          <a:off x="222250" y="2729771"/>
          <a:ext cx="6692900" cy="3947583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48" name="Google Shape;148;p5"/>
          <p:cNvSpPr txBox="1"/>
          <p:nvPr/>
        </p:nvSpPr>
        <p:spPr>
          <a:xfrm>
            <a:off x="1596748" y="879875"/>
            <a:ext cx="9303304" cy="68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אם המתאם שלילי – ככל שמשתנה אחד </a:t>
            </a:r>
            <a:r>
              <a:rPr b="1" i="0" lang="iw-IL" sz="2400" u="sng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עולה</a:t>
            </a: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, המשתנה השני </a:t>
            </a:r>
            <a:r>
              <a:rPr b="1" i="0" lang="iw-IL" sz="2400" u="sng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יורד</a:t>
            </a: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. ככל שהמיתאם ברור יותר, התוצאה תהיה קרובה ל1-.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"/>
          <p:cNvSpPr txBox="1"/>
          <p:nvPr/>
        </p:nvSpPr>
        <p:spPr>
          <a:xfrm>
            <a:off x="1596748" y="879875"/>
            <a:ext cx="9303304" cy="68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אם אין קשר בין עלייה של משתנה אחד לעלייה או ירידה של משתנה אחר, הקורלציה תשאף ל-0.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6"/>
          <p:cNvSpPr txBox="1"/>
          <p:nvPr>
            <p:ph idx="2" type="body"/>
          </p:nvPr>
        </p:nvSpPr>
        <p:spPr>
          <a:xfrm>
            <a:off x="4424218" y="180646"/>
            <a:ext cx="7462983" cy="68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 sz="36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מדידת מיתאם (Correlation)</a:t>
            </a:r>
            <a:endParaRPr b="1" sz="36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6915149" y="3429000"/>
            <a:ext cx="4820793" cy="2509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טמפרטורה עולה = ?פיצות?</a:t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אין קורלציה: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Correl(פיצות, טמפרטורה）= 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6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7" name="Google Shape;157;p6"/>
          <p:cNvGraphicFramePr/>
          <p:nvPr/>
        </p:nvGraphicFramePr>
        <p:xfrm>
          <a:off x="222250" y="2729771"/>
          <a:ext cx="6692900" cy="3947583"/>
        </p:xfrm>
        <a:graphic>
          <a:graphicData uri="http://schemas.openxmlformats.org/drawingml/2006/chart">
            <c:chart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 txBox="1"/>
          <p:nvPr>
            <p:ph idx="1" type="body"/>
          </p:nvPr>
        </p:nvSpPr>
        <p:spPr>
          <a:xfrm>
            <a:off x="3682681" y="158160"/>
            <a:ext cx="8307000" cy="54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שאלות שנרצה לשאול, ונחפש תשובה בנתונים: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7"/>
          <p:cNvSpPr txBox="1"/>
          <p:nvPr>
            <p:ph idx="2" type="body"/>
          </p:nvPr>
        </p:nvSpPr>
        <p:spPr>
          <a:xfrm>
            <a:off x="883578" y="575609"/>
            <a:ext cx="9228372" cy="5778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b="1" lang="iw-IL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מטרת על</a:t>
            </a: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ליצור ניבוי של גובה הילד ע"פ גובה ההורים.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שאלות נוספות: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1" algn="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AutoNum type="arabicPeriod"/>
            </a:pP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האם יש קשר בין גובה ההורים לגובה הילדים?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1" algn="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AutoNum type="arabicPeriod"/>
            </a:pP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עד כמה הקשר מובהק?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1" algn="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AutoNum type="arabicPeriod"/>
            </a:pP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האם אמא משפיעה יותר על גובה הילדים, או אבא?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1" algn="r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2400"/>
              <a:buAutoNum type="arabicPeriod"/>
            </a:pPr>
            <a:r>
              <a:rPr b="1" lang="iw-IL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איזה שאלה אתם הייתם שואלים?</a:t>
            </a:r>
            <a:endParaRPr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400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Emoticon Emotion Samsung Iphone Galaxy Emoji - Questions Emoji, HD Png  Download , Transparent Png Image - PNGitem" id="165" name="Google Shape;16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341079"/>
            <a:ext cx="2342717" cy="2516921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7"/>
          <p:cNvSpPr txBox="1"/>
          <p:nvPr/>
        </p:nvSpPr>
        <p:spPr>
          <a:xfrm>
            <a:off x="1437375" y="4618746"/>
            <a:ext cx="8873327" cy="1267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r>
              <a:rPr b="1" i="0" lang="iw-IL" sz="24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עכשיו נעשה קורלציה על הנתונים. תעצרו את הוידיאו, תפתחו את קובץ האקסל (מופיע בלינק בשקופית הבאה). אם שלב כלשהו לא מובן – אל תמשיכו בסרטון! תחזרו אחורה עד שהתהליך ברור.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"/>
          <p:cNvSpPr txBox="1"/>
          <p:nvPr>
            <p:ph idx="1" type="body"/>
          </p:nvPr>
        </p:nvSpPr>
        <p:spPr>
          <a:xfrm>
            <a:off x="2059725" y="1185389"/>
            <a:ext cx="9186451" cy="5400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18575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https://github.com/vincentarelbundock/Rdatasets/blob/master/csv/HistData/GaltonFamilies.csv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8"/>
          <p:cNvSpPr txBox="1"/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Galton Family.csv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3" name="Google Shape;173;p8"/>
          <p:cNvPicPr preferRelativeResize="0"/>
          <p:nvPr/>
        </p:nvPicPr>
        <p:blipFill rotWithShape="1">
          <a:blip r:embed="rId3">
            <a:alphaModFix/>
          </a:blip>
          <a:srcRect b="9689" l="0" r="36675" t="22543"/>
          <a:stretch/>
        </p:blipFill>
        <p:spPr>
          <a:xfrm>
            <a:off x="3157979" y="1997492"/>
            <a:ext cx="7720553" cy="4647414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8"/>
          <p:cNvSpPr/>
          <p:nvPr/>
        </p:nvSpPr>
        <p:spPr>
          <a:xfrm>
            <a:off x="527901" y="1533886"/>
            <a:ext cx="2092751" cy="1150070"/>
          </a:xfrm>
          <a:prstGeom prst="wedgeRoundRectCallout">
            <a:avLst>
              <a:gd fmla="val -38401" name="adj1"/>
              <a:gd fmla="val 86271" name="adj2"/>
              <a:gd fmla="val 16667" name="adj3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iw-IL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SCAN ME 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5" name="Google Shape;17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1805" y="2951737"/>
            <a:ext cx="2828212" cy="2828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"/>
          <p:cNvSpPr txBox="1"/>
          <p:nvPr>
            <p:ph idx="2" type="body"/>
          </p:nvPr>
        </p:nvSpPr>
        <p:spPr>
          <a:xfrm>
            <a:off x="1444348" y="1159703"/>
            <a:ext cx="9303304" cy="11364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/>
              <a:t>למדנו הרב</a:t>
            </a:r>
            <a:r>
              <a:rPr b="1" lang="iw-IL">
                <a:latin typeface="Arial"/>
                <a:ea typeface="Arial"/>
                <a:cs typeface="Arial"/>
                <a:sym typeface="Arial"/>
              </a:rPr>
              <a:t>ה, כדאי שנעצור כאן לבינתיים.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מה דעתכם על הנושא? איזה תחום הייתם מעוניינים לחקור כך?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לקראת השיעור הבא, תמצאו תופעה מדידה (טמפרטורה באזור מסוים, ניקוד במשחקי ספורט, ציונים במבחן) ותרשמו אילו נתונים כדאי לחקור כדי </a:t>
            </a:r>
            <a:r>
              <a:rPr b="1" lang="iw-IL" u="sng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לנתח</a:t>
            </a:r>
            <a:r>
              <a:rPr b="1" lang="iw-IL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את התופעה.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76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iw-IL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לדוגמא, כדי לנתח את תופעת ההתחממות הגלובאלית נהוג לחקור פליטת פחמן דו-חמצני לאטמוספירה ולמדוד שינויי טמפרטורה לאורך השנים האחרונות.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10"/>
          <p:cNvPicPr preferRelativeResize="0"/>
          <p:nvPr/>
        </p:nvPicPr>
        <p:blipFill rotWithShape="1">
          <a:blip r:embed="rId3">
            <a:alphaModFix/>
          </a:blip>
          <a:srcRect b="66411" l="39172" r="34230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10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0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2020-12-07T13:21:35Z</dcterms:created>
  <dc:creator>Aharon Layosh</dc:creator>
</cp:coreProperties>
</file>