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ssistant" pitchFamily="2" charset="-79"/>
      <p:regular r:id="rId17"/>
      <p:bold r:id="rId18"/>
    </p:embeddedFont>
    <p:embeddedFont>
      <p:font typeface="Assistant ExtraBold" pitchFamily="2" charset="-79"/>
      <p:bold r:id="rId19"/>
    </p:embeddedFont>
    <p:embeddedFont>
      <p:font typeface="Assistant SemiBold" pitchFamily="2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ebo Black" pitchFamily="2" charset="-79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QjhH+k5cMaa4HEJHQG8GiTh+Y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e17fcba9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g3ce17fcba97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e17fcba9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g3ce17fcba97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e17fcba9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g3ce17fcba97_0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e17fcba9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g3ce17fcba97_0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ce17fcba97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3ce17fcba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ce17fcba97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3ce17fcba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e17fcba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g3ce17fcba97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e17fcba9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g3ce17fcba97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e17fcba9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g3ce17fcba97_0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e17fcba9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3ce17fcba97_0_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-2" y="5065953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/>
          <p:nvPr/>
        </p:nvSpPr>
        <p:spPr>
          <a:xfrm>
            <a:off x="-2" y="5065953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/>
          <p:nvPr/>
        </p:nvSpPr>
        <p:spPr>
          <a:xfrm>
            <a:off x="-2" y="5065953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2j22vscGRgkWBHGE3tmwLpsEu6it5ha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eltertime.mako.co.i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yuval-harpaz/alarms/master/data/alarms.cs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2j22vscGRgkWBHGE3tmwLpsEu6it5ha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23" y="1571299"/>
            <a:ext cx="3656199" cy="278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299269" y="100172"/>
            <a:ext cx="1666305" cy="100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 txBox="1"/>
          <p:nvPr/>
        </p:nvSpPr>
        <p:spPr>
          <a:xfrm>
            <a:off x="3909200" y="1571300"/>
            <a:ext cx="4903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en-US" sz="3600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</a:t>
            </a:r>
            <a:r>
              <a:rPr lang="en-US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3600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r>
              <a:rPr lang="en-US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endParaRPr sz="3600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en-US" sz="3600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באמצעות</a:t>
            </a:r>
            <a:r>
              <a:rPr lang="en-US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PIVOT TABLE </a:t>
            </a:r>
            <a:endParaRPr sz="3600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en-US" sz="3600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על</a:t>
            </a:r>
            <a:r>
              <a:rPr lang="en-US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3600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מסד</a:t>
            </a:r>
            <a:r>
              <a:rPr lang="en-US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3600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</a:t>
            </a:r>
            <a:r>
              <a:rPr lang="en-US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3600" dirty="0" err="1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האזעקות</a:t>
            </a:r>
            <a:endParaRPr sz="3600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en-US" sz="3100" dirty="0" err="1">
                <a:solidFill>
                  <a:srgbClr val="FF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במלחמת</a:t>
            </a:r>
            <a:r>
              <a:rPr lang="en-US" sz="3100" dirty="0">
                <a:solidFill>
                  <a:srgbClr val="FF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"</a:t>
            </a:r>
            <a:r>
              <a:rPr lang="en-US" sz="3100" dirty="0" err="1">
                <a:solidFill>
                  <a:srgbClr val="FF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שאגת</a:t>
            </a:r>
            <a:r>
              <a:rPr lang="en-US" sz="3100" dirty="0">
                <a:solidFill>
                  <a:srgbClr val="FF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הארי</a:t>
            </a:r>
            <a:r>
              <a:rPr lang="en-US" sz="3100" dirty="0">
                <a:solidFill>
                  <a:srgbClr val="FF000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</a:t>
            </a:r>
            <a:endParaRPr sz="3100" dirty="0">
              <a:solidFill>
                <a:srgbClr val="FF000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5" name="Google Shape;25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e17fcba97_0_53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4" name="Google Shape;94;g3ce17fcba97_0_53"/>
          <p:cNvSpPr txBox="1"/>
          <p:nvPr/>
        </p:nvSpPr>
        <p:spPr>
          <a:xfrm>
            <a:off x="97971" y="178970"/>
            <a:ext cx="8646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ראשון- העלאת נתונים לאקסל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5" name="Google Shape;95;g3ce17fcba97_0_53"/>
          <p:cNvSpPr txBox="1"/>
          <p:nvPr/>
        </p:nvSpPr>
        <p:spPr>
          <a:xfrm>
            <a:off x="1116175" y="748375"/>
            <a:ext cx="762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5. להלן סרטון עם כל שלבי העלאת הנתונים לאקסל.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g3ce17fcba97_0_53" title="העלאת נתונים לאקסל מכתובת אינטרנט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5690" y="1337150"/>
            <a:ext cx="5075160" cy="38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e17fcba97_0_60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2" name="Google Shape;102;g3ce17fcba97_0_60"/>
          <p:cNvSpPr txBox="1"/>
          <p:nvPr/>
        </p:nvSpPr>
        <p:spPr>
          <a:xfrm>
            <a:off x="97971" y="178970"/>
            <a:ext cx="8646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שני - ניתוח הנתונים באמצעות PIVOT TABLE</a:t>
            </a:r>
            <a:endParaRPr/>
          </a:p>
        </p:txBody>
      </p:sp>
      <p:sp>
        <p:nvSpPr>
          <p:cNvPr id="103" name="Google Shape;103;g3ce17fcba97_0_60"/>
          <p:cNvSpPr txBox="1"/>
          <p:nvPr/>
        </p:nvSpPr>
        <p:spPr>
          <a:xfrm>
            <a:off x="605225" y="748375"/>
            <a:ext cx="8138700" cy="4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מה זה Pivot Table (טבלת ציר)?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קיבלנו עכשיו קובץ CSV המכיל יותר מ- 20,000 שורות של נתונים.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לקרוא קובץ כזה שורה-שורה זה בלתי אפשרי, וגם שימוש בנוסחאות כמו </a:t>
            </a:r>
            <a:r>
              <a:rPr lang="en-US" sz="18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COUNTIF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על כמות כזו של מידע יהיה איטי ומסורבל.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ה-Pivot Table הוא ה"מנוע" של האקסל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הוא סורק את כל עשרות אלפי השורות, מקבץ אותן לפי קטגוריות שאתם בוחרים, ומריץ עליהן חישובים בשבריר שנייה.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00ACE6"/>
                </a:solidFill>
                <a:latin typeface="Calibri"/>
                <a:ea typeface="Calibri"/>
                <a:cs typeface="Calibri"/>
                <a:sym typeface="Calibri"/>
              </a:rPr>
              <a:t>בתרגול זה ניחשף ללוגיקה שפועלת "מאחורי הקלעים" של מערכות המידע: נלמד איך המחשב מבצע את החישובים המורכבים והסינונים שמאפשרים בסוף להציג לקהל הרחב תמונת מצב פשוטה, ויזואלית וברורה באפליקציות ובמהדורות החדשות.</a:t>
            </a:r>
            <a:endParaRPr sz="1800" b="1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97971" y="178970"/>
            <a:ext cx="8646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2 - ניתוח הנתונים באמצעות PIVOT TABLE</a:t>
            </a: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18984" y="748382"/>
            <a:ext cx="803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7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ניצור כעת  PIVOT TABLE לטבלה על מנת לנתח את "מקורות האיום" לפי שנים.</a:t>
            </a:r>
            <a:endParaRPr sz="17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45275" y="1387050"/>
            <a:ext cx="83865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יצירת PIVOT של "מקור האיום" – חלוקה לפי זירות ושנים</a:t>
            </a:r>
            <a:endParaRPr sz="28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המטרה: להבין איך השתנה מוקד האיום (עזה, לבנון וכו') לאורך השנים.</a:t>
            </a:r>
            <a:endParaRPr sz="18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שלבי הביצוע: סמנו את הטבלה וצרו PIVOT TABLE </a:t>
            </a:r>
            <a:endParaRPr sz="18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גררו את עמודת origin (מקור הירי) לאזור ה-שורות.</a:t>
            </a:r>
            <a:endParaRPr sz="18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  <a:p>
            <a:pPr marL="4572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גררו את עמודת time (זמן) לאזור ה-עמודות.</a:t>
            </a:r>
            <a:endParaRPr sz="18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  <a:p>
            <a:pPr marL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 </a:t>
            </a:r>
            <a:r>
              <a:rPr lang="en-US" sz="1300" i="1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שימו לב:</a:t>
            </a:r>
            <a:r>
              <a:rPr lang="en-US" sz="13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 האקסל יזהה את התאריכים ויקבץ אותם לשנים באופן אוטומטי.</a:t>
            </a:r>
            <a:endParaRPr sz="13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latin typeface="Heebo Black"/>
                <a:ea typeface="Heebo Black"/>
                <a:cs typeface="Heebo Black"/>
                <a:sym typeface="Heebo Black"/>
              </a:rPr>
              <a:t>גררו את עמודת id לאזור ה-Values (ערכים) וודאו שמוגדר Count (ספירה).</a:t>
            </a:r>
            <a:endParaRPr sz="18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e17fcba97_0_72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7" name="Google Shape;117;g3ce17fcba97_0_72"/>
          <p:cNvSpPr txBox="1"/>
          <p:nvPr/>
        </p:nvSpPr>
        <p:spPr>
          <a:xfrm>
            <a:off x="97971" y="178970"/>
            <a:ext cx="8646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3 - תובנות בעקבות הנתונים</a:t>
            </a: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8" name="Google Shape;118;g3ce17fcba97_0_72"/>
          <p:cNvSpPr txBox="1"/>
          <p:nvPr/>
        </p:nvSpPr>
        <p:spPr>
          <a:xfrm>
            <a:off x="618984" y="748382"/>
            <a:ext cx="803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ענו על השאלות הבאות (בשקף הבא) בהתאם לנתונים שקיבלתם בPIVOT TABLE. </a:t>
            </a:r>
            <a:endParaRPr sz="18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9" name="Google Shape;119;g3ce17fcba97_0_72"/>
          <p:cNvSpPr txBox="1"/>
          <p:nvPr/>
        </p:nvSpPr>
        <p:spPr>
          <a:xfrm>
            <a:off x="378750" y="1123275"/>
            <a:ext cx="83865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בטבלה מופיע הנתון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(אזעקת שווא). למה חשוב להפריד אותו מהשאר כשמנתחים את עוצמת האש של האויב?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איזו מדינה/ות הייתה האיום המרכזי בשנת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איזו מדינה/ות הייתה האיום המרכזי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ב2024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איזו מדינה/ות היתה האיום המרכזי בשנים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2025-2026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לפי שורת ה-סיכום, איזו שנה הייתה הקשה ביותר לעורף הישראלי?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לפי נתוני 2025 בלבד, לאיזה אזור גיאוגרפי הייתם מעבירים תקציבי מיגון?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נמקו בעזרת המספרים.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</p:txBody>
      </p:sp>
      <p:sp>
        <p:nvSpPr>
          <p:cNvPr id="120" name="Google Shape;120;g3ce17fcba97_0_72"/>
          <p:cNvSpPr txBox="1"/>
          <p:nvPr/>
        </p:nvSpPr>
        <p:spPr>
          <a:xfrm>
            <a:off x="618975" y="4445000"/>
            <a:ext cx="748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הגישו בסיום את המשימהבקלאסרום  וצרפו את קובץ האקסל. בהצלחה!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e17fcba97_0_88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6" name="Google Shape;126;g3ce17fcba97_0_88"/>
          <p:cNvSpPr txBox="1"/>
          <p:nvPr/>
        </p:nvSpPr>
        <p:spPr>
          <a:xfrm>
            <a:off x="97971" y="178970"/>
            <a:ext cx="8646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3 - תובנות בעקבות הנתונים</a:t>
            </a: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7" name="Google Shape;127;g3ce17fcba97_0_88"/>
          <p:cNvSpPr txBox="1"/>
          <p:nvPr/>
        </p:nvSpPr>
        <p:spPr>
          <a:xfrm>
            <a:off x="618984" y="748382"/>
            <a:ext cx="803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8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תשובות:</a:t>
            </a:r>
            <a:endParaRPr sz="18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8" name="Google Shape;128;g3ce17fcba97_0_88"/>
          <p:cNvSpPr txBox="1"/>
          <p:nvPr/>
        </p:nvSpPr>
        <p:spPr>
          <a:xfrm>
            <a:off x="378750" y="1123275"/>
            <a:ext cx="83865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chemeClr val="dk1"/>
              </a:solidFill>
              <a:latin typeface="Heebo Black"/>
              <a:ea typeface="Heebo Black"/>
              <a:cs typeface="Heebo Black"/>
              <a:sym typeface="Heebo Black"/>
            </a:endParaRPr>
          </a:p>
        </p:txBody>
      </p:sp>
      <p:sp>
        <p:nvSpPr>
          <p:cNvPr id="129" name="Google Shape;129;g3ce17fcba97_0_88"/>
          <p:cNvSpPr txBox="1"/>
          <p:nvPr/>
        </p:nvSpPr>
        <p:spPr>
          <a:xfrm>
            <a:off x="798700" y="4340825"/>
            <a:ext cx="748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הגישו בסיום את המשימה וצרפו את קובץ האקסל. בהצלחה!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/>
        </p:nvSpPr>
        <p:spPr>
          <a:xfrm>
            <a:off x="902900" y="990200"/>
            <a:ext cx="75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?זמן ממ״ד במבצע שאגת הארי: כמה זמן הייתם במרחב מוגן מתחילת המלחמה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6"/>
          <p:cNvSpPr txBox="1"/>
          <p:nvPr/>
        </p:nvSpPr>
        <p:spPr>
          <a:xfrm>
            <a:off x="985700" y="152050"/>
            <a:ext cx="72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Calibri"/>
                <a:ea typeface="Calibri"/>
                <a:cs typeface="Calibri"/>
                <a:sym typeface="Calibri"/>
              </a:rPr>
              <a:t>להלן אפליקציה המראה את זמן השהייה בממ"ד לפי יישובים.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להלן הקישור: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600" y="1611675"/>
            <a:ext cx="4089624" cy="34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ce17fcba97_0_2"/>
          <p:cNvSpPr txBox="1"/>
          <p:nvPr/>
        </p:nvSpPr>
        <p:spPr>
          <a:xfrm>
            <a:off x="649875" y="0"/>
            <a:ext cx="72096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נתונים אילו נשאבים ממסד נתונים של מערכת "צופר"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המרכזת את כל נתוני האזעקות.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g3ce17fcba9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500" y="923750"/>
            <a:ext cx="3988324" cy="407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ce17fcba97_0_9"/>
          <p:cNvSpPr txBox="1"/>
          <p:nvPr/>
        </p:nvSpPr>
        <p:spPr>
          <a:xfrm>
            <a:off x="1300275" y="1101050"/>
            <a:ext cx="69525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נלמד כעת כיצד לעלות את מסד הנתונים הזה לאקסל 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כדי שנוכל לנתח את הנתונים באמצעות PIVOT TABLE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g3ce17fcba9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898" y="2241024"/>
            <a:ext cx="3656199" cy="278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1" name="Google Shape;51;p17"/>
          <p:cNvSpPr txBox="1"/>
          <p:nvPr/>
        </p:nvSpPr>
        <p:spPr>
          <a:xfrm>
            <a:off x="97971" y="178970"/>
            <a:ext cx="8646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ראשון- העלאת נתונים לאקסל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2" name="Google Shape;52;p17"/>
          <p:cNvSpPr txBox="1"/>
          <p:nvPr/>
        </p:nvSpPr>
        <p:spPr>
          <a:xfrm>
            <a:off x="985700" y="1232800"/>
            <a:ext cx="762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Calibri"/>
              <a:buAutoNum type="arabicPeriod"/>
            </a:pP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נעתיק </a:t>
            </a:r>
            <a:r>
              <a:rPr lang="en-US" sz="2400" b="1" i="0" u="none" strike="noStrike" cap="none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את הנתונים העדכניים ביותר של מס</a:t>
            </a: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ד הנתונים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על ידי העתקת הקישור מטה  </a:t>
            </a:r>
            <a:endParaRPr sz="2400" b="1" i="0" u="none" strike="noStrike" cap="non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7"/>
          <p:cNvSpPr txBox="1"/>
          <p:nvPr/>
        </p:nvSpPr>
        <p:spPr>
          <a:xfrm>
            <a:off x="34221" y="2063798"/>
            <a:ext cx="877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https://raw.githubusercontent.com/yuval-harpaz/alarms/master/data/alarms.csv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54;p17"/>
          <p:cNvSpPr txBox="1"/>
          <p:nvPr/>
        </p:nvSpPr>
        <p:spPr>
          <a:xfrm>
            <a:off x="2511125" y="3256775"/>
            <a:ext cx="6133500" cy="12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הערה חשובה: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אפשר גם להוריד את זה כקובץ (בCSV) ולהעלות אותו לאקסל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כפי שהוסבר לכם בשיעור על טיוב הנתונים.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e17fcba97_0_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0" name="Google Shape;60;g3ce17fcba97_0_14"/>
          <p:cNvSpPr txBox="1"/>
          <p:nvPr/>
        </p:nvSpPr>
        <p:spPr>
          <a:xfrm>
            <a:off x="97971" y="178970"/>
            <a:ext cx="8646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ראשון- העלאת נתונים לאקסל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1" name="Google Shape;61;g3ce17fcba97_0_14"/>
          <p:cNvSpPr txBox="1"/>
          <p:nvPr/>
        </p:nvSpPr>
        <p:spPr>
          <a:xfrm>
            <a:off x="985700" y="1232800"/>
            <a:ext cx="762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. נפתח קובץ אקסל חדש, נלך ללשונית "נתונים"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ונבחר באייקון המסומן (ייבוא נתונים מהרשת)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g3ce17fcba97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06324"/>
            <a:ext cx="8839198" cy="17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ce17fcba97_0_14"/>
          <p:cNvSpPr/>
          <p:nvPr/>
        </p:nvSpPr>
        <p:spPr>
          <a:xfrm>
            <a:off x="8207775" y="2917825"/>
            <a:ext cx="306300" cy="335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e17fcba97_0_2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9" name="Google Shape;69;g3ce17fcba97_0_24"/>
          <p:cNvSpPr txBox="1"/>
          <p:nvPr/>
        </p:nvSpPr>
        <p:spPr>
          <a:xfrm>
            <a:off x="97971" y="178970"/>
            <a:ext cx="8646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ראשון- העלאת נתונים לאקסל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0" name="Google Shape;70;g3ce17fcba97_0_24"/>
          <p:cNvSpPr txBox="1"/>
          <p:nvPr/>
        </p:nvSpPr>
        <p:spPr>
          <a:xfrm>
            <a:off x="985700" y="1232800"/>
            <a:ext cx="762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3. בחלון שנפתח נדביק את הקישור שהעתקנו מראש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g3ce17fcba97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896" y="1899546"/>
            <a:ext cx="6072301" cy="19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e17fcba97_0_3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7" name="Google Shape;77;g3ce17fcba97_0_34"/>
          <p:cNvSpPr txBox="1"/>
          <p:nvPr/>
        </p:nvSpPr>
        <p:spPr>
          <a:xfrm>
            <a:off x="97971" y="178970"/>
            <a:ext cx="8646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ראשון- העלאת נתונים לאקסל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8" name="Google Shape;78;g3ce17fcba97_0_34"/>
          <p:cNvSpPr txBox="1"/>
          <p:nvPr/>
        </p:nvSpPr>
        <p:spPr>
          <a:xfrm>
            <a:off x="1017100" y="1001850"/>
            <a:ext cx="7627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. נשים לב בטבלה שנפתחת שמקור הקובץ הוא כפי שמופיע מטה.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לסיום נלחץ על "טען".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g3ce17fcba97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619" y="1840975"/>
            <a:ext cx="4558763" cy="27748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ce17fcba97_0_34"/>
          <p:cNvSpPr/>
          <p:nvPr/>
        </p:nvSpPr>
        <p:spPr>
          <a:xfrm>
            <a:off x="5544050" y="2098300"/>
            <a:ext cx="1443600" cy="335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e17fcba97_0_4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6" name="Google Shape;86;g3ce17fcba97_0_44"/>
          <p:cNvSpPr txBox="1"/>
          <p:nvPr/>
        </p:nvSpPr>
        <p:spPr>
          <a:xfrm>
            <a:off x="97971" y="178970"/>
            <a:ext cx="8646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 ראשון- העלאת נתונים לאקסל</a:t>
            </a:r>
            <a:endParaRPr/>
          </a:p>
        </p:txBody>
      </p:sp>
      <p:sp>
        <p:nvSpPr>
          <p:cNvPr id="87" name="Google Shape;87;g3ce17fcba97_0_44"/>
          <p:cNvSpPr txBox="1"/>
          <p:nvPr/>
        </p:nvSpPr>
        <p:spPr>
          <a:xfrm>
            <a:off x="1116175" y="748375"/>
            <a:ext cx="762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2752"/>
                </a:solidFill>
                <a:latin typeface="Calibri"/>
                <a:ea typeface="Calibri"/>
                <a:cs typeface="Calibri"/>
                <a:sym typeface="Calibri"/>
              </a:rPr>
              <a:t>5. להלן סרטון עם כל שלבי העלאת הנתונים לאקסל.</a:t>
            </a:r>
            <a:endParaRPr sz="2400" b="1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3ce17fcba97_0_44" title="העלאת נתונים לאקסל מכתובת אינטרנט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5690" y="1337150"/>
            <a:ext cx="5075160" cy="38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‫הצגה על המסך (16:9)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Assistant ExtraBold</vt:lpstr>
      <vt:lpstr>Arial</vt:lpstr>
      <vt:lpstr>Heebo Black</vt:lpstr>
      <vt:lpstr>Calibri</vt:lpstr>
      <vt:lpstr>Assistant</vt:lpstr>
      <vt:lpstr>Assistant SemiBold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לימור רדר</cp:lastModifiedBy>
  <cp:revision>1</cp:revision>
  <dcterms:modified xsi:type="dcterms:W3CDTF">2026-03-12T13:29:32Z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1.12.0.5522</vt:lpwstr>
  </property>
</Properties>
</file>