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fhynykinpzgvfjymtbi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fhynykinpzgvfjymtbi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Created from: https://www.electricil.com/image/users/20484/forum/1047/big/631837.pdf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_nfdpccwoevpmwwwmptci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_nfdpccwoevpmwwwmptci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slide_ebortpbzcyzdiaekacom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slide_ebortpbzcyzdiaekacom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_ssuznrqsahtppnzxjyu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_ssuznrqsahtppnzxjyu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_dxrdaqbmgfqizyiduczx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_dxrdaqbmgfqizyiduczx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slide_loewktgoatzcqjdpudou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slide_loewktgoatzcqjdpudou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slide_koaipxjxmmykwfugnxmz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slide_koaipxjxmmykwfugnxmz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slide_fidoueqperyqysyrkfn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slide_fidoueqperyqysyrkfn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slide_fzwezhmnatqdxcorqurl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slide_fzwezhmnatqdxcorqurl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slide_qqzobeendzfsfswgipxm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slide_qqzobeendzfsfswgipxm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slide_dszjiaepjjqyvlpgtudw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slide_dszjiaepjjqyvlpgtudw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ivknrguduiqfpbpzoviw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ivknrguduiqfpbpzoviw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slide_jqmxeyoxeftycerbcicn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slide_jqmxeyoxeftycerbcicn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bbipsiuqpcninlesgfz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bbipsiuqpcninlesgfz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nrzzwnydxmrhgyreiryt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nrzzwnydxmrhgyreiryt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imuslfotpsldyfjbywm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imuslfotpsldyfjbywm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_kkvlzehhsbprxgazqym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_kkvlzehhsbprxgazqym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slide_xtvsbdrvgzpesnphwoaw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slide_xtvsbdrvgzpesnphwoaw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_wnnhuwygtabzauwjrnu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_wnnhuwygtabzauwjrnu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slide_ffkqjacvklbaqrmftfwq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slide_ffkqjacvklbaqrmftfwq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2400">
                <a:solidFill>
                  <a:srgbClr val="0A294F"/>
                </a:solidFill>
              </a:rPr>
              <a:t>מעגלי פיקוד חשמליים</a:t>
            </a:r>
            <a:endParaRPr sz="2400">
              <a:solidFill>
                <a:srgbClr val="0A29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שלבי הפעלה בהתנעת כוכב-משולש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לחיצה על B1 מפעילה את C1 </a:t>
            </a:r>
            <a:r>
              <a:rPr lang="iw" sz="1800" dirty="0" smtClean="0"/>
              <a:t>וC2 </a:t>
            </a:r>
            <a:r>
              <a:rPr lang="he-IL" sz="1800" dirty="0" smtClean="0"/>
              <a:t>( </a:t>
            </a:r>
            <a:r>
              <a:rPr lang="iw" sz="1800" dirty="0" smtClean="0"/>
              <a:t>חיבור כוכב</a:t>
            </a:r>
            <a:r>
              <a:rPr lang="he-IL" sz="1800" dirty="0" smtClean="0"/>
              <a:t>)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הטיימר מתחיל לספור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בסיום הספירה, C2 מפסיק לעבוד ו-C3 מתחיל </a:t>
            </a:r>
            <a:r>
              <a:rPr lang="he-IL" sz="1800" dirty="0" smtClean="0"/>
              <a:t>(</a:t>
            </a:r>
            <a:r>
              <a:rPr lang="iw" sz="1800" dirty="0" smtClean="0"/>
              <a:t>חיבור משולש</a:t>
            </a:r>
            <a:r>
              <a:rPr lang="he-IL" sz="1800" dirty="0" smtClean="0"/>
              <a:t>)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C3 מבצע אחזקה עצמית ומנתק את הטיימר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מדוע לדעתכם חשוב לנתק את הטיימר לאחר המעבר למשולש?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4451860" y="-38100"/>
            <a:ext cx="40349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מנוע תלת-פאזי בשתי מהירויות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4378442" y="956115"/>
            <a:ext cx="4431566" cy="19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שימוש במנוע מסוג דלנדר או ליפופים נפרדים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מאפשר עבודה בשתי מהירויות שונות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שינוי המהירות על ידי שינוי מספר הקטבים בסטטור</a:t>
            </a:r>
            <a:endParaRPr dirty="0"/>
          </a:p>
          <a:p>
            <a:pPr marL="457200" lvl="0" indent="-3175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מעבר אוטומטי ממהירות נמוכה לגבוהה לאחר זמן קצוב</a:t>
            </a:r>
            <a:endParaRPr dirty="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000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מרכיבי מעגל הפיקוד למנוע דו-מהירותי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C1 </a:t>
            </a:r>
            <a:r>
              <a:rPr lang="iw" sz="1800" dirty="0" smtClean="0"/>
              <a:t>ממסר </a:t>
            </a:r>
            <a:r>
              <a:rPr lang="iw" sz="1800" dirty="0"/>
              <a:t>להפעלת מהירות נמוכה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C2, C3 </a:t>
            </a:r>
            <a:r>
              <a:rPr lang="iw" sz="1800" dirty="0" smtClean="0"/>
              <a:t>ממסרים </a:t>
            </a:r>
            <a:r>
              <a:rPr lang="iw" sz="1800" dirty="0"/>
              <a:t>להפעלת מהירות גבוהה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t1 </a:t>
            </a:r>
            <a:r>
              <a:rPr lang="iw" sz="1800" dirty="0" smtClean="0"/>
              <a:t>טיימר </a:t>
            </a:r>
            <a:r>
              <a:rPr lang="iw" sz="1800" dirty="0"/>
              <a:t>למעבר בין המהירויות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שני מפסקי זרם יתר (O.L) נפרדים למהירויות השונות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עקרון פעולת המנוע הדו-מהירותי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מהירות נמוכה: 4 קטבים לפאזה (P=2), 1500 סל"ד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מהירות גבוהה: 2 קטבים לפאזה (P=1), 3000 סל"ד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הנוסחה למהירות השדה המגנטי: n = 60f / P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f </a:t>
            </a:r>
            <a:r>
              <a:rPr lang="iw" sz="1800" dirty="0" smtClean="0"/>
              <a:t>תדירות </a:t>
            </a:r>
            <a:r>
              <a:rPr lang="iw" sz="1800" dirty="0"/>
              <a:t>הרשת, P - מספר זוגות הקטבים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כיצד לדעתכם משפיע מספר הקטבים על מומנט המנוע?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473886" y="195506"/>
            <a:ext cx="479893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הגבלות במעגל המנוע הדו-מהירותי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אין להפעיל את שתי המהירויות בו-זמנית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יש להשתמש במפסק זרם יתר (O.L) נפרד לכל מהירות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חשוב לשמור על סדר פאזות זהה בשתי המהירויות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מדוע לדעתכם חשוב לשמור על סדר פאזות זהה?</a:t>
            </a:r>
            <a:endParaRPr dirty="0"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427077"/>
            <a:ext cx="3657600" cy="360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350873" y="126073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עקיפת מפסק זרם יתר בזמן ההתנעה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פתרון לבעיית קפיצת מפסק זרם יתר (O.L) בהתנעה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מתאים למנועים הדורשים זרם התנעה גדול וזמן התנעה ארוך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עוקפים את ה-O.L רק בזמן ההתנעה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מאפשר התנעה חלקה של המנוע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1995661" y="162134"/>
            <a:ext cx="459557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מרכיבי מעגל עקיפת O.L בהתנעה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2175872" y="996162"/>
            <a:ext cx="471189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C2 </a:t>
            </a:r>
            <a:r>
              <a:rPr lang="iw" dirty="0" smtClean="0"/>
              <a:t>ממסר </a:t>
            </a:r>
            <a:r>
              <a:rPr lang="iw" dirty="0"/>
              <a:t>להפעלת המנוע עם עקיפת </a:t>
            </a:r>
            <a:r>
              <a:rPr lang="en-US" dirty="0" smtClean="0"/>
              <a:t>O.L</a:t>
            </a:r>
            <a:endParaRPr dirty="0" smtClean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 smtClean="0"/>
              <a:t>C1 ממסר להמשך פעולת המנוע ללא עקיפה</a:t>
            </a:r>
            <a:endParaRPr dirty="0" smtClean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 smtClean="0"/>
              <a:t>t1 טיימר </a:t>
            </a:r>
            <a:r>
              <a:rPr lang="iw" dirty="0"/>
              <a:t>לקביעת זמן העקיפה</a:t>
            </a:r>
            <a:endParaRPr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מדוע לדעתכם חשוב להגביל את זמן העקיפה של </a:t>
            </a:r>
            <a:r>
              <a:rPr lang="iw" dirty="0" smtClean="0"/>
              <a:t>הO.L</a:t>
            </a:r>
            <a:r>
              <a:rPr lang="iw" dirty="0"/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שלבי הפעלה במעגל עקיפת O.L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לחיצה על B1 מפעילה את C2 ואת הטיימר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המנוע מופעל עם עקיפת ה-O.L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בסיום ספירת הטיימר, C1 מופעל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C1 מפסיק את C2 וממשיך את פעולת המנוע ללא עקיפה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חשיבות הגנת זרם יתר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מפסק זרם יתר (O.L) מגן על המנוע מפני עומס יתר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מונע נזק למנוע ולמערכת החשמלית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עקיפה זמנית מאפשרת התנעה חלקה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חשוב לחזור להגנה מלאה לאחר ההתנעה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כיצד לדעתכם ניתן לקבוע את הזמן האופטימלי לעקיפת </a:t>
            </a:r>
            <a:r>
              <a:rPr lang="iw" sz="1800" dirty="0" smtClean="0"/>
              <a:t>הO.L</a:t>
            </a:r>
            <a:r>
              <a:rPr lang="iw" sz="1800" dirty="0"/>
              <a:t>?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/>
        </p:nvSpPr>
        <p:spPr>
          <a:xfrm>
            <a:off x="1014517" y="0"/>
            <a:ext cx="4076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סיכום ויישומים של מעגלי פיקוד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מעגלי פיקוד מאפשרים שליטה מדויקת על מערכות חשמליות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יישומים: מעליות, שערים חשמליים, מכונות תעשייתיות ועוד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שילוב של בטיחות, יעילות ואוטומציה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חשיבות תכנון נכון והבנת עקרונות הפעולה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איזה יישומים נוספים של מעגלי פיקוד אתם יכולים לחשוב עליהם?</a:t>
            </a:r>
            <a:endParaRPr dirty="0"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717" y="342900"/>
            <a:ext cx="3534567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>
                <a:solidFill>
                  <a:srgbClr val="0A294F"/>
                </a:solidFill>
              </a:rPr>
              <a:t>מבוא למעגלי פיקוד</a:t>
            </a:r>
            <a:endParaRPr sz="2500">
              <a:solidFill>
                <a:srgbClr val="0A294F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/>
              <a:t>מעגלי פיקוד משמשים לשליטה על מערכות חשמליות מורכבות</a:t>
            </a:r>
            <a:endParaRPr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/>
              <a:t>הם מאפשרים הפעלה, כיבוי ובקרה של מנועים ומכשירים חשמליים</a:t>
            </a:r>
            <a:endParaRPr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/>
              <a:t>נלמד על סוגים שונים של מעגלי פיקוד ועקרונות פעולתם</a:t>
            </a:r>
            <a:endParaRPr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/>
              <a:t>מה לדעתכם היתרונות של שימוש במעגלי פיקוד?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41737"/>
            <a:ext cx="3657600" cy="297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>
                <a:solidFill>
                  <a:srgbClr val="0A294F"/>
                </a:solidFill>
              </a:rPr>
              <a:t>שאלות לדיון וחשיבה</a:t>
            </a:r>
            <a:endParaRPr sz="2500">
              <a:solidFill>
                <a:srgbClr val="0A294F"/>
              </a:solidFill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כיצד ניתן לשפר את היעילות האנרגטית של מעגלי פיקוד?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מה היתרונות והחסרונות של אוטומציה מלאה לעומת שליטה ידנית?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כיצד משפיעה הטכנולוגיה הדיגיטלית על עיצוב מעגלי פיקוד מודרניים?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אילו אתגרי בטיחות קיימים במערכות פיקוד חשמליות?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כיצד ניתן להתאים מעגלי פיקוד לצרכים משתנים בתעשייה?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374478" y="5715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400" dirty="0">
                <a:solidFill>
                  <a:srgbClr val="0A294F"/>
                </a:solidFill>
              </a:rPr>
              <a:t>הפעלת מנוע תלת-פאזי בשני כיווני סיבוב</a:t>
            </a:r>
            <a:endParaRPr sz="2400" dirty="0">
              <a:solidFill>
                <a:srgbClr val="0A294F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52698" y="1096279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מעגל זה מאפשר שליטה על כיוון הסיבוב של מנוע תלת-פאזי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משנים את כיוון הסיבוב על ידי החלפת סדר הפאזות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סדר הפאזות הרגיל: R S T (עם כיוון השעון)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לשינוי כיוון: R T S או S R T או T S R (נגד כיוון השעון)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איך לדעתכם ניתן להגן מפני הפעלה בו-זמנית של שני הכיוונים?</a:t>
            </a: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02" y="342900"/>
            <a:ext cx="3391996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09805" y="16612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2400" dirty="0">
                <a:solidFill>
                  <a:srgbClr val="0A294F"/>
                </a:solidFill>
              </a:rPr>
              <a:t>מרכיבי המעגל להפעלת מנוע בשני כיווני סיבוב</a:t>
            </a:r>
            <a:endParaRPr sz="2400" dirty="0">
              <a:solidFill>
                <a:srgbClr val="0A294F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09805" y="977900"/>
            <a:ext cx="542343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 smtClean="0"/>
              <a:t>C1 </a:t>
            </a:r>
            <a:r>
              <a:rPr lang="he-IL" sz="1800" dirty="0" smtClean="0"/>
              <a:t>: </a:t>
            </a:r>
            <a:r>
              <a:rPr lang="iw" sz="1800" dirty="0" smtClean="0"/>
              <a:t>ממסר </a:t>
            </a:r>
            <a:r>
              <a:rPr lang="iw" sz="1800" dirty="0"/>
              <a:t>להפעלת סיבוב עם כיוון השעון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C2 </a:t>
            </a:r>
            <a:r>
              <a:rPr lang="he-IL" sz="1800" dirty="0" smtClean="0"/>
              <a:t>: </a:t>
            </a:r>
            <a:r>
              <a:rPr lang="iw" sz="1800" dirty="0" smtClean="0"/>
              <a:t>ממסר </a:t>
            </a:r>
            <a:r>
              <a:rPr lang="iw" sz="1800" dirty="0"/>
              <a:t>להפעלת סיבוב נגד כיוון השעון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 smtClean="0"/>
              <a:t>B2</a:t>
            </a:r>
            <a:r>
              <a:rPr lang="iw" sz="1800" dirty="0"/>
              <a:t>, B3 </a:t>
            </a:r>
            <a:r>
              <a:rPr lang="iw" sz="1800" dirty="0" smtClean="0"/>
              <a:t>לחצנים </a:t>
            </a:r>
            <a:r>
              <a:rPr lang="iw" sz="1800" dirty="0"/>
              <a:t>להפעלת הכיוונים השונים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B0 </a:t>
            </a:r>
            <a:r>
              <a:rPr lang="he-IL" sz="1800" dirty="0" smtClean="0"/>
              <a:t> </a:t>
            </a:r>
            <a:r>
              <a:rPr lang="iw" sz="1800" dirty="0" smtClean="0"/>
              <a:t>לחצן ניתוק</a:t>
            </a:r>
            <a:endParaRPr lang="he-IL" sz="1800" dirty="0" smtClean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הגנה חשמלית ומכאנית למניעת הפעלה בו-זמנית של שני הכיוונים</a:t>
            </a:r>
            <a:endParaRPr sz="1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93" y="737620"/>
            <a:ext cx="2449524" cy="402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924899" y="2756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לחצני גבול </a:t>
            </a:r>
            <a:r>
              <a:rPr lang="he-IL" sz="2500" dirty="0" smtClean="0">
                <a:solidFill>
                  <a:srgbClr val="0A294F"/>
                </a:solidFill>
              </a:rPr>
              <a:t>(</a:t>
            </a:r>
            <a:r>
              <a:rPr lang="iw" sz="2500" dirty="0" smtClean="0">
                <a:solidFill>
                  <a:srgbClr val="0A294F"/>
                </a:solidFill>
              </a:rPr>
              <a:t>סוף מסלול</a:t>
            </a:r>
            <a:r>
              <a:rPr lang="he-IL" sz="2500" dirty="0" smtClean="0">
                <a:solidFill>
                  <a:srgbClr val="0A294F"/>
                </a:solidFill>
              </a:rPr>
              <a:t>):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משמשים לניתוק אוטומטי של המנוע בסוף המסלול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מחוברים בטור במעגל הפיקוד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משתמשים בלחצנים מסוג N.C (normally closed)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דוגמה: עצירת שער חשמלי בקצוות המסלול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מדוע לדעתכם חשוב להשתמש בלחצני גבול?</a:t>
            </a:r>
            <a:endParaRPr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410" y="511338"/>
            <a:ext cx="2828789" cy="37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הפעלה עוקבת של שני מנועים תלת-פאזיים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מעגל פיקוד המאפשר הפעלת שני מנועים בזה אחר זה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המנוע השני יכול לפעול רק כאשר המנוע הראשון כבר עובד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שימוש בשני ממסרים: C1 למנוע הראשון, C2 למנוע השני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הגנה חשמלית מונעת הפעלה לא נכונה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2803271" y="48668"/>
            <a:ext cx="414838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הפעלה אוטומטית עם תלות זמן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4759256" y="929418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שימוש בטיימר להפעלה אוטומטית של המנוע השני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הטיימר מתחיל לספור עם הפעלת המנוע הראשון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בסיום הספירה, הטיימר מפעיל את המנוע השני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יתרונות: חיסכון בחשמל ומניעת שחיקת הטיימר</a:t>
            </a:r>
            <a:endParaRPr dirty="0"/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כיצד לדעתכם ניתן לשלוט על משך הזמן בין הפעלת שני המנועים?</a:t>
            </a:r>
            <a:endParaRPr dirty="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768423"/>
            <a:ext cx="3657600" cy="292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88097" y="379104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500" dirty="0" smtClean="0">
                <a:solidFill>
                  <a:srgbClr val="0A294F"/>
                </a:solidFill>
              </a:rPr>
              <a:t>התנעת כוכב – משולש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-1285970" y="1634319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שיטה להגבלת זרם ההתנעה במנועים גדולים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מתאים למנועים מעל 5 כ"ס </a:t>
            </a:r>
            <a:r>
              <a:rPr lang="he-IL" sz="1800" dirty="0" smtClean="0"/>
              <a:t>(</a:t>
            </a:r>
            <a:r>
              <a:rPr lang="iw" sz="1800" dirty="0" smtClean="0"/>
              <a:t>3.7 קילוואט</a:t>
            </a:r>
            <a:r>
              <a:rPr lang="he-IL" sz="1800" dirty="0" smtClean="0"/>
              <a:t>)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מתחילים בחיבור כוכב לצנצום זרם ההתנעה</a:t>
            </a:r>
            <a:endParaRPr sz="1800" dirty="0"/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w" sz="1800" dirty="0"/>
              <a:t>עוברים לחיבור משולש לאחר סיום ההתנעה</a:t>
            </a:r>
            <a:endParaRPr sz="1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208" y="754769"/>
            <a:ext cx="2470245" cy="303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1123504" y="57150"/>
            <a:ext cx="438379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 dirty="0">
                <a:solidFill>
                  <a:srgbClr val="0A294F"/>
                </a:solidFill>
              </a:rPr>
              <a:t>מרכיבי מעגל התנעת כוכב-משולש</a:t>
            </a:r>
            <a:endParaRPr sz="2500" dirty="0">
              <a:solidFill>
                <a:srgbClr val="0A294F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317499" y="1109628"/>
            <a:ext cx="4267849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 smtClean="0"/>
              <a:t>C1 ממסר </a:t>
            </a:r>
            <a:r>
              <a:rPr lang="iw" dirty="0"/>
              <a:t>להזנת המנוע</a:t>
            </a:r>
            <a:endParaRPr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C2 </a:t>
            </a:r>
            <a:r>
              <a:rPr lang="iw" dirty="0" smtClean="0"/>
              <a:t>ממסר </a:t>
            </a:r>
            <a:r>
              <a:rPr lang="iw" dirty="0"/>
              <a:t>לחיבור כוכב</a:t>
            </a:r>
            <a:endParaRPr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C3 </a:t>
            </a:r>
            <a:r>
              <a:rPr lang="iw" dirty="0" smtClean="0"/>
              <a:t>ממסר </a:t>
            </a:r>
            <a:r>
              <a:rPr lang="iw" dirty="0"/>
              <a:t>לחיבור משולש</a:t>
            </a:r>
            <a:endParaRPr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t1 </a:t>
            </a:r>
            <a:r>
              <a:rPr lang="iw" dirty="0" smtClean="0"/>
              <a:t>טיימר </a:t>
            </a:r>
            <a:r>
              <a:rPr lang="iw" dirty="0"/>
              <a:t>לקביעת זמן המעבר בין כוכב למשולש</a:t>
            </a:r>
            <a:endParaRPr dirty="0"/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w" dirty="0"/>
              <a:t>הגנה חשמלית למניעת עבודה בו-זמנית של C2 </a:t>
            </a:r>
            <a:r>
              <a:rPr lang="iw" dirty="0" smtClean="0"/>
              <a:t>ו</a:t>
            </a:r>
            <a:r>
              <a:rPr lang="he-IL" dirty="0" smtClean="0"/>
              <a:t> </a:t>
            </a:r>
            <a:r>
              <a:rPr lang="iw" dirty="0" smtClean="0"/>
              <a:t>C3</a:t>
            </a:r>
            <a:endParaRPr dirty="0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301" y="342900"/>
            <a:ext cx="2701399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792</Words>
  <Application>Microsoft Office PowerPoint</Application>
  <PresentationFormat>‫הצגה על המסך (16:9)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asmael elsayeed</dc:creator>
  <cp:lastModifiedBy>asmael elsayeed</cp:lastModifiedBy>
  <cp:revision>12</cp:revision>
  <dcterms:modified xsi:type="dcterms:W3CDTF">2025-01-26T21:40:24Z</dcterms:modified>
</cp:coreProperties>
</file>