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9AA0A6"/>
          </p15:clr>
        </p15:guide>
      </p15:sldGuideLst>
    </p:ext>
    <p:ext uri="http://customooxmlschemas.google.com/">
      <go:slidesCustomData xmlns:go="http://customooxmlschemas.google.com/" r:id="rId32" roundtripDataSignature="AMtx7mhMTsFCAXX3VpGZihD4G3rI+j7k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596FBA-8208-4048-9471-1C94B12A124A}">
  <a:tblStyle styleId="{E5596FBA-8208-4048-9471-1C94B12A124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10" Type="http://schemas.openxmlformats.org/officeDocument/2006/relationships/slide" Target="slides/slide2.xml"/><Relationship Id="rId32" Type="http://customschemas.google.com/relationships/presentationmetadata" Target="meta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79ba691e33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79ba691e33_2_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179ba691e33_2_75:notes"/>
          <p:cNvSpPr txBox="1"/>
          <p:nvPr>
            <p:ph idx="12" type="sldNum"/>
          </p:nvPr>
        </p:nvSpPr>
        <p:spPr>
          <a:xfrm>
            <a:off x="1588"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4c01f3caf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4c01f3ca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4c0bef418a_0_2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14c0bef418a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79ba691e33_2_8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179ba691e33_2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6ecf887863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16ecf88786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6ecf887863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16ecf88786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6ecf887863_0_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16ecf887863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79ba691e33_2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79ba691e33_2_1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79ba691e33_2_104:notes"/>
          <p:cNvSpPr txBox="1"/>
          <p:nvPr>
            <p:ph idx="12" type="sldNum"/>
          </p:nvPr>
        </p:nvSpPr>
        <p:spPr>
          <a:xfrm>
            <a:off x="1588"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79ba691e33_2_9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79ba691e33_2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79ba691e33_2_11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179ba691e33_2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79ba691e33_2_13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179ba691e33_2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79ba691e33_2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179ba691e33_2_1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10" name="Google Shape;310;g179ba691e33_2_147: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79ba691e33_2_1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179ba691e33_2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g14c0bef418a_0_26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 name="Google Shape;88;g14c0bef418a_0_26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9" name="Google Shape;89;g14c0bef418a_0_26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g14c0bef418a_0_26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g14c0bef418a_0_26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2" name="Shape 92"/>
        <p:cNvGrpSpPr/>
        <p:nvPr/>
      </p:nvGrpSpPr>
      <p:grpSpPr>
        <a:xfrm>
          <a:off x="0" y="0"/>
          <a:ext cx="0" cy="0"/>
          <a:chOff x="0" y="0"/>
          <a:chExt cx="0" cy="0"/>
        </a:xfrm>
      </p:grpSpPr>
      <p:sp>
        <p:nvSpPr>
          <p:cNvPr id="93" name="Google Shape;93;g14c0bef418a_0_268"/>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 name="Google Shape;94;g14c0bef418a_0_268"/>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95" name="Google Shape;95;g14c0bef418a_0_268"/>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6" name="Google Shape;96;g14c0bef418a_0_268"/>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97" name="Google Shape;97;g14c0bef418a_0_268"/>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8" name="Google Shape;98;g14c0bef418a_0_26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g14c0bef418a_0_26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14c0bef418a_0_26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g14c0bef418a_0_27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g14c0bef418a_0_27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04" name="Google Shape;104;g14c0bef418a_0_2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g14c0bef418a_0_2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14c0bef418a_0_2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g14c0bef418a_0_28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g14c0bef418a_0_28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g14c0bef418a_0_28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g14c0bef418a_0_28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g14c0bef418a_0_28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3" name="Shape 113"/>
        <p:cNvGrpSpPr/>
        <p:nvPr/>
      </p:nvGrpSpPr>
      <p:grpSpPr>
        <a:xfrm>
          <a:off x="0" y="0"/>
          <a:ext cx="0" cy="0"/>
          <a:chOff x="0" y="0"/>
          <a:chExt cx="0" cy="0"/>
        </a:xfrm>
      </p:grpSpPr>
      <p:sp>
        <p:nvSpPr>
          <p:cNvPr id="114" name="Google Shape;114;g14c0bef418a_0_2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g14c0bef418a_0_28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6" name="Google Shape;116;g14c0bef418a_0_28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 name="Google Shape;117;g14c0bef418a_0_28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g14c0bef418a_0_28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g14c0bef418a_0_28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g14c0bef418a_0_29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g14c0bef418a_0_29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g14c0bef418a_0_29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 name="Google Shape;124;g14c0bef418a_0_29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g14c0bef418a_0_30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14c0bef418a_0_30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14c0bef418a_0_30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g14c0bef418a_0_30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14c0bef418a_0_305"/>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2" name="Google Shape;132;g14c0bef418a_0_305"/>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3" name="Google Shape;133;g14c0bef418a_0_3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14c0bef418a_0_3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g14c0bef418a_0_3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 name="Shape 17"/>
        <p:cNvGrpSpPr/>
        <p:nvPr/>
      </p:nvGrpSpPr>
      <p:grpSpPr>
        <a:xfrm>
          <a:off x="0" y="0"/>
          <a:ext cx="0" cy="0"/>
          <a:chOff x="0" y="0"/>
          <a:chExt cx="0" cy="0"/>
        </a:xfrm>
      </p:grpSpPr>
      <p:sp>
        <p:nvSpPr>
          <p:cNvPr id="18" name="Google Shape;1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 name="Google Shape;2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 name="Google Shape;2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g14c0bef418a_0_31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14c0bef418a_0_312"/>
          <p:cNvSpPr/>
          <p:nvPr>
            <p:ph idx="2" type="pic"/>
          </p:nvPr>
        </p:nvSpPr>
        <p:spPr>
          <a:xfrm>
            <a:off x="5183188" y="987425"/>
            <a:ext cx="6172200" cy="4873500"/>
          </a:xfrm>
          <a:prstGeom prst="rect">
            <a:avLst/>
          </a:prstGeom>
          <a:noFill/>
          <a:ln>
            <a:noFill/>
          </a:ln>
        </p:spPr>
      </p:sp>
      <p:sp>
        <p:nvSpPr>
          <p:cNvPr id="139" name="Google Shape;139;g14c0bef418a_0_312"/>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0" name="Google Shape;140;g14c0bef418a_0_3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14c0bef418a_0_3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14c0bef418a_0_3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g14c0bef418a_0_3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14c0bef418a_0_319"/>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g14c0bef418a_0_3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14c0bef418a_0_3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14c0bef418a_0_3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g14c0bef418a_0_325"/>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14c0bef418a_0_325"/>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g14c0bef418a_0_3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14c0bef418a_0_3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14c0bef418a_0_3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1" name="Shape 161"/>
        <p:cNvGrpSpPr/>
        <p:nvPr/>
      </p:nvGrpSpPr>
      <p:grpSpPr>
        <a:xfrm>
          <a:off x="0" y="0"/>
          <a:ext cx="0" cy="0"/>
          <a:chOff x="0" y="0"/>
          <a:chExt cx="0" cy="0"/>
        </a:xfrm>
      </p:grpSpPr>
      <p:sp>
        <p:nvSpPr>
          <p:cNvPr id="162" name="Google Shape;162;g179ba691e33_2_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g179ba691e33_2_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g179ba691e33_2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g179ba691e33_2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g179ba691e33_2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7" name="Shape 167"/>
        <p:cNvGrpSpPr/>
        <p:nvPr/>
      </p:nvGrpSpPr>
      <p:grpSpPr>
        <a:xfrm>
          <a:off x="0" y="0"/>
          <a:ext cx="0" cy="0"/>
          <a:chOff x="0" y="0"/>
          <a:chExt cx="0" cy="0"/>
        </a:xfrm>
      </p:grpSpPr>
      <p:sp>
        <p:nvSpPr>
          <p:cNvPr id="168" name="Google Shape;168;g179ba691e33_2_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g179ba691e33_2_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0" name="Google Shape;170;g179ba691e33_2_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g179ba691e33_2_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2" name="Google Shape;172;g179ba691e33_2_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g179ba691e33_2_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g179ba691e33_2_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g179ba691e33_2_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6" name="Shape 176"/>
        <p:cNvGrpSpPr/>
        <p:nvPr/>
      </p:nvGrpSpPr>
      <p:grpSpPr>
        <a:xfrm>
          <a:off x="0" y="0"/>
          <a:ext cx="0" cy="0"/>
          <a:chOff x="0" y="0"/>
          <a:chExt cx="0" cy="0"/>
        </a:xfrm>
      </p:grpSpPr>
      <p:sp>
        <p:nvSpPr>
          <p:cNvPr id="177" name="Google Shape;177;g179ba691e33_2_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g179ba691e33_2_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9" name="Google Shape;179;g179ba691e33_2_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g179ba691e33_2_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g179ba691e33_2_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2" name="Shape 182"/>
        <p:cNvGrpSpPr/>
        <p:nvPr/>
      </p:nvGrpSpPr>
      <p:grpSpPr>
        <a:xfrm>
          <a:off x="0" y="0"/>
          <a:ext cx="0" cy="0"/>
          <a:chOff x="0" y="0"/>
          <a:chExt cx="0" cy="0"/>
        </a:xfrm>
      </p:grpSpPr>
      <p:sp>
        <p:nvSpPr>
          <p:cNvPr id="183" name="Google Shape;183;g179ba691e33_2_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g179ba691e33_2_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5" name="Google Shape;185;g179ba691e33_2_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g179ba691e33_2_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g179ba691e33_2_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8" name="Shape 188"/>
        <p:cNvGrpSpPr/>
        <p:nvPr/>
      </p:nvGrpSpPr>
      <p:grpSpPr>
        <a:xfrm>
          <a:off x="0" y="0"/>
          <a:ext cx="0" cy="0"/>
          <a:chOff x="0" y="0"/>
          <a:chExt cx="0" cy="0"/>
        </a:xfrm>
      </p:grpSpPr>
      <p:sp>
        <p:nvSpPr>
          <p:cNvPr id="189" name="Google Shape;189;g179ba691e33_2_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g179ba691e33_2_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g179ba691e33_2_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g179ba691e33_2_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g179ba691e33_2_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g179ba691e33_2_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5" name="Shape 195"/>
        <p:cNvGrpSpPr/>
        <p:nvPr/>
      </p:nvGrpSpPr>
      <p:grpSpPr>
        <a:xfrm>
          <a:off x="0" y="0"/>
          <a:ext cx="0" cy="0"/>
          <a:chOff x="0" y="0"/>
          <a:chExt cx="0" cy="0"/>
        </a:xfrm>
      </p:grpSpPr>
      <p:sp>
        <p:nvSpPr>
          <p:cNvPr id="196" name="Google Shape;196;g179ba691e33_2_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g179ba691e33_2_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g179ba691e33_2_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g179ba691e33_2_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0" name="Shape 200"/>
        <p:cNvGrpSpPr/>
        <p:nvPr/>
      </p:nvGrpSpPr>
      <p:grpSpPr>
        <a:xfrm>
          <a:off x="0" y="0"/>
          <a:ext cx="0" cy="0"/>
          <a:chOff x="0" y="0"/>
          <a:chExt cx="0" cy="0"/>
        </a:xfrm>
      </p:grpSpPr>
      <p:sp>
        <p:nvSpPr>
          <p:cNvPr id="201" name="Google Shape;201;g179ba691e33_2_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g179ba691e33_2_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g179ba691e33_2_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4" name="Shape 204"/>
        <p:cNvGrpSpPr/>
        <p:nvPr/>
      </p:nvGrpSpPr>
      <p:grpSpPr>
        <a:xfrm>
          <a:off x="0" y="0"/>
          <a:ext cx="0" cy="0"/>
          <a:chOff x="0" y="0"/>
          <a:chExt cx="0" cy="0"/>
        </a:xfrm>
      </p:grpSpPr>
      <p:sp>
        <p:nvSpPr>
          <p:cNvPr id="205" name="Google Shape;205;g179ba691e33_2_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g179ba691e33_2_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7" name="Google Shape;207;g179ba691e33_2_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8" name="Google Shape;208;g179ba691e33_2_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g179ba691e33_2_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g179ba691e33_2_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1" name="Shape 211"/>
        <p:cNvGrpSpPr/>
        <p:nvPr/>
      </p:nvGrpSpPr>
      <p:grpSpPr>
        <a:xfrm>
          <a:off x="0" y="0"/>
          <a:ext cx="0" cy="0"/>
          <a:chOff x="0" y="0"/>
          <a:chExt cx="0" cy="0"/>
        </a:xfrm>
      </p:grpSpPr>
      <p:sp>
        <p:nvSpPr>
          <p:cNvPr id="212" name="Google Shape;212;g179ba691e33_2_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g179ba691e33_2_56"/>
          <p:cNvSpPr/>
          <p:nvPr>
            <p:ph idx="2" type="pic"/>
          </p:nvPr>
        </p:nvSpPr>
        <p:spPr>
          <a:xfrm>
            <a:off x="5183188" y="987425"/>
            <a:ext cx="6172200" cy="4873625"/>
          </a:xfrm>
          <a:prstGeom prst="rect">
            <a:avLst/>
          </a:prstGeom>
          <a:noFill/>
          <a:ln>
            <a:noFill/>
          </a:ln>
        </p:spPr>
      </p:sp>
      <p:sp>
        <p:nvSpPr>
          <p:cNvPr id="214" name="Google Shape;214;g179ba691e33_2_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5" name="Google Shape;215;g179ba691e33_2_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g179ba691e33_2_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g179ba691e33_2_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g179ba691e33_2_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g179ba691e33_2_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g179ba691e33_2_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g179ba691e33_2_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g179ba691e33_2_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g179ba691e33_2_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g179ba691e33_2_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g179ba691e33_2_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g179ba691e33_2_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g179ba691e33_2_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2"/>
          <p:cNvSpPr/>
          <p:nvPr>
            <p:ph idx="2" type="pic"/>
          </p:nvPr>
        </p:nvSpPr>
        <p:spPr>
          <a:xfrm>
            <a:off x="5183188" y="987425"/>
            <a:ext cx="6172200" cy="4873625"/>
          </a:xfrm>
          <a:prstGeom prst="rect">
            <a:avLst/>
          </a:prstGeom>
          <a:noFill/>
          <a:ln>
            <a:noFill/>
          </a:ln>
        </p:spPr>
      </p:sp>
      <p:sp>
        <p:nvSpPr>
          <p:cNvPr id="64" name="Google Shape;64;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14c0bef418a_0_2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14c0bef418a_0_25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g14c0bef418a_0_25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g14c0bef418a_0_25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g14c0bef418a_0_2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g179ba691e33_2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g179ba691e33_2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g179ba691e33_2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g179ba691e33_2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Google Shape;160;g179ba691e33_2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youtube.com/watch?v=V4V0nH2UkP8"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hyperlink" Target="http://www.youtube.com/watch?v=TShdv4fm248" TargetMode="External"/><Relationship Id="rId5"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education.zavit.org.il/7-%d7%9e%d7%a7%d7%95%d7%9e%d7%95%d7%aa-%d7%9c%d7%91%d7%a7%d7%a8-%d7%91%d7%94%d7%9d-%d7%9c%d7%a4%d7%a0%d7%99-%d7%a9%d7%a9%d7%99%d7%a0%d7%95%d7%99-%d7%94%d7%90%d7%a7%d7%9c%d7%99%d7%9d-%d7%99%d7%94/" TargetMode="External"/><Relationship Id="rId4" Type="http://schemas.openxmlformats.org/officeDocument/2006/relationships/image" Target="../media/image21.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youtube.com/watch?v=NklTJv9S4rI"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youtube.com/watch?v=oPfPcDWH-Hg" TargetMode="Externa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youtube.com/watch?v=CyQSG9cvhlI" TargetMode="Externa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youtube.com/watch?v=Mxkj_D8HZpw" TargetMode="External"/><Relationship Id="rId4" Type="http://schemas.openxmlformats.org/officeDocument/2006/relationships/image" Target="../media/image28.jpg"/><Relationship Id="rId5" Type="http://schemas.openxmlformats.org/officeDocument/2006/relationships/hyperlink" Target="http://www.youtube.com/watch?v=LTdquzu-BXg" TargetMode="External"/><Relationship Id="rId6"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youtube.com/watch?v=XGgBtHoIO4g" TargetMode="Externa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hyperlink" Target="http://www.youtube.com/watch?v=PLLYfVci7FA"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https://www.youtube.com/watch?v=roYHpWnQv2s" TargetMode="External"/><Relationship Id="rId5" Type="http://schemas.openxmlformats.org/officeDocument/2006/relationships/hyperlink" Target="https://www.youtube.com/watch?v=roYHpWnQv2s" TargetMode="External"/><Relationship Id="rId6" Type="http://schemas.openxmlformats.org/officeDocument/2006/relationships/image" Target="../media/image16.jpg"/><Relationship Id="rId7" Type="http://schemas.openxmlformats.org/officeDocument/2006/relationships/image" Target="../media/image17.jpg"/><Relationship Id="rId8"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g179ba691e33_2_75"/>
          <p:cNvPicPr preferRelativeResize="0"/>
          <p:nvPr/>
        </p:nvPicPr>
        <p:blipFill>
          <a:blip r:embed="rId3">
            <a:alphaModFix/>
          </a:blip>
          <a:stretch>
            <a:fillRect/>
          </a:stretch>
        </p:blipFill>
        <p:spPr>
          <a:xfrm>
            <a:off x="3971500" y="2231400"/>
            <a:ext cx="4249000" cy="4249000"/>
          </a:xfrm>
          <a:prstGeom prst="rect">
            <a:avLst/>
          </a:prstGeom>
          <a:noFill/>
          <a:ln>
            <a:noFill/>
          </a:ln>
        </p:spPr>
      </p:pic>
      <p:sp>
        <p:nvSpPr>
          <p:cNvPr id="236" name="Google Shape;236;g179ba691e33_2_75"/>
          <p:cNvSpPr txBox="1"/>
          <p:nvPr/>
        </p:nvSpPr>
        <p:spPr>
          <a:xfrm>
            <a:off x="3281250" y="242250"/>
            <a:ext cx="5629500" cy="9696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rPr b="1" lang="iw-IL" sz="5100">
                <a:solidFill>
                  <a:srgbClr val="0000FF"/>
                </a:solidFill>
                <a:latin typeface="David"/>
                <a:ea typeface="David"/>
                <a:cs typeface="David"/>
                <a:sym typeface="David"/>
              </a:rPr>
              <a:t>לקראת ועידת האקלים</a:t>
            </a:r>
            <a:endParaRPr b="1" sz="5100">
              <a:solidFill>
                <a:srgbClr val="0000FF"/>
              </a:solidFill>
              <a:latin typeface="David"/>
              <a:ea typeface="David"/>
              <a:cs typeface="David"/>
              <a:sym typeface="David"/>
            </a:endParaRPr>
          </a:p>
        </p:txBody>
      </p:sp>
      <p:sp>
        <p:nvSpPr>
          <p:cNvPr id="237" name="Google Shape;237;g179ba691e33_2_75"/>
          <p:cNvSpPr txBox="1"/>
          <p:nvPr/>
        </p:nvSpPr>
        <p:spPr>
          <a:xfrm>
            <a:off x="363250" y="1162350"/>
            <a:ext cx="11405700" cy="9543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rPr b="1" lang="iw-IL" sz="5000">
                <a:latin typeface="David"/>
                <a:ea typeface="David"/>
                <a:cs typeface="David"/>
                <a:sym typeface="David"/>
              </a:rPr>
              <a:t>7-18 בנובמבר 2022, שארם-א-שייח', מצרים</a:t>
            </a:r>
            <a:endParaRPr b="1" sz="5000">
              <a:latin typeface="David"/>
              <a:ea typeface="David"/>
              <a:cs typeface="David"/>
              <a:sym typeface="Davi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9"/>
          <p:cNvSpPr txBox="1"/>
          <p:nvPr>
            <p:ph type="title"/>
          </p:nvPr>
        </p:nvSpPr>
        <p:spPr>
          <a:xfrm>
            <a:off x="0" y="126425"/>
            <a:ext cx="11907900" cy="5451300"/>
          </a:xfrm>
          <a:prstGeom prst="rect">
            <a:avLst/>
          </a:prstGeom>
          <a:noFill/>
          <a:ln>
            <a:noFill/>
          </a:ln>
        </p:spPr>
        <p:txBody>
          <a:bodyPr anchorCtr="0" anchor="ctr" bIns="45700" lIns="91425" spcFirstLastPara="1" rIns="91425" wrap="square" tIns="45700">
            <a:normAutofit fontScale="90000"/>
          </a:bodyPr>
          <a:lstStyle/>
          <a:p>
            <a:pPr indent="0" lvl="0" marL="0" rtl="1" algn="r">
              <a:lnSpc>
                <a:spcPct val="90000"/>
              </a:lnSpc>
              <a:spcBef>
                <a:spcPts val="0"/>
              </a:spcBef>
              <a:spcAft>
                <a:spcPts val="0"/>
              </a:spcAft>
              <a:buNone/>
            </a:pPr>
            <a:r>
              <a:rPr b="1" lang="iw-IL" sz="4511">
                <a:solidFill>
                  <a:srgbClr val="980000"/>
                </a:solidFill>
                <a:latin typeface="David"/>
                <a:ea typeface="David"/>
                <a:cs typeface="David"/>
                <a:sym typeface="David"/>
              </a:rPr>
              <a:t>האם יש פער בין מדינות/ מגזרים שונים באחריות למצב ובהתמודדות עמו ?</a:t>
            </a:r>
            <a:r>
              <a:rPr b="1" lang="iw-IL">
                <a:latin typeface="David"/>
                <a:ea typeface="David"/>
                <a:cs typeface="David"/>
                <a:sym typeface="David"/>
              </a:rPr>
              <a:t> </a:t>
            </a:r>
            <a:br>
              <a:rPr b="1" i="0" lang="iw-IL" u="none" cap="none" strike="noStrike">
                <a:solidFill>
                  <a:srgbClr val="000000"/>
                </a:solidFill>
                <a:latin typeface="David"/>
                <a:ea typeface="David"/>
                <a:cs typeface="David"/>
                <a:sym typeface="David"/>
              </a:rPr>
            </a:br>
            <a:endParaRPr sz="1733">
              <a:solidFill>
                <a:srgbClr val="000000"/>
              </a:solidFill>
              <a:latin typeface="David"/>
              <a:ea typeface="David"/>
              <a:cs typeface="David"/>
              <a:sym typeface="David"/>
            </a:endParaRPr>
          </a:p>
          <a:p>
            <a:pPr indent="-414019" lvl="0" marL="457200" rtl="1" algn="r">
              <a:lnSpc>
                <a:spcPct val="90000"/>
              </a:lnSpc>
              <a:spcBef>
                <a:spcPts val="0"/>
              </a:spcBef>
              <a:spcAft>
                <a:spcPts val="0"/>
              </a:spcAft>
              <a:buSzPct val="71393"/>
              <a:buFont typeface="David"/>
              <a:buChar char="●"/>
            </a:pPr>
            <a:r>
              <a:rPr b="1" i="0" lang="iw-IL" sz="4544" u="none" cap="none" strike="noStrike">
                <a:solidFill>
                  <a:srgbClr val="000000"/>
                </a:solidFill>
                <a:latin typeface="David"/>
                <a:ea typeface="David"/>
                <a:cs typeface="David"/>
                <a:sym typeface="David"/>
              </a:rPr>
              <a:t>עולם מתפתח  </a:t>
            </a:r>
            <a:r>
              <a:rPr b="1" i="0" lang="iw-IL" sz="4544" u="none" cap="none" strike="noStrike">
                <a:solidFill>
                  <a:srgbClr val="FF0000"/>
                </a:solidFill>
                <a:latin typeface="David"/>
                <a:ea typeface="David"/>
                <a:cs typeface="David"/>
                <a:sym typeface="David"/>
              </a:rPr>
              <a:t>מול</a:t>
            </a:r>
            <a:r>
              <a:rPr b="1" i="0" lang="iw-IL" sz="4544" u="none" cap="none" strike="noStrike">
                <a:solidFill>
                  <a:srgbClr val="000000"/>
                </a:solidFill>
                <a:latin typeface="David"/>
                <a:ea typeface="David"/>
                <a:cs typeface="David"/>
                <a:sym typeface="David"/>
              </a:rPr>
              <a:t>   מפותח </a:t>
            </a:r>
            <a:endParaRPr b="1" i="0" sz="4544" u="none" cap="none" strike="noStrike">
              <a:solidFill>
                <a:srgbClr val="000000"/>
              </a:solidFill>
              <a:latin typeface="David"/>
              <a:ea typeface="David"/>
              <a:cs typeface="David"/>
              <a:sym typeface="David"/>
            </a:endParaRPr>
          </a:p>
          <a:p>
            <a:pPr indent="-414019" lvl="0" marL="457200" rtl="1" algn="r">
              <a:lnSpc>
                <a:spcPct val="90000"/>
              </a:lnSpc>
              <a:spcBef>
                <a:spcPts val="0"/>
              </a:spcBef>
              <a:spcAft>
                <a:spcPts val="0"/>
              </a:spcAft>
              <a:buSzPct val="71393"/>
              <a:buFont typeface="David"/>
              <a:buChar char="●"/>
            </a:pPr>
            <a:r>
              <a:rPr b="1" i="0" lang="iw-IL" sz="4544" u="none" cap="none" strike="noStrike">
                <a:solidFill>
                  <a:srgbClr val="000000"/>
                </a:solidFill>
                <a:latin typeface="David"/>
                <a:ea typeface="David"/>
                <a:cs typeface="David"/>
                <a:sym typeface="David"/>
              </a:rPr>
              <a:t>צעירים ונוער  </a:t>
            </a:r>
            <a:r>
              <a:rPr b="1" lang="iw-IL" sz="4544">
                <a:solidFill>
                  <a:srgbClr val="FF0000"/>
                </a:solidFill>
                <a:latin typeface="David"/>
                <a:ea typeface="David"/>
                <a:cs typeface="David"/>
                <a:sym typeface="David"/>
              </a:rPr>
              <a:t>מול</a:t>
            </a:r>
            <a:r>
              <a:rPr b="1" lang="iw-IL" sz="4544">
                <a:latin typeface="David"/>
                <a:ea typeface="David"/>
                <a:cs typeface="David"/>
                <a:sym typeface="David"/>
              </a:rPr>
              <a:t> </a:t>
            </a:r>
            <a:r>
              <a:rPr b="1" i="0" lang="iw-IL" sz="4544" u="none" cap="none" strike="noStrike">
                <a:solidFill>
                  <a:srgbClr val="000000"/>
                </a:solidFill>
                <a:latin typeface="David"/>
                <a:ea typeface="David"/>
                <a:cs typeface="David"/>
                <a:sym typeface="David"/>
              </a:rPr>
              <a:t>   מבוגרים</a:t>
            </a:r>
            <a:endParaRPr b="1" i="0" sz="4544" u="none" cap="none" strike="noStrike">
              <a:solidFill>
                <a:srgbClr val="000000"/>
              </a:solidFill>
              <a:latin typeface="David"/>
              <a:ea typeface="David"/>
              <a:cs typeface="David"/>
              <a:sym typeface="David"/>
            </a:endParaRPr>
          </a:p>
          <a:p>
            <a:pPr indent="-414019" lvl="0" marL="457200" rtl="1" algn="r">
              <a:lnSpc>
                <a:spcPct val="90000"/>
              </a:lnSpc>
              <a:spcBef>
                <a:spcPts val="0"/>
              </a:spcBef>
              <a:spcAft>
                <a:spcPts val="0"/>
              </a:spcAft>
              <a:buSzPct val="71393"/>
              <a:buFont typeface="David"/>
              <a:buChar char="●"/>
            </a:pPr>
            <a:r>
              <a:rPr b="1" i="0" lang="iw-IL" sz="4544" u="none" cap="none" strike="noStrike">
                <a:solidFill>
                  <a:srgbClr val="000000"/>
                </a:solidFill>
                <a:latin typeface="David"/>
                <a:ea typeface="David"/>
                <a:cs typeface="David"/>
                <a:sym typeface="David"/>
              </a:rPr>
              <a:t>עשירים  </a:t>
            </a:r>
            <a:r>
              <a:rPr b="1" lang="iw-IL" sz="4544">
                <a:solidFill>
                  <a:srgbClr val="FF0000"/>
                </a:solidFill>
                <a:latin typeface="David"/>
                <a:ea typeface="David"/>
                <a:cs typeface="David"/>
                <a:sym typeface="David"/>
              </a:rPr>
              <a:t>מול</a:t>
            </a:r>
            <a:r>
              <a:rPr b="1" lang="iw-IL" sz="4544">
                <a:latin typeface="David"/>
                <a:ea typeface="David"/>
                <a:cs typeface="David"/>
                <a:sym typeface="David"/>
              </a:rPr>
              <a:t> </a:t>
            </a:r>
            <a:r>
              <a:rPr b="1" i="0" lang="iw-IL" sz="4544" u="none" cap="none" strike="noStrike">
                <a:solidFill>
                  <a:srgbClr val="000000"/>
                </a:solidFill>
                <a:latin typeface="David"/>
                <a:ea typeface="David"/>
                <a:cs typeface="David"/>
                <a:sym typeface="David"/>
              </a:rPr>
              <a:t>  עניים</a:t>
            </a:r>
            <a:endParaRPr b="1" sz="4544">
              <a:solidFill>
                <a:srgbClr val="000000"/>
              </a:solidFill>
              <a:latin typeface="David"/>
              <a:ea typeface="David"/>
              <a:cs typeface="David"/>
              <a:sym typeface="David"/>
            </a:endParaRPr>
          </a:p>
          <a:p>
            <a:pPr indent="-414019" lvl="0" marL="457200" rtl="1" algn="r">
              <a:lnSpc>
                <a:spcPct val="90000"/>
              </a:lnSpc>
              <a:spcBef>
                <a:spcPts val="0"/>
              </a:spcBef>
              <a:spcAft>
                <a:spcPts val="0"/>
              </a:spcAft>
              <a:buSzPct val="71393"/>
              <a:buFont typeface="David"/>
              <a:buChar char="●"/>
            </a:pPr>
            <a:r>
              <a:rPr b="1" i="0" lang="iw-IL" sz="4544" u="none" cap="none" strike="noStrike">
                <a:solidFill>
                  <a:srgbClr val="000000"/>
                </a:solidFill>
                <a:latin typeface="David"/>
                <a:ea typeface="David"/>
                <a:cs typeface="David"/>
                <a:sym typeface="David"/>
              </a:rPr>
              <a:t>מרכז   </a:t>
            </a:r>
            <a:r>
              <a:rPr b="1" lang="iw-IL" sz="4544">
                <a:solidFill>
                  <a:srgbClr val="FF0000"/>
                </a:solidFill>
                <a:latin typeface="David"/>
                <a:ea typeface="David"/>
                <a:cs typeface="David"/>
                <a:sym typeface="David"/>
              </a:rPr>
              <a:t>מול</a:t>
            </a:r>
            <a:r>
              <a:rPr b="1" lang="iw-IL" sz="4544">
                <a:latin typeface="David"/>
                <a:ea typeface="David"/>
                <a:cs typeface="David"/>
                <a:sym typeface="David"/>
              </a:rPr>
              <a:t> </a:t>
            </a:r>
            <a:r>
              <a:rPr b="1" i="0" lang="iw-IL" sz="4544" u="none" cap="none" strike="noStrike">
                <a:solidFill>
                  <a:srgbClr val="000000"/>
                </a:solidFill>
                <a:latin typeface="David"/>
                <a:ea typeface="David"/>
                <a:cs typeface="David"/>
                <a:sym typeface="David"/>
              </a:rPr>
              <a:t>  פריפריה (גלעין שוליים)</a:t>
            </a:r>
            <a:endParaRPr b="1" sz="4544">
              <a:solidFill>
                <a:srgbClr val="000000"/>
              </a:solidFill>
              <a:latin typeface="David"/>
              <a:ea typeface="David"/>
              <a:cs typeface="David"/>
              <a:sym typeface="David"/>
            </a:endParaRPr>
          </a:p>
          <a:p>
            <a:pPr indent="-331470" lvl="0" marL="457200" rtl="1" algn="r">
              <a:lnSpc>
                <a:spcPct val="90000"/>
              </a:lnSpc>
              <a:spcBef>
                <a:spcPts val="0"/>
              </a:spcBef>
              <a:spcAft>
                <a:spcPts val="0"/>
              </a:spcAft>
              <a:buSzPct val="39608"/>
              <a:buFont typeface="David"/>
              <a:buChar char="●"/>
            </a:pPr>
            <a:r>
              <a:rPr b="1" i="0" lang="iw-IL" sz="4544" u="none" cap="none" strike="noStrike">
                <a:solidFill>
                  <a:srgbClr val="000000"/>
                </a:solidFill>
                <a:latin typeface="David"/>
                <a:ea typeface="David"/>
                <a:cs typeface="David"/>
                <a:sym typeface="David"/>
              </a:rPr>
              <a:t>אזורי סיכון מוגבר  </a:t>
            </a:r>
            <a:r>
              <a:rPr b="1" lang="iw-IL" sz="4544">
                <a:solidFill>
                  <a:srgbClr val="FF0000"/>
                </a:solidFill>
                <a:latin typeface="David"/>
                <a:ea typeface="David"/>
                <a:cs typeface="David"/>
                <a:sym typeface="David"/>
              </a:rPr>
              <a:t>מול</a:t>
            </a:r>
            <a:r>
              <a:rPr b="1" lang="iw-IL" sz="4544">
                <a:latin typeface="David"/>
                <a:ea typeface="David"/>
                <a:cs typeface="David"/>
                <a:sym typeface="David"/>
              </a:rPr>
              <a:t> </a:t>
            </a:r>
            <a:r>
              <a:rPr b="1" i="0" lang="iw-IL" sz="4544" u="none" cap="none" strike="noStrike">
                <a:solidFill>
                  <a:srgbClr val="000000"/>
                </a:solidFill>
                <a:latin typeface="David"/>
                <a:ea typeface="David"/>
                <a:cs typeface="David"/>
                <a:sym typeface="David"/>
              </a:rPr>
              <a:t>  אזורים עם</a:t>
            </a:r>
            <a:endParaRPr b="1" i="0" sz="4544" u="none" cap="none" strike="noStrike">
              <a:solidFill>
                <a:srgbClr val="000000"/>
              </a:solidFill>
              <a:latin typeface="David"/>
              <a:ea typeface="David"/>
              <a:cs typeface="David"/>
              <a:sym typeface="David"/>
            </a:endParaRPr>
          </a:p>
          <a:p>
            <a:pPr indent="0" lvl="0" marL="457200" rtl="1" algn="r">
              <a:lnSpc>
                <a:spcPct val="90000"/>
              </a:lnSpc>
              <a:spcBef>
                <a:spcPts val="0"/>
              </a:spcBef>
              <a:spcAft>
                <a:spcPts val="0"/>
              </a:spcAft>
              <a:buNone/>
            </a:pPr>
            <a:r>
              <a:rPr b="1" i="0" lang="iw-IL" sz="4544" u="none" cap="none" strike="noStrike">
                <a:solidFill>
                  <a:srgbClr val="000000"/>
                </a:solidFill>
                <a:latin typeface="David"/>
                <a:ea typeface="David"/>
                <a:cs typeface="David"/>
                <a:sym typeface="David"/>
              </a:rPr>
              <a:t>סיכון מופחת</a:t>
            </a:r>
            <a:br>
              <a:rPr b="0" i="0" lang="iw-IL" sz="4000" u="none" cap="none" strike="noStrike">
                <a:solidFill>
                  <a:srgbClr val="000000"/>
                </a:solidFill>
                <a:latin typeface="David"/>
                <a:ea typeface="David"/>
                <a:cs typeface="David"/>
                <a:sym typeface="David"/>
              </a:rPr>
            </a:br>
            <a:r>
              <a:rPr b="1" i="0" lang="iw-IL" sz="4444" u="none" cap="none" strike="noStrike">
                <a:solidFill>
                  <a:srgbClr val="000000"/>
                </a:solidFill>
                <a:latin typeface="David"/>
                <a:ea typeface="David"/>
                <a:cs typeface="David"/>
                <a:sym typeface="David"/>
              </a:rPr>
              <a:t>האם יש דוגמאות נוספות ?</a:t>
            </a:r>
            <a:endParaRPr b="1" sz="4844">
              <a:latin typeface="David"/>
              <a:ea typeface="David"/>
              <a:cs typeface="David"/>
              <a:sym typeface="David"/>
            </a:endParaRPr>
          </a:p>
        </p:txBody>
      </p:sp>
      <p:pic>
        <p:nvPicPr>
          <p:cNvPr id="339" name="Google Shape;339;p9" title="צדק אקלימי العدل المناخي">
            <a:hlinkClick r:id="rId3"/>
          </p:cNvPr>
          <p:cNvPicPr preferRelativeResize="0"/>
          <p:nvPr/>
        </p:nvPicPr>
        <p:blipFill>
          <a:blip r:embed="rId4">
            <a:alphaModFix/>
          </a:blip>
          <a:stretch>
            <a:fillRect/>
          </a:stretch>
        </p:blipFill>
        <p:spPr>
          <a:xfrm>
            <a:off x="61475" y="1137568"/>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0"/>
          <p:cNvSpPr txBox="1"/>
          <p:nvPr>
            <p:ph type="title"/>
          </p:nvPr>
        </p:nvSpPr>
        <p:spPr>
          <a:xfrm>
            <a:off x="106550" y="540625"/>
            <a:ext cx="8451300" cy="800400"/>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chemeClr val="dk1"/>
              </a:buClr>
              <a:buSzPts val="1600"/>
              <a:buFont typeface="Times New Roman"/>
              <a:buNone/>
            </a:pPr>
            <a:r>
              <a:rPr b="1" lang="iw-IL" sz="2400">
                <a:latin typeface="Times New Roman"/>
                <a:ea typeface="Times New Roman"/>
                <a:cs typeface="Times New Roman"/>
                <a:sym typeface="Times New Roman"/>
              </a:rPr>
              <a:t>פליטות CO</a:t>
            </a:r>
            <a:r>
              <a:rPr b="1" baseline="-25000" lang="iw-IL" sz="2400">
                <a:latin typeface="Times New Roman"/>
                <a:ea typeface="Times New Roman"/>
                <a:cs typeface="Times New Roman"/>
                <a:sym typeface="Times New Roman"/>
              </a:rPr>
              <a:t>2</a:t>
            </a:r>
            <a:r>
              <a:rPr b="1" baseline="-25000" lang="iw-IL" sz="2400">
                <a:latin typeface="David"/>
                <a:ea typeface="David"/>
                <a:cs typeface="David"/>
                <a:sym typeface="David"/>
              </a:rPr>
              <a:t>   </a:t>
            </a:r>
            <a:r>
              <a:rPr b="1" lang="iw-IL" sz="2400">
                <a:latin typeface="Times New Roman"/>
                <a:ea typeface="Times New Roman"/>
                <a:cs typeface="Times New Roman"/>
                <a:sym typeface="Times New Roman"/>
              </a:rPr>
              <a:t>של שש המדינות המובילות לנפש (מימין)  ובהיקף אבסולוטי (משמאל), 1990 - 2019</a:t>
            </a:r>
            <a:endParaRPr b="1" sz="2400"/>
          </a:p>
        </p:txBody>
      </p:sp>
      <p:sp>
        <p:nvSpPr>
          <p:cNvPr id="345" name="Google Shape;345;p10"/>
          <p:cNvSpPr txBox="1"/>
          <p:nvPr>
            <p:ph idx="1" type="body"/>
          </p:nvPr>
        </p:nvSpPr>
        <p:spPr>
          <a:xfrm>
            <a:off x="8337925" y="1552375"/>
            <a:ext cx="3434100" cy="4624500"/>
          </a:xfrm>
          <a:prstGeom prst="rect">
            <a:avLst/>
          </a:prstGeom>
          <a:noFill/>
          <a:ln>
            <a:noFill/>
          </a:ln>
        </p:spPr>
        <p:txBody>
          <a:bodyPr anchorCtr="0" anchor="t" bIns="45700" lIns="91425" spcFirstLastPara="1" rIns="91425" wrap="square" tIns="45700">
            <a:normAutofit/>
          </a:bodyPr>
          <a:lstStyle/>
          <a:p>
            <a:pPr indent="-228600" lvl="0" marL="228600" rtl="1" algn="r">
              <a:lnSpc>
                <a:spcPct val="90000"/>
              </a:lnSpc>
              <a:spcBef>
                <a:spcPts val="0"/>
              </a:spcBef>
              <a:spcAft>
                <a:spcPts val="0"/>
              </a:spcAft>
              <a:buClr>
                <a:schemeClr val="dk1"/>
              </a:buClr>
              <a:buSzPts val="2000"/>
              <a:buFont typeface="David"/>
              <a:buChar char="•"/>
            </a:pPr>
            <a:r>
              <a:rPr lang="iw-IL" sz="2000">
                <a:latin typeface="David"/>
                <a:ea typeface="David"/>
                <a:cs typeface="David"/>
                <a:sym typeface="David"/>
              </a:rPr>
              <a:t>מי המדינה המובילה בהיקף הפליטה האבסולוטית?</a:t>
            </a:r>
            <a:endParaRPr>
              <a:latin typeface="David"/>
              <a:ea typeface="David"/>
              <a:cs typeface="David"/>
              <a:sym typeface="David"/>
            </a:endParaRPr>
          </a:p>
          <a:p>
            <a:pPr indent="-228600" lvl="0" marL="228600" rtl="1" algn="r">
              <a:lnSpc>
                <a:spcPct val="90000"/>
              </a:lnSpc>
              <a:spcBef>
                <a:spcPts val="1000"/>
              </a:spcBef>
              <a:spcAft>
                <a:spcPts val="0"/>
              </a:spcAft>
              <a:buClr>
                <a:schemeClr val="dk1"/>
              </a:buClr>
              <a:buSzPts val="2000"/>
              <a:buFont typeface="David"/>
              <a:buChar char="•"/>
            </a:pPr>
            <a:r>
              <a:rPr lang="iw-IL" sz="2000">
                <a:latin typeface="David"/>
                <a:ea typeface="David"/>
                <a:cs typeface="David"/>
                <a:sym typeface="David"/>
              </a:rPr>
              <a:t>האם הפליטה של האזרחים במדינה זו היא הגבוהה ביותר? הסבר את הפער.</a:t>
            </a:r>
            <a:endParaRPr>
              <a:latin typeface="David"/>
              <a:ea typeface="David"/>
              <a:cs typeface="David"/>
              <a:sym typeface="David"/>
            </a:endParaRPr>
          </a:p>
          <a:p>
            <a:pPr indent="-228600" lvl="0" marL="228600" rtl="1" algn="r">
              <a:lnSpc>
                <a:spcPct val="90000"/>
              </a:lnSpc>
              <a:spcBef>
                <a:spcPts val="1000"/>
              </a:spcBef>
              <a:spcAft>
                <a:spcPts val="0"/>
              </a:spcAft>
              <a:buClr>
                <a:schemeClr val="dk1"/>
              </a:buClr>
              <a:buSzPts val="2000"/>
              <a:buFont typeface="David"/>
              <a:buChar char="•"/>
            </a:pPr>
            <a:r>
              <a:rPr lang="iw-IL" sz="2000">
                <a:latin typeface="David"/>
                <a:ea typeface="David"/>
                <a:cs typeface="David"/>
                <a:sym typeface="David"/>
              </a:rPr>
              <a:t>היעזרו בנתונים הבאים: </a:t>
            </a:r>
            <a:endParaRPr>
              <a:latin typeface="David"/>
              <a:ea typeface="David"/>
              <a:cs typeface="David"/>
              <a:sym typeface="David"/>
            </a:endParaRPr>
          </a:p>
          <a:p>
            <a:pPr indent="-50800" lvl="0" marL="228600" rtl="1" algn="r">
              <a:lnSpc>
                <a:spcPct val="90000"/>
              </a:lnSpc>
              <a:spcBef>
                <a:spcPts val="1000"/>
              </a:spcBef>
              <a:spcAft>
                <a:spcPts val="0"/>
              </a:spcAft>
              <a:buClr>
                <a:schemeClr val="dk1"/>
              </a:buClr>
              <a:buSzPts val="2800"/>
              <a:buNone/>
            </a:pPr>
            <a:r>
              <a:t/>
            </a:r>
            <a:endParaRPr>
              <a:latin typeface="David"/>
              <a:ea typeface="David"/>
              <a:cs typeface="David"/>
              <a:sym typeface="David"/>
            </a:endParaRPr>
          </a:p>
        </p:txBody>
      </p:sp>
      <p:pic>
        <p:nvPicPr>
          <p:cNvPr id="346" name="Google Shape;346;p10"/>
          <p:cNvPicPr preferRelativeResize="0"/>
          <p:nvPr/>
        </p:nvPicPr>
        <p:blipFill rotWithShape="1">
          <a:blip r:embed="rId3">
            <a:alphaModFix/>
          </a:blip>
          <a:srcRect b="0" l="0" r="0" t="0"/>
          <a:stretch/>
        </p:blipFill>
        <p:spPr>
          <a:xfrm>
            <a:off x="106550" y="1365500"/>
            <a:ext cx="7512949" cy="4127001"/>
          </a:xfrm>
          <a:prstGeom prst="rect">
            <a:avLst/>
          </a:prstGeom>
          <a:noFill/>
          <a:ln>
            <a:noFill/>
          </a:ln>
        </p:spPr>
      </p:pic>
      <p:sp>
        <p:nvSpPr>
          <p:cNvPr id="347" name="Google Shape;347;p10"/>
          <p:cNvSpPr txBox="1"/>
          <p:nvPr/>
        </p:nvSpPr>
        <p:spPr>
          <a:xfrm>
            <a:off x="1319484" y="0"/>
            <a:ext cx="10029000" cy="4926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iw-IL" sz="2600">
                <a:solidFill>
                  <a:schemeClr val="dk1"/>
                </a:solidFill>
                <a:latin typeface="David"/>
                <a:ea typeface="David"/>
                <a:cs typeface="David"/>
                <a:sym typeface="David"/>
              </a:rPr>
              <a:t>משימה</a:t>
            </a:r>
            <a:r>
              <a:rPr b="1" i="0" lang="iw-IL" sz="2600" u="none" cap="none" strike="noStrike">
                <a:solidFill>
                  <a:schemeClr val="dk1"/>
                </a:solidFill>
                <a:latin typeface="David"/>
                <a:ea typeface="David"/>
                <a:cs typeface="David"/>
                <a:sym typeface="David"/>
              </a:rPr>
              <a:t> </a:t>
            </a:r>
            <a:r>
              <a:rPr b="1" i="0" lang="iw-IL" sz="2600" u="none" cap="none" strike="noStrike">
                <a:solidFill>
                  <a:schemeClr val="dk1"/>
                </a:solidFill>
                <a:latin typeface="David"/>
                <a:ea typeface="David"/>
                <a:cs typeface="David"/>
                <a:sym typeface="David"/>
              </a:rPr>
              <a:t>מ</a:t>
            </a:r>
            <a:r>
              <a:rPr b="1" i="0" lang="iw-IL" sz="2600" u="none" cap="none" strike="noStrike">
                <a:solidFill>
                  <a:schemeClr val="dk1"/>
                </a:solidFill>
                <a:latin typeface="David"/>
                <a:ea typeface="David"/>
                <a:cs typeface="David"/>
                <a:sym typeface="David"/>
              </a:rPr>
              <a:t>ספר 1: פליטות גזי חממה מסביב לעולם</a:t>
            </a:r>
            <a:r>
              <a:rPr b="1" i="0" lang="iw-IL" sz="2400" u="none" cap="none" strike="noStrike">
                <a:solidFill>
                  <a:schemeClr val="dk1"/>
                </a:solidFill>
                <a:latin typeface="David"/>
                <a:ea typeface="David"/>
                <a:cs typeface="David"/>
                <a:sym typeface="David"/>
              </a:rPr>
              <a:t> </a:t>
            </a:r>
            <a:endParaRPr b="1" sz="2000">
              <a:latin typeface="David"/>
              <a:ea typeface="David"/>
              <a:cs typeface="David"/>
              <a:sym typeface="David"/>
            </a:endParaRPr>
          </a:p>
        </p:txBody>
      </p:sp>
      <p:sp>
        <p:nvSpPr>
          <p:cNvPr id="348" name="Google Shape;348;p10"/>
          <p:cNvSpPr txBox="1"/>
          <p:nvPr/>
        </p:nvSpPr>
        <p:spPr>
          <a:xfrm>
            <a:off x="8292127" y="880225"/>
            <a:ext cx="3227700" cy="6465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i="0" lang="iw-IL" sz="1800" u="none" cap="none" strike="noStrike">
                <a:solidFill>
                  <a:schemeClr val="dk1"/>
                </a:solidFill>
                <a:latin typeface="David"/>
                <a:ea typeface="David"/>
                <a:cs typeface="David"/>
                <a:sym typeface="David"/>
              </a:rPr>
              <a:t>נתחו את הגרפים הבאים לפי השאלות המנ</a:t>
            </a:r>
            <a:r>
              <a:rPr i="0" lang="iw-IL" sz="1800" u="none" cap="none" strike="noStrike">
                <a:solidFill>
                  <a:schemeClr val="dk1"/>
                </a:solidFill>
                <a:latin typeface="David"/>
                <a:ea typeface="David"/>
                <a:cs typeface="David"/>
                <a:sym typeface="David"/>
              </a:rPr>
              <a:t>חות:</a:t>
            </a:r>
            <a:r>
              <a:rPr i="0" lang="iw-IL" sz="1800" u="none" cap="none" strike="noStrike">
                <a:solidFill>
                  <a:schemeClr val="dk1"/>
                </a:solidFill>
                <a:latin typeface="David"/>
                <a:ea typeface="David"/>
                <a:cs typeface="David"/>
                <a:sym typeface="David"/>
              </a:rPr>
              <a:t> </a:t>
            </a:r>
            <a:endParaRPr>
              <a:latin typeface="David"/>
              <a:ea typeface="David"/>
              <a:cs typeface="David"/>
              <a:sym typeface="David"/>
            </a:endParaRPr>
          </a:p>
        </p:txBody>
      </p:sp>
      <p:graphicFrame>
        <p:nvGraphicFramePr>
          <p:cNvPr id="349" name="Google Shape;349;p10"/>
          <p:cNvGraphicFramePr/>
          <p:nvPr/>
        </p:nvGraphicFramePr>
        <p:xfrm>
          <a:off x="8237868" y="3681592"/>
          <a:ext cx="3000000" cy="3000000"/>
        </p:xfrm>
        <a:graphic>
          <a:graphicData uri="http://schemas.openxmlformats.org/drawingml/2006/table">
            <a:tbl>
              <a:tblPr bandRow="1" firstRow="1">
                <a:noFill/>
                <a:tableStyleId>{E5596FBA-8208-4048-9471-1C94B12A124A}</a:tableStyleId>
              </a:tblPr>
              <a:tblGrid>
                <a:gridCol w="1178050"/>
                <a:gridCol w="1178050"/>
                <a:gridCol w="1178050"/>
              </a:tblGrid>
              <a:tr h="370850">
                <a:tc>
                  <a:txBody>
                    <a:bodyPr/>
                    <a:lstStyle/>
                    <a:p>
                      <a:pPr indent="0" lvl="0" marL="0" marR="0" rtl="1" algn="l">
                        <a:spcBef>
                          <a:spcPts val="0"/>
                        </a:spcBef>
                        <a:spcAft>
                          <a:spcPts val="0"/>
                        </a:spcAft>
                        <a:buNone/>
                      </a:pPr>
                      <a:r>
                        <a:t/>
                      </a:r>
                      <a:endParaRPr sz="1800" u="none" cap="none" strike="noStrike"/>
                    </a:p>
                  </a:txBody>
                  <a:tcPr marT="45725" marB="45725" marR="91450" marL="91450"/>
                </a:tc>
                <a:tc>
                  <a:txBody>
                    <a:bodyPr/>
                    <a:lstStyle/>
                    <a:p>
                      <a:pPr indent="0" lvl="0" marL="0" marR="0" rtl="1" algn="l">
                        <a:spcBef>
                          <a:spcPts val="0"/>
                        </a:spcBef>
                        <a:spcAft>
                          <a:spcPts val="0"/>
                        </a:spcAft>
                        <a:buNone/>
                      </a:pPr>
                      <a:r>
                        <a:rPr lang="iw-IL" sz="1800" u="none" cap="none" strike="noStrike"/>
                        <a:t>ארצות הברית </a:t>
                      </a:r>
                      <a:endParaRPr/>
                    </a:p>
                  </a:txBody>
                  <a:tcPr marT="45725" marB="45725" marR="91450" marL="91450"/>
                </a:tc>
                <a:tc>
                  <a:txBody>
                    <a:bodyPr/>
                    <a:lstStyle/>
                    <a:p>
                      <a:pPr indent="0" lvl="0" marL="0" marR="0" rtl="1" algn="l">
                        <a:spcBef>
                          <a:spcPts val="0"/>
                        </a:spcBef>
                        <a:spcAft>
                          <a:spcPts val="0"/>
                        </a:spcAft>
                        <a:buNone/>
                      </a:pPr>
                      <a:r>
                        <a:rPr lang="iw-IL" sz="1800" u="none" cap="none" strike="noStrike"/>
                        <a:t>סין </a:t>
                      </a:r>
                      <a:endParaRPr/>
                    </a:p>
                  </a:txBody>
                  <a:tcPr marT="45725" marB="45725" marR="91450" marL="91450"/>
                </a:tc>
              </a:tr>
              <a:tr h="370850">
                <a:tc>
                  <a:txBody>
                    <a:bodyPr/>
                    <a:lstStyle/>
                    <a:p>
                      <a:pPr indent="0" lvl="0" marL="0" marR="0" rtl="1" algn="l">
                        <a:spcBef>
                          <a:spcPts val="0"/>
                        </a:spcBef>
                        <a:spcAft>
                          <a:spcPts val="0"/>
                        </a:spcAft>
                        <a:buNone/>
                      </a:pPr>
                      <a:r>
                        <a:rPr lang="iw-IL" sz="1800" u="none" cap="none" strike="noStrike"/>
                        <a:t>תמ"ג לנפש</a:t>
                      </a:r>
                      <a:endParaRPr/>
                    </a:p>
                  </a:txBody>
                  <a:tcPr marT="45725" marB="45725" marR="91450" marL="91450"/>
                </a:tc>
                <a:tc>
                  <a:txBody>
                    <a:bodyPr/>
                    <a:lstStyle/>
                    <a:p>
                      <a:pPr indent="0" lvl="0" marL="0" marR="0" rtl="1" algn="ctr">
                        <a:spcBef>
                          <a:spcPts val="0"/>
                        </a:spcBef>
                        <a:spcAft>
                          <a:spcPts val="0"/>
                        </a:spcAft>
                        <a:buNone/>
                      </a:pPr>
                      <a:r>
                        <a:rPr lang="iw-IL" sz="1800"/>
                        <a:t>69,288$</a:t>
                      </a:r>
                      <a:endParaRPr sz="1800" u="none" cap="none" strike="noStrike"/>
                    </a:p>
                  </a:txBody>
                  <a:tcPr marT="45725" marB="45725" marR="91450" marL="91450"/>
                </a:tc>
                <a:tc>
                  <a:txBody>
                    <a:bodyPr/>
                    <a:lstStyle/>
                    <a:p>
                      <a:pPr indent="0" lvl="0" marL="0" marR="0" rtl="1" algn="l">
                        <a:spcBef>
                          <a:spcPts val="0"/>
                        </a:spcBef>
                        <a:spcAft>
                          <a:spcPts val="0"/>
                        </a:spcAft>
                        <a:buNone/>
                      </a:pPr>
                      <a:r>
                        <a:rPr lang="iw-IL" sz="1800"/>
                        <a:t>12,566$</a:t>
                      </a:r>
                      <a:endParaRPr sz="1800" u="none" cap="none" strike="noStrike"/>
                    </a:p>
                  </a:txBody>
                  <a:tcPr marT="45725" marB="45725" marR="91450" marL="91450"/>
                </a:tc>
              </a:tr>
              <a:tr h="370850">
                <a:tc>
                  <a:txBody>
                    <a:bodyPr/>
                    <a:lstStyle/>
                    <a:p>
                      <a:pPr indent="0" lvl="0" marL="0" marR="0" rtl="1" algn="l">
                        <a:spcBef>
                          <a:spcPts val="0"/>
                        </a:spcBef>
                        <a:spcAft>
                          <a:spcPts val="0"/>
                        </a:spcAft>
                        <a:buNone/>
                      </a:pPr>
                      <a:r>
                        <a:rPr lang="iw-IL" sz="1800" u="none" cap="none" strike="noStrike"/>
                        <a:t>צריכת אנרגיה לנפש </a:t>
                      </a:r>
                      <a:endParaRPr/>
                    </a:p>
                  </a:txBody>
                  <a:tcPr marT="45725" marB="45725" marR="91450" marL="91450"/>
                </a:tc>
                <a:tc>
                  <a:txBody>
                    <a:bodyPr/>
                    <a:lstStyle/>
                    <a:p>
                      <a:pPr indent="0" lvl="0" marL="0" marR="0" rtl="1" algn="l">
                        <a:spcBef>
                          <a:spcPts val="0"/>
                        </a:spcBef>
                        <a:spcAft>
                          <a:spcPts val="0"/>
                        </a:spcAft>
                        <a:buNone/>
                      </a:pPr>
                      <a:r>
                        <a:rPr lang="iw-IL" sz="1800"/>
                        <a:t>7164.5 שעט"ן</a:t>
                      </a:r>
                      <a:endParaRPr sz="1800" u="none" cap="none" strike="noStrike"/>
                    </a:p>
                  </a:txBody>
                  <a:tcPr marT="45725" marB="45725" marR="91450" marL="91450"/>
                </a:tc>
                <a:tc>
                  <a:txBody>
                    <a:bodyPr/>
                    <a:lstStyle/>
                    <a:p>
                      <a:pPr indent="0" lvl="0" marL="0" marR="0" rtl="1" algn="r">
                        <a:spcBef>
                          <a:spcPts val="0"/>
                        </a:spcBef>
                        <a:spcAft>
                          <a:spcPts val="0"/>
                        </a:spcAft>
                        <a:buNone/>
                      </a:pPr>
                      <a:r>
                        <a:rPr lang="iw-IL" sz="1800"/>
                        <a:t>1806.8 שעט"ן</a:t>
                      </a:r>
                      <a:endParaRPr sz="1800" u="none" cap="none" strike="noStrike"/>
                    </a:p>
                  </a:txBody>
                  <a:tcPr marT="45725" marB="45725" marR="91450" marL="91450"/>
                </a:tc>
              </a:tr>
            </a:tbl>
          </a:graphicData>
        </a:graphic>
      </p:graphicFrame>
      <p:sp>
        <p:nvSpPr>
          <p:cNvPr id="350" name="Google Shape;350;p10"/>
          <p:cNvSpPr txBox="1"/>
          <p:nvPr/>
        </p:nvSpPr>
        <p:spPr>
          <a:xfrm>
            <a:off x="8122150" y="5697825"/>
            <a:ext cx="3765600" cy="6156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iw-IL">
                <a:latin typeface="David"/>
                <a:ea typeface="David"/>
                <a:cs typeface="David"/>
                <a:sym typeface="David"/>
              </a:rPr>
              <a:t>נתונים: הבנק העולמי, 2021. תמ"ג: תוצר מקומי גולמי. מחושב ב$PPP (כח הקניה), שעט"ן: שווה ערך לטון נפט</a:t>
            </a:r>
            <a:endParaRPr>
              <a:latin typeface="David"/>
              <a:ea typeface="David"/>
              <a:cs typeface="David"/>
              <a:sym typeface="David"/>
            </a:endParaRPr>
          </a:p>
        </p:txBody>
      </p:sp>
      <p:sp>
        <p:nvSpPr>
          <p:cNvPr id="351" name="Google Shape;351;p10"/>
          <p:cNvSpPr txBox="1"/>
          <p:nvPr/>
        </p:nvSpPr>
        <p:spPr>
          <a:xfrm>
            <a:off x="675400" y="5928175"/>
            <a:ext cx="7185900" cy="800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1" algn="ctr">
              <a:spcBef>
                <a:spcPts val="0"/>
              </a:spcBef>
              <a:spcAft>
                <a:spcPts val="0"/>
              </a:spcAft>
              <a:buNone/>
            </a:pPr>
            <a:r>
              <a:rPr lang="iw-IL" sz="2000">
                <a:latin typeface="David"/>
                <a:ea typeface="David"/>
                <a:cs typeface="David"/>
                <a:sym typeface="David"/>
              </a:rPr>
              <a:t>סכמו את הקשר בין רמת הפיתוח של המדינה למידת תרומתה לשינויי האקלים,  והתכוננו להציג את מסקנותיכם בפני הכיתה </a:t>
            </a:r>
            <a:endParaRPr sz="2000">
              <a:latin typeface="David"/>
              <a:ea typeface="David"/>
              <a:cs typeface="David"/>
              <a:sym typeface="David"/>
            </a:endParaRPr>
          </a:p>
        </p:txBody>
      </p:sp>
      <p:sp>
        <p:nvSpPr>
          <p:cNvPr id="352" name="Google Shape;352;p10"/>
          <p:cNvSpPr txBox="1"/>
          <p:nvPr/>
        </p:nvSpPr>
        <p:spPr>
          <a:xfrm>
            <a:off x="106550" y="5412475"/>
            <a:ext cx="7454700" cy="400200"/>
          </a:xfrm>
          <a:prstGeom prst="rect">
            <a:avLst/>
          </a:prstGeom>
          <a:noFill/>
          <a:ln>
            <a:noFill/>
          </a:ln>
        </p:spPr>
        <p:txBody>
          <a:bodyPr anchorCtr="0" anchor="t" bIns="91425" lIns="91425" spcFirstLastPara="1" rIns="91425" wrap="square" tIns="91425">
            <a:spAutoFit/>
          </a:bodyPr>
          <a:lstStyle/>
          <a:p>
            <a:pPr indent="0" lvl="0" marL="457200" rtl="0" algn="r">
              <a:spcBef>
                <a:spcPts val="0"/>
              </a:spcBef>
              <a:spcAft>
                <a:spcPts val="0"/>
              </a:spcAft>
              <a:buNone/>
            </a:pPr>
            <a:r>
              <a:rPr lang="iw-IL" sz="1300"/>
              <a:t>Programme Environment Nations United( UNEP) 2020 ,</a:t>
            </a:r>
            <a:r>
              <a:rPr lang="iw-IL"/>
              <a:t>בעיבוד משרד מבקר המדינה על פי נתוני </a:t>
            </a:r>
            <a:endParaRPr/>
          </a:p>
        </p:txBody>
      </p:sp>
      <p:pic>
        <p:nvPicPr>
          <p:cNvPr id="353" name="Google Shape;353;p10"/>
          <p:cNvPicPr preferRelativeResize="0"/>
          <p:nvPr/>
        </p:nvPicPr>
        <p:blipFill rotWithShape="1">
          <a:blip r:embed="rId3">
            <a:alphaModFix/>
          </a:blip>
          <a:srcRect b="0" l="0" r="0" t="0"/>
          <a:stretch/>
        </p:blipFill>
        <p:spPr>
          <a:xfrm>
            <a:off x="258950" y="1517900"/>
            <a:ext cx="7512949" cy="4127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1"/>
          <p:cNvSpPr txBox="1"/>
          <p:nvPr>
            <p:ph type="title"/>
          </p:nvPr>
        </p:nvSpPr>
        <p:spPr>
          <a:xfrm>
            <a:off x="8230125" y="1615350"/>
            <a:ext cx="3648300" cy="4900200"/>
          </a:xfrm>
          <a:prstGeom prst="rect">
            <a:avLst/>
          </a:prstGeom>
          <a:noFill/>
          <a:ln>
            <a:noFill/>
          </a:ln>
        </p:spPr>
        <p:txBody>
          <a:bodyPr anchorCtr="0" anchor="ctr" bIns="45700" lIns="91425" spcFirstLastPara="1" rIns="91425" wrap="square" tIns="45700">
            <a:noAutofit/>
          </a:bodyPr>
          <a:lstStyle/>
          <a:p>
            <a:pPr indent="-360997" lvl="0" marL="457200" rtl="1" algn="r">
              <a:lnSpc>
                <a:spcPct val="90000"/>
              </a:lnSpc>
              <a:spcBef>
                <a:spcPts val="0"/>
              </a:spcBef>
              <a:spcAft>
                <a:spcPts val="0"/>
              </a:spcAft>
              <a:buSzPts val="2085"/>
              <a:buFont typeface="David"/>
              <a:buChar char="●"/>
            </a:pPr>
            <a:r>
              <a:rPr lang="iw-IL" sz="2085">
                <a:latin typeface="David"/>
                <a:ea typeface="David"/>
                <a:cs typeface="David"/>
                <a:sym typeface="David"/>
              </a:rPr>
              <a:t>האם ישראל מדינה מפותחת? נמק </a:t>
            </a:r>
            <a:endParaRPr sz="2085">
              <a:latin typeface="David"/>
              <a:ea typeface="David"/>
              <a:cs typeface="David"/>
              <a:sym typeface="David"/>
            </a:endParaRPr>
          </a:p>
          <a:p>
            <a:pPr indent="-360997" lvl="0" marL="457200" rtl="1" algn="r">
              <a:lnSpc>
                <a:spcPct val="90000"/>
              </a:lnSpc>
              <a:spcBef>
                <a:spcPts val="0"/>
              </a:spcBef>
              <a:spcAft>
                <a:spcPts val="0"/>
              </a:spcAft>
              <a:buSzPts val="2085"/>
              <a:buFont typeface="David"/>
              <a:buChar char="●"/>
            </a:pPr>
            <a:r>
              <a:rPr lang="iw-IL" sz="2085">
                <a:latin typeface="David"/>
                <a:ea typeface="David"/>
                <a:cs typeface="David"/>
                <a:sym typeface="David"/>
              </a:rPr>
              <a:t>באיזו מידה תורמת ישראל למצב בהשוואה למדינות אחרות? </a:t>
            </a:r>
            <a:endParaRPr sz="2085">
              <a:latin typeface="David"/>
              <a:ea typeface="David"/>
              <a:cs typeface="David"/>
              <a:sym typeface="David"/>
            </a:endParaRPr>
          </a:p>
          <a:p>
            <a:pPr indent="-360997" lvl="0" marL="457200" rtl="1" algn="r">
              <a:lnSpc>
                <a:spcPct val="90000"/>
              </a:lnSpc>
              <a:spcBef>
                <a:spcPts val="0"/>
              </a:spcBef>
              <a:spcAft>
                <a:spcPts val="0"/>
              </a:spcAft>
              <a:buSzPts val="2085"/>
              <a:buFont typeface="David"/>
              <a:buChar char="●"/>
            </a:pPr>
            <a:r>
              <a:rPr lang="iw-IL" sz="2085">
                <a:latin typeface="David"/>
                <a:ea typeface="David"/>
                <a:cs typeface="David"/>
                <a:sym typeface="David"/>
              </a:rPr>
              <a:t>האם יש משמעות לפליטת גזי החממה של ישראל על המדינה שלנו? על העולם? </a:t>
            </a:r>
            <a:endParaRPr sz="2085">
              <a:latin typeface="David"/>
              <a:ea typeface="David"/>
              <a:cs typeface="David"/>
              <a:sym typeface="David"/>
            </a:endParaRPr>
          </a:p>
          <a:p>
            <a:pPr indent="-360997" lvl="0" marL="457200" rtl="1" algn="r">
              <a:lnSpc>
                <a:spcPct val="90000"/>
              </a:lnSpc>
              <a:spcBef>
                <a:spcPts val="0"/>
              </a:spcBef>
              <a:spcAft>
                <a:spcPts val="0"/>
              </a:spcAft>
              <a:buSzPts val="2085"/>
              <a:buFont typeface="David"/>
              <a:buChar char="●"/>
            </a:pPr>
            <a:r>
              <a:rPr lang="iw-IL" sz="2085">
                <a:latin typeface="David"/>
                <a:ea typeface="David"/>
                <a:cs typeface="David"/>
                <a:sym typeface="David"/>
              </a:rPr>
              <a:t>באיזה אופן ישראל יכולה לתרום להתמודדות העולמית עם שינויי אקלים? מהם המשאבים שיש בידינו? </a:t>
            </a:r>
            <a:endParaRPr sz="2085">
              <a:latin typeface="David"/>
              <a:ea typeface="David"/>
              <a:cs typeface="David"/>
              <a:sym typeface="David"/>
            </a:endParaRPr>
          </a:p>
          <a:p>
            <a:pPr indent="0" lvl="0" marL="457200" rtl="1" algn="r">
              <a:lnSpc>
                <a:spcPct val="90000"/>
              </a:lnSpc>
              <a:spcBef>
                <a:spcPts val="0"/>
              </a:spcBef>
              <a:spcAft>
                <a:spcPts val="0"/>
              </a:spcAft>
              <a:buSzPts val="990"/>
              <a:buNone/>
            </a:pPr>
            <a:r>
              <a:t/>
            </a:r>
            <a:endParaRPr sz="2085">
              <a:latin typeface="David"/>
              <a:ea typeface="David"/>
              <a:cs typeface="David"/>
              <a:sym typeface="David"/>
            </a:endParaRPr>
          </a:p>
          <a:p>
            <a:pPr indent="0" lvl="0" marL="457200" rtl="1" algn="r">
              <a:lnSpc>
                <a:spcPct val="90000"/>
              </a:lnSpc>
              <a:spcBef>
                <a:spcPts val="0"/>
              </a:spcBef>
              <a:spcAft>
                <a:spcPts val="0"/>
              </a:spcAft>
              <a:buSzPts val="990"/>
              <a:buNone/>
            </a:pPr>
            <a:r>
              <a:rPr lang="iw-IL" sz="2085">
                <a:latin typeface="David"/>
                <a:ea typeface="David"/>
                <a:cs typeface="David"/>
                <a:sym typeface="David"/>
              </a:rPr>
              <a:t>היעזרו בסרטון המצורף </a:t>
            </a:r>
            <a:endParaRPr sz="2085">
              <a:latin typeface="David"/>
              <a:ea typeface="David"/>
              <a:cs typeface="David"/>
              <a:sym typeface="David"/>
            </a:endParaRPr>
          </a:p>
          <a:p>
            <a:pPr indent="0" lvl="0" marL="457200" rtl="1" algn="r">
              <a:lnSpc>
                <a:spcPct val="90000"/>
              </a:lnSpc>
              <a:spcBef>
                <a:spcPts val="0"/>
              </a:spcBef>
              <a:spcAft>
                <a:spcPts val="0"/>
              </a:spcAft>
              <a:buSzPts val="990"/>
              <a:buNone/>
            </a:pPr>
            <a:br>
              <a:rPr lang="iw-IL" sz="2085">
                <a:latin typeface="David"/>
                <a:ea typeface="David"/>
                <a:cs typeface="David"/>
                <a:sym typeface="David"/>
              </a:rPr>
            </a:br>
            <a:br>
              <a:rPr lang="iw-IL" sz="3859">
                <a:latin typeface="David"/>
                <a:ea typeface="David"/>
                <a:cs typeface="David"/>
                <a:sym typeface="David"/>
              </a:rPr>
            </a:br>
            <a:endParaRPr sz="3859">
              <a:latin typeface="David"/>
              <a:ea typeface="David"/>
              <a:cs typeface="David"/>
              <a:sym typeface="David"/>
            </a:endParaRPr>
          </a:p>
        </p:txBody>
      </p:sp>
      <p:pic>
        <p:nvPicPr>
          <p:cNvPr id="359" name="Google Shape;359;p11"/>
          <p:cNvPicPr preferRelativeResize="0"/>
          <p:nvPr/>
        </p:nvPicPr>
        <p:blipFill rotWithShape="1">
          <a:blip r:embed="rId3">
            <a:alphaModFix/>
          </a:blip>
          <a:srcRect b="51472" l="0" r="-1874" t="0"/>
          <a:stretch/>
        </p:blipFill>
        <p:spPr>
          <a:xfrm>
            <a:off x="352325" y="1043625"/>
            <a:ext cx="7877800" cy="3335451"/>
          </a:xfrm>
          <a:prstGeom prst="rect">
            <a:avLst/>
          </a:prstGeom>
          <a:noFill/>
          <a:ln>
            <a:noFill/>
          </a:ln>
        </p:spPr>
      </p:pic>
      <p:sp>
        <p:nvSpPr>
          <p:cNvPr id="360" name="Google Shape;360;p11"/>
          <p:cNvSpPr txBox="1"/>
          <p:nvPr/>
        </p:nvSpPr>
        <p:spPr>
          <a:xfrm>
            <a:off x="715425" y="311000"/>
            <a:ext cx="10634400" cy="585000"/>
          </a:xfrm>
          <a:prstGeom prst="rect">
            <a:avLst/>
          </a:prstGeom>
          <a:noFill/>
          <a:ln>
            <a:noFill/>
          </a:ln>
        </p:spPr>
        <p:txBody>
          <a:bodyPr anchorCtr="0" anchor="ctr" bIns="91425" lIns="91425" spcFirstLastPara="1" rIns="91425" wrap="square" tIns="91425">
            <a:spAutoFit/>
          </a:bodyPr>
          <a:lstStyle/>
          <a:p>
            <a:pPr indent="0" lvl="0" marL="0" rtl="1" algn="r">
              <a:spcBef>
                <a:spcPts val="0"/>
              </a:spcBef>
              <a:spcAft>
                <a:spcPts val="0"/>
              </a:spcAft>
              <a:buNone/>
            </a:pPr>
            <a:r>
              <a:rPr b="1" lang="iw-IL" sz="2600">
                <a:latin typeface="David"/>
                <a:ea typeface="David"/>
                <a:cs typeface="David"/>
                <a:sym typeface="David"/>
              </a:rPr>
              <a:t>משימה מספר 2: ישראל הקטנה והעולם הגדול </a:t>
            </a:r>
            <a:endParaRPr b="1" sz="2600">
              <a:latin typeface="David"/>
              <a:ea typeface="David"/>
              <a:cs typeface="David"/>
              <a:sym typeface="David"/>
            </a:endParaRPr>
          </a:p>
        </p:txBody>
      </p:sp>
      <p:pic>
        <p:nvPicPr>
          <p:cNvPr descr="כאן חדשות | ראש הממשלה נפתלי בנט נשא נאום במסגרת יומו הראשון של פסגת האקלים העולמית בגלזגו. בנט דיבר על יכולת החדשנות של ישראל, שיכולה לסייע במציאת פתרונות למשבר האקלים. &#10;&#10;&#10;• כאן חדשות בטיקטוק ◄ https://www.tiktok.com/@kan_news&#10;• כאן חדשות באינסטגרם ◄ https://www.instagram.com/kan_news&#10;• כאן חדשות בפייסבוק ◄ https://www.facebook.com/kan.news&#10;• להורדת יישומון כאן ◄ https://bit.ly/2NLO30g&#10;• להרשמה לערוץ היוטיוב שלנו ◄ https://goo.gl/oVdgEa&#10;• לאתר כאן הרשמי ◄ http://www.kan.org.il/" id="361" name="Google Shape;361;p11" title="בנט בפסגת האקלים: &quot;ההיסטוריה תשפוט את הדור שלנו, ישראל בתחילת מהפכה&quot;">
            <a:hlinkClick r:id="rId4"/>
          </p:cNvPr>
          <p:cNvPicPr preferRelativeResize="0"/>
          <p:nvPr/>
        </p:nvPicPr>
        <p:blipFill>
          <a:blip r:embed="rId5">
            <a:alphaModFix/>
          </a:blip>
          <a:stretch>
            <a:fillRect/>
          </a:stretch>
        </p:blipFill>
        <p:spPr>
          <a:xfrm>
            <a:off x="352325" y="4681800"/>
            <a:ext cx="2830025" cy="1971225"/>
          </a:xfrm>
          <a:prstGeom prst="rect">
            <a:avLst/>
          </a:prstGeom>
          <a:noFill/>
          <a:ln>
            <a:noFill/>
          </a:ln>
        </p:spPr>
      </p:pic>
      <p:sp>
        <p:nvSpPr>
          <p:cNvPr id="362" name="Google Shape;362;p11"/>
          <p:cNvSpPr txBox="1"/>
          <p:nvPr/>
        </p:nvSpPr>
        <p:spPr>
          <a:xfrm>
            <a:off x="3607950" y="4932500"/>
            <a:ext cx="4583700" cy="1168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457200" rtl="1" algn="ctr">
              <a:lnSpc>
                <a:spcPct val="90000"/>
              </a:lnSpc>
              <a:spcBef>
                <a:spcPts val="0"/>
              </a:spcBef>
              <a:spcAft>
                <a:spcPts val="0"/>
              </a:spcAft>
              <a:buClr>
                <a:schemeClr val="dk1"/>
              </a:buClr>
              <a:buSzPts val="1100"/>
              <a:buFont typeface="Arial"/>
              <a:buNone/>
            </a:pPr>
            <a:r>
              <a:rPr lang="iw-IL" sz="2000">
                <a:solidFill>
                  <a:schemeClr val="dk1"/>
                </a:solidFill>
                <a:latin typeface="David"/>
                <a:ea typeface="David"/>
                <a:cs typeface="David"/>
                <a:sym typeface="David"/>
              </a:rPr>
              <a:t>סכמו את היחס בין ישראל לעולם בהקשר לשינויי אקלים והתכוננו להציג מסקנותיכם בפני הכיתה</a:t>
            </a:r>
            <a:r>
              <a:rPr lang="iw-IL" sz="3100">
                <a:solidFill>
                  <a:schemeClr val="dk1"/>
                </a:solidFill>
                <a:latin typeface="David"/>
                <a:ea typeface="David"/>
                <a:cs typeface="David"/>
                <a:sym typeface="David"/>
              </a:rPr>
              <a:t> </a:t>
            </a:r>
            <a:endParaRPr sz="1600">
              <a:solidFill>
                <a:schemeClr val="dk1"/>
              </a:solidFill>
              <a:latin typeface="David"/>
              <a:ea typeface="David"/>
              <a:cs typeface="David"/>
              <a:sym typeface="David"/>
            </a:endParaRPr>
          </a:p>
        </p:txBody>
      </p:sp>
      <p:sp>
        <p:nvSpPr>
          <p:cNvPr id="363" name="Google Shape;363;p11"/>
          <p:cNvSpPr txBox="1"/>
          <p:nvPr/>
        </p:nvSpPr>
        <p:spPr>
          <a:xfrm>
            <a:off x="352325" y="4317000"/>
            <a:ext cx="5491200" cy="364800"/>
          </a:xfrm>
          <a:prstGeom prst="rect">
            <a:avLst/>
          </a:prstGeom>
          <a:noFill/>
          <a:ln>
            <a:noFill/>
          </a:ln>
        </p:spPr>
        <p:txBody>
          <a:bodyPr anchorCtr="0" anchor="t" bIns="91425" lIns="91425" spcFirstLastPara="1" rIns="91425" wrap="square" tIns="91425">
            <a:spAutoFit/>
          </a:bodyPr>
          <a:lstStyle/>
          <a:p>
            <a:pPr indent="0" lvl="0" marL="457200" rtl="1" algn="ctr">
              <a:lnSpc>
                <a:spcPct val="90000"/>
              </a:lnSpc>
              <a:spcBef>
                <a:spcPts val="0"/>
              </a:spcBef>
              <a:spcAft>
                <a:spcPts val="0"/>
              </a:spcAft>
              <a:buNone/>
            </a:pPr>
            <a:r>
              <a:rPr lang="iw-IL" sz="1300">
                <a:solidFill>
                  <a:schemeClr val="dk1"/>
                </a:solidFill>
                <a:latin typeface="David"/>
                <a:ea typeface="David"/>
                <a:cs typeface="David"/>
                <a:sym typeface="David"/>
              </a:rPr>
              <a:t>מקור: הנציבות האירופית והמשרד לאיכות הסביבה, פורסם בגלובס 17/11/2019</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14c01f3caf3_0_0"/>
          <p:cNvSpPr txBox="1"/>
          <p:nvPr>
            <p:ph type="title"/>
          </p:nvPr>
        </p:nvSpPr>
        <p:spPr>
          <a:xfrm>
            <a:off x="1217038" y="163525"/>
            <a:ext cx="10515600" cy="1325700"/>
          </a:xfrm>
          <a:prstGeom prst="rect">
            <a:avLst/>
          </a:prstGeom>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dk1"/>
              </a:buClr>
              <a:buFont typeface="Arial"/>
              <a:buNone/>
            </a:pPr>
            <a:r>
              <a:rPr b="1" lang="iw-IL" sz="2600">
                <a:latin typeface="David"/>
                <a:ea typeface="David"/>
                <a:cs typeface="David"/>
                <a:sym typeface="David"/>
              </a:rPr>
              <a:t>משימה</a:t>
            </a:r>
            <a:r>
              <a:rPr b="1" lang="iw-IL" sz="2600">
                <a:latin typeface="David"/>
                <a:ea typeface="David"/>
                <a:cs typeface="David"/>
                <a:sym typeface="David"/>
              </a:rPr>
              <a:t> מספר 3: פגיעוּת</a:t>
            </a:r>
            <a:r>
              <a:rPr lang="iw-IL" sz="2600">
                <a:latin typeface="David"/>
                <a:ea typeface="David"/>
                <a:cs typeface="David"/>
                <a:sym typeface="David"/>
              </a:rPr>
              <a:t> </a:t>
            </a:r>
            <a:r>
              <a:rPr b="1" lang="iw-IL" sz="2600">
                <a:latin typeface="David"/>
                <a:ea typeface="David"/>
                <a:cs typeface="David"/>
                <a:sym typeface="David"/>
              </a:rPr>
              <a:t>המדינות השונות</a:t>
            </a:r>
            <a:r>
              <a:rPr b="1" lang="iw-IL" sz="2400">
                <a:latin typeface="David"/>
                <a:ea typeface="David"/>
                <a:cs typeface="David"/>
                <a:sym typeface="David"/>
              </a:rPr>
              <a:t> </a:t>
            </a:r>
            <a:endParaRPr>
              <a:latin typeface="David"/>
              <a:ea typeface="David"/>
              <a:cs typeface="David"/>
              <a:sym typeface="David"/>
            </a:endParaRPr>
          </a:p>
        </p:txBody>
      </p:sp>
      <p:sp>
        <p:nvSpPr>
          <p:cNvPr id="369" name="Google Shape;369;g14c01f3caf3_0_0"/>
          <p:cNvSpPr txBox="1"/>
          <p:nvPr>
            <p:ph idx="1" type="body"/>
          </p:nvPr>
        </p:nvSpPr>
        <p:spPr>
          <a:xfrm>
            <a:off x="839788" y="1681163"/>
            <a:ext cx="51579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t/>
            </a:r>
            <a:endParaRPr/>
          </a:p>
        </p:txBody>
      </p:sp>
      <p:sp>
        <p:nvSpPr>
          <p:cNvPr id="370" name="Google Shape;370;g14c01f3caf3_0_0"/>
          <p:cNvSpPr txBox="1"/>
          <p:nvPr>
            <p:ph idx="2" type="body"/>
          </p:nvPr>
        </p:nvSpPr>
        <p:spPr>
          <a:xfrm>
            <a:off x="7041775" y="1415550"/>
            <a:ext cx="4690800" cy="4026900"/>
          </a:xfrm>
          <a:prstGeom prst="rect">
            <a:avLst/>
          </a:prstGeom>
        </p:spPr>
        <p:txBody>
          <a:bodyPr anchorCtr="0" anchor="t" bIns="45700" lIns="91425" spcFirstLastPara="1" rIns="91425" wrap="square" tIns="45700">
            <a:normAutofit/>
          </a:bodyPr>
          <a:lstStyle/>
          <a:p>
            <a:pPr indent="-306705" lvl="0" marL="457200" rtl="1" algn="r">
              <a:lnSpc>
                <a:spcPct val="80000"/>
              </a:lnSpc>
              <a:spcBef>
                <a:spcPts val="1000"/>
              </a:spcBef>
              <a:spcAft>
                <a:spcPts val="0"/>
              </a:spcAft>
              <a:buSzPts val="1230"/>
              <a:buFont typeface="David"/>
              <a:buChar char="●"/>
            </a:pPr>
            <a:r>
              <a:rPr lang="iw-IL" sz="2080">
                <a:latin typeface="David"/>
                <a:ea typeface="David"/>
                <a:cs typeface="David"/>
                <a:sym typeface="David"/>
              </a:rPr>
              <a:t>מי הן היבשות/המדינות הנפגעות יותר משינוי האקלים?מה משותף להן?</a:t>
            </a:r>
            <a:endParaRPr sz="2080">
              <a:latin typeface="David"/>
              <a:ea typeface="David"/>
              <a:cs typeface="David"/>
              <a:sym typeface="David"/>
            </a:endParaRPr>
          </a:p>
          <a:p>
            <a:pPr indent="0" lvl="0" marL="457200" rtl="1" algn="r">
              <a:lnSpc>
                <a:spcPct val="80000"/>
              </a:lnSpc>
              <a:spcBef>
                <a:spcPts val="1000"/>
              </a:spcBef>
              <a:spcAft>
                <a:spcPts val="0"/>
              </a:spcAft>
              <a:buSzPts val="935"/>
              <a:buNone/>
            </a:pPr>
            <a:r>
              <a:t/>
            </a:r>
            <a:endParaRPr sz="2080">
              <a:latin typeface="David"/>
              <a:ea typeface="David"/>
              <a:cs typeface="David"/>
              <a:sym typeface="David"/>
            </a:endParaRPr>
          </a:p>
          <a:p>
            <a:pPr indent="-306705" lvl="0" marL="457200" rtl="1" algn="r">
              <a:lnSpc>
                <a:spcPct val="80000"/>
              </a:lnSpc>
              <a:spcBef>
                <a:spcPts val="1000"/>
              </a:spcBef>
              <a:spcAft>
                <a:spcPts val="0"/>
              </a:spcAft>
              <a:buSzPts val="1230"/>
              <a:buFont typeface="David"/>
              <a:buChar char="●"/>
            </a:pPr>
            <a:r>
              <a:rPr lang="iw-IL" sz="2080">
                <a:latin typeface="David"/>
                <a:ea typeface="David"/>
                <a:cs typeface="David"/>
                <a:sym typeface="David"/>
              </a:rPr>
              <a:t>קראו את הכתבה “7</a:t>
            </a:r>
            <a:r>
              <a:rPr lang="iw-IL" sz="2080" u="sng">
                <a:solidFill>
                  <a:schemeClr val="hlink"/>
                </a:solidFill>
                <a:latin typeface="David"/>
                <a:ea typeface="David"/>
                <a:cs typeface="David"/>
                <a:sym typeface="David"/>
                <a:hlinkClick r:id="rId3"/>
              </a:rPr>
              <a:t> מקומות לבקר בהם לפני ששינוי האקלים יהרוס אותם</a:t>
            </a:r>
            <a:r>
              <a:rPr lang="iw-IL" sz="2080">
                <a:latin typeface="David"/>
                <a:ea typeface="David"/>
                <a:cs typeface="David"/>
                <a:sym typeface="David"/>
              </a:rPr>
              <a:t>” וכתבו מהן הסיבות להרס המקומות הללו</a:t>
            </a:r>
            <a:endParaRPr sz="2080">
              <a:latin typeface="David"/>
              <a:ea typeface="David"/>
              <a:cs typeface="David"/>
              <a:sym typeface="David"/>
            </a:endParaRPr>
          </a:p>
          <a:p>
            <a:pPr indent="0" lvl="0" marL="457200" rtl="1" algn="r">
              <a:lnSpc>
                <a:spcPct val="80000"/>
              </a:lnSpc>
              <a:spcBef>
                <a:spcPts val="1000"/>
              </a:spcBef>
              <a:spcAft>
                <a:spcPts val="0"/>
              </a:spcAft>
              <a:buSzPts val="935"/>
              <a:buNone/>
            </a:pPr>
            <a:r>
              <a:t/>
            </a:r>
            <a:endParaRPr sz="2080">
              <a:latin typeface="David"/>
              <a:ea typeface="David"/>
              <a:cs typeface="David"/>
              <a:sym typeface="David"/>
            </a:endParaRPr>
          </a:p>
          <a:p>
            <a:pPr indent="-306705" lvl="0" marL="457200" rtl="1" algn="r">
              <a:lnSpc>
                <a:spcPct val="80000"/>
              </a:lnSpc>
              <a:spcBef>
                <a:spcPts val="1000"/>
              </a:spcBef>
              <a:spcAft>
                <a:spcPts val="0"/>
              </a:spcAft>
              <a:buSzPts val="1230"/>
              <a:buFont typeface="David"/>
              <a:buChar char="●"/>
            </a:pPr>
            <a:r>
              <a:rPr lang="iw-IL" sz="2080">
                <a:latin typeface="David"/>
                <a:ea typeface="David"/>
                <a:cs typeface="David"/>
                <a:sym typeface="David"/>
              </a:rPr>
              <a:t>צפו בסרטון של ונסה נאקטה בשקופית הבאה. מהו אי הצדק העומד במרכז דבריה? מי לדעתה צריך לשלם?  (התמקדו בדקות 3:00-4:46 ו- 9:20-10:26)</a:t>
            </a:r>
            <a:endParaRPr sz="2080">
              <a:latin typeface="David"/>
              <a:ea typeface="David"/>
              <a:cs typeface="David"/>
              <a:sym typeface="David"/>
            </a:endParaRPr>
          </a:p>
        </p:txBody>
      </p:sp>
      <p:pic>
        <p:nvPicPr>
          <p:cNvPr id="371" name="Google Shape;371;g14c01f3caf3_0_0"/>
          <p:cNvPicPr preferRelativeResize="0"/>
          <p:nvPr/>
        </p:nvPicPr>
        <p:blipFill>
          <a:blip r:embed="rId4">
            <a:alphaModFix/>
          </a:blip>
          <a:stretch>
            <a:fillRect/>
          </a:stretch>
        </p:blipFill>
        <p:spPr>
          <a:xfrm>
            <a:off x="447425" y="326425"/>
            <a:ext cx="5942651" cy="2971325"/>
          </a:xfrm>
          <a:prstGeom prst="rect">
            <a:avLst/>
          </a:prstGeom>
          <a:noFill/>
          <a:ln>
            <a:noFill/>
          </a:ln>
        </p:spPr>
      </p:pic>
      <p:pic>
        <p:nvPicPr>
          <p:cNvPr id="372" name="Google Shape;372;g14c01f3caf3_0_0"/>
          <p:cNvPicPr preferRelativeResize="0"/>
          <p:nvPr/>
        </p:nvPicPr>
        <p:blipFill>
          <a:blip r:embed="rId5">
            <a:alphaModFix/>
          </a:blip>
          <a:stretch>
            <a:fillRect/>
          </a:stretch>
        </p:blipFill>
        <p:spPr>
          <a:xfrm>
            <a:off x="249125" y="3297751"/>
            <a:ext cx="6692951" cy="3346476"/>
          </a:xfrm>
          <a:prstGeom prst="rect">
            <a:avLst/>
          </a:prstGeom>
          <a:noFill/>
          <a:ln>
            <a:noFill/>
          </a:ln>
        </p:spPr>
      </p:pic>
      <p:sp>
        <p:nvSpPr>
          <p:cNvPr id="373" name="Google Shape;373;g14c01f3caf3_0_0"/>
          <p:cNvSpPr txBox="1"/>
          <p:nvPr/>
        </p:nvSpPr>
        <p:spPr>
          <a:xfrm>
            <a:off x="6747750" y="5522750"/>
            <a:ext cx="5157900" cy="8313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1" algn="ctr">
              <a:spcBef>
                <a:spcPts val="0"/>
              </a:spcBef>
              <a:spcAft>
                <a:spcPts val="0"/>
              </a:spcAft>
              <a:buNone/>
            </a:pPr>
            <a:r>
              <a:rPr lang="iw-IL" sz="2100">
                <a:solidFill>
                  <a:schemeClr val="dk1"/>
                </a:solidFill>
                <a:latin typeface="David"/>
                <a:ea typeface="David"/>
                <a:cs typeface="David"/>
                <a:sym typeface="David"/>
              </a:rPr>
              <a:t>סכמו את מסקנותיכם מן המשימה הראשונה והצפייה בסרטון, והתכוננו להציגן בפני הכיתה</a:t>
            </a:r>
            <a:r>
              <a:rPr lang="iw-IL">
                <a:latin typeface="David"/>
                <a:ea typeface="David"/>
                <a:cs typeface="David"/>
                <a:sym typeface="David"/>
              </a:rPr>
              <a:t> </a:t>
            </a:r>
            <a:endParaRPr>
              <a:latin typeface="David"/>
              <a:ea typeface="David"/>
              <a:cs typeface="David"/>
              <a:sym typeface="Davi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7" name="Shape 377"/>
        <p:cNvGrpSpPr/>
        <p:nvPr/>
      </p:nvGrpSpPr>
      <p:grpSpPr>
        <a:xfrm>
          <a:off x="0" y="0"/>
          <a:ext cx="0" cy="0"/>
          <a:chOff x="0" y="0"/>
          <a:chExt cx="0" cy="0"/>
        </a:xfrm>
      </p:grpSpPr>
      <p:sp>
        <p:nvSpPr>
          <p:cNvPr id="378" name="Google Shape;37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quot;It's time to protect those who are most vulnerable to the climate impacts that are no longer available.&quot;&#10;- Vanessa Nakate, climate activist full speech at the Youth4Climate: Driving Ambition Summit in Milan, Italy&#10;&#10;#Youth4Climate #COP26 #EyesOnCOP26&#10;&#10;Learn more about the #Youth4Climate Summit in Milan: https://ukcop26.org/pre-cop/youth4climate-2021/&#10;&#10;__&#10;&#10;Get More Connect4Climate:&#10;&#10;Official Site: https://goo.gl/WLzyNa&#10;Facebook: https://goo.gl/rUPQSt&#10;Twitter: https://goo.gl/f5ADm8&#10;Instagram: https://goo.gl/zWikkL&#10;Flickr: https://goo.gl/iRUxi3&#10;&#10;About Connect4Climate:&#10;Connect4Climate is a global partnership program launched by the World Bank Group and the Italian Ministry of Environment, Land and Sea, together with the German Federal Ministry for Economic Cooperation and Development, that takes on climate change by supporting ambitious leadership, promoting transformative solutions and empowering collective action.&#10;&#10;Connect4Climate&#10;https://www.youtube.com/connect4climate" id="379" name="Google Shape;379;p12" title="Vanessa Nakate at Youth4Climate Summit in Milan - full speech">
            <a:hlinkClick r:id="rId3"/>
          </p:cNvPr>
          <p:cNvPicPr preferRelativeResize="0"/>
          <p:nvPr/>
        </p:nvPicPr>
        <p:blipFill>
          <a:blip r:embed="rId4">
            <a:alphaModFix/>
          </a:blip>
          <a:stretch>
            <a:fillRect/>
          </a:stretch>
        </p:blipFill>
        <p:spPr>
          <a:xfrm>
            <a:off x="1561163" y="152400"/>
            <a:ext cx="9069676"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5"/>
          <p:cNvSpPr txBox="1"/>
          <p:nvPr>
            <p:ph type="title"/>
          </p:nvPr>
        </p:nvSpPr>
        <p:spPr>
          <a:xfrm>
            <a:off x="5174950" y="183475"/>
            <a:ext cx="6343200" cy="1325700"/>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chemeClr val="dk1"/>
              </a:buClr>
              <a:buSzPts val="4400"/>
              <a:buFont typeface="Calibri"/>
              <a:buNone/>
            </a:pPr>
            <a:r>
              <a:rPr b="1" lang="iw-IL" sz="2600">
                <a:latin typeface="David"/>
                <a:ea typeface="David"/>
                <a:cs typeface="David"/>
                <a:sym typeface="David"/>
              </a:rPr>
              <a:t>משימה</a:t>
            </a:r>
            <a:r>
              <a:rPr b="1" lang="iw-IL" sz="2600">
                <a:latin typeface="David"/>
                <a:ea typeface="David"/>
                <a:cs typeface="David"/>
                <a:sym typeface="David"/>
              </a:rPr>
              <a:t> מספר  4: עוני אקלימי - </a:t>
            </a:r>
            <a:r>
              <a:rPr b="1" lang="iw-IL" sz="2600">
                <a:latin typeface="David"/>
                <a:ea typeface="David"/>
                <a:cs typeface="David"/>
                <a:sym typeface="David"/>
              </a:rPr>
              <a:t>אי שוויון בישראל</a:t>
            </a:r>
            <a:r>
              <a:rPr b="1" lang="iw-IL" sz="2700">
                <a:latin typeface="David"/>
                <a:ea typeface="David"/>
                <a:cs typeface="David"/>
                <a:sym typeface="David"/>
              </a:rPr>
              <a:t> </a:t>
            </a:r>
            <a:r>
              <a:rPr b="1" lang="iw-IL" sz="2700">
                <a:latin typeface="David"/>
                <a:ea typeface="David"/>
                <a:cs typeface="David"/>
                <a:sym typeface="David"/>
              </a:rPr>
              <a:t>  </a:t>
            </a:r>
            <a:endParaRPr b="1" sz="2700">
              <a:latin typeface="David"/>
              <a:ea typeface="David"/>
              <a:cs typeface="David"/>
              <a:sym typeface="David"/>
            </a:endParaRPr>
          </a:p>
        </p:txBody>
      </p:sp>
      <p:sp>
        <p:nvSpPr>
          <p:cNvPr id="385" name="Google Shape;385;p15"/>
          <p:cNvSpPr txBox="1"/>
          <p:nvPr>
            <p:ph idx="1" type="body"/>
          </p:nvPr>
        </p:nvSpPr>
        <p:spPr>
          <a:xfrm>
            <a:off x="6258250" y="1236825"/>
            <a:ext cx="5182500" cy="5268600"/>
          </a:xfrm>
          <a:prstGeom prst="rect">
            <a:avLst/>
          </a:prstGeom>
          <a:noFill/>
          <a:ln>
            <a:noFill/>
          </a:ln>
        </p:spPr>
        <p:txBody>
          <a:bodyPr anchorCtr="0" anchor="t" bIns="45700" lIns="91425" spcFirstLastPara="1" rIns="91425" wrap="square" tIns="45700">
            <a:noAutofit/>
          </a:bodyPr>
          <a:lstStyle/>
          <a:p>
            <a:pPr indent="-50800" lvl="0" marL="228600" rtl="0" algn="l">
              <a:lnSpc>
                <a:spcPct val="80000"/>
              </a:lnSpc>
              <a:spcBef>
                <a:spcPts val="1000"/>
              </a:spcBef>
              <a:spcAft>
                <a:spcPts val="0"/>
              </a:spcAft>
              <a:buClr>
                <a:schemeClr val="dk1"/>
              </a:buClr>
              <a:buSzPts val="1750"/>
              <a:buNone/>
            </a:pPr>
            <a:r>
              <a:t/>
            </a:r>
            <a:endParaRPr sz="1950">
              <a:latin typeface="David"/>
              <a:ea typeface="David"/>
              <a:cs typeface="David"/>
              <a:sym typeface="David"/>
            </a:endParaRPr>
          </a:p>
          <a:p>
            <a:pPr indent="-363966" lvl="0" marL="457200" rtl="1" algn="r">
              <a:lnSpc>
                <a:spcPct val="80000"/>
              </a:lnSpc>
              <a:spcBef>
                <a:spcPts val="1000"/>
              </a:spcBef>
              <a:spcAft>
                <a:spcPts val="0"/>
              </a:spcAft>
              <a:buSzPts val="2132"/>
              <a:buFont typeface="David"/>
              <a:buChar char="●"/>
            </a:pPr>
            <a:r>
              <a:rPr lang="iw-IL" sz="2131">
                <a:latin typeface="David"/>
                <a:ea typeface="David"/>
                <a:cs typeface="David"/>
                <a:sym typeface="David"/>
              </a:rPr>
              <a:t>צפו בסרטון המצורף (שודר בכאן 11 בינואר 2022).מהו הקשר בין התופעה המוצגת בסרטון להתמודדות עם שינויי האקלים?</a:t>
            </a:r>
            <a:endParaRPr sz="2131">
              <a:latin typeface="David"/>
              <a:ea typeface="David"/>
              <a:cs typeface="David"/>
              <a:sym typeface="David"/>
            </a:endParaRPr>
          </a:p>
          <a:p>
            <a:pPr indent="0" lvl="0" marL="457200" rtl="1" algn="r">
              <a:lnSpc>
                <a:spcPct val="80000"/>
              </a:lnSpc>
              <a:spcBef>
                <a:spcPts val="1000"/>
              </a:spcBef>
              <a:spcAft>
                <a:spcPts val="0"/>
              </a:spcAft>
              <a:buNone/>
            </a:pPr>
            <a:r>
              <a:t/>
            </a:r>
            <a:endParaRPr sz="2131">
              <a:latin typeface="David"/>
              <a:ea typeface="David"/>
              <a:cs typeface="David"/>
              <a:sym typeface="David"/>
            </a:endParaRPr>
          </a:p>
          <a:p>
            <a:pPr indent="-363966" lvl="0" marL="457200" rtl="1" algn="r">
              <a:lnSpc>
                <a:spcPct val="80000"/>
              </a:lnSpc>
              <a:spcBef>
                <a:spcPts val="1000"/>
              </a:spcBef>
              <a:spcAft>
                <a:spcPts val="0"/>
              </a:spcAft>
              <a:buSzPts val="2132"/>
              <a:buFont typeface="David"/>
              <a:buChar char="●"/>
            </a:pPr>
            <a:r>
              <a:rPr lang="iw-IL" sz="2131">
                <a:latin typeface="David"/>
                <a:ea typeface="David"/>
                <a:cs typeface="David"/>
                <a:sym typeface="David"/>
              </a:rPr>
              <a:t>האם אתם מכירים (באופן אישי, מסיפור ששמעתם או סרט שראיתם) אנשים במצבם של שלום ואילנה?  כיצד ניתן לסייע להם ושל מי האחריות לכך?</a:t>
            </a:r>
            <a:endParaRPr sz="2131">
              <a:latin typeface="David"/>
              <a:ea typeface="David"/>
              <a:cs typeface="David"/>
              <a:sym typeface="David"/>
            </a:endParaRPr>
          </a:p>
          <a:p>
            <a:pPr indent="0" lvl="0" marL="457200" rtl="1" algn="r">
              <a:lnSpc>
                <a:spcPct val="80000"/>
              </a:lnSpc>
              <a:spcBef>
                <a:spcPts val="1000"/>
              </a:spcBef>
              <a:spcAft>
                <a:spcPts val="0"/>
              </a:spcAft>
              <a:buNone/>
            </a:pPr>
            <a:r>
              <a:t/>
            </a:r>
            <a:endParaRPr sz="2131">
              <a:latin typeface="David"/>
              <a:ea typeface="David"/>
              <a:cs typeface="David"/>
              <a:sym typeface="David"/>
            </a:endParaRPr>
          </a:p>
          <a:p>
            <a:pPr indent="-363966" lvl="0" marL="457200" rtl="1" algn="r">
              <a:lnSpc>
                <a:spcPct val="80000"/>
              </a:lnSpc>
              <a:spcBef>
                <a:spcPts val="1000"/>
              </a:spcBef>
              <a:spcAft>
                <a:spcPts val="0"/>
              </a:spcAft>
              <a:buSzPts val="2132"/>
              <a:buFont typeface="David"/>
              <a:buChar char="●"/>
            </a:pPr>
            <a:r>
              <a:rPr lang="iw-IL" sz="2131">
                <a:latin typeface="David"/>
                <a:ea typeface="David"/>
                <a:cs typeface="David"/>
                <a:sym typeface="David"/>
              </a:rPr>
              <a:t>בישראל נמצא שכמות הפליטות של גזי החממה </a:t>
            </a:r>
            <a:r>
              <a:rPr lang="iw-IL" sz="2131">
                <a:latin typeface="David"/>
                <a:ea typeface="David"/>
                <a:cs typeface="David"/>
                <a:sym typeface="David"/>
              </a:rPr>
              <a:t>מצריכת חשמל ביתית</a:t>
            </a:r>
            <a:r>
              <a:rPr lang="iw-IL" sz="2131">
                <a:latin typeface="David"/>
                <a:ea typeface="David"/>
                <a:cs typeface="David"/>
                <a:sym typeface="David"/>
              </a:rPr>
              <a:t> בעשירון העליון גבוהה פי 24 מזו של העשירון התחתון. משרד הרווחה הציע להטיל "מס חשמל" על העשירון העליון, שיממן חשמל לעשירון התחתון. חוו דעתכם על הצעה זו </a:t>
            </a:r>
            <a:endParaRPr sz="2131">
              <a:latin typeface="David"/>
              <a:ea typeface="David"/>
              <a:cs typeface="David"/>
              <a:sym typeface="David"/>
            </a:endParaRPr>
          </a:p>
          <a:p>
            <a:pPr indent="0" lvl="0" marL="0" rtl="1" algn="r">
              <a:lnSpc>
                <a:spcPct val="80000"/>
              </a:lnSpc>
              <a:spcBef>
                <a:spcPts val="1000"/>
              </a:spcBef>
              <a:spcAft>
                <a:spcPts val="0"/>
              </a:spcAft>
              <a:buClr>
                <a:schemeClr val="dk1"/>
              </a:buClr>
              <a:buSzPts val="1750"/>
              <a:buNone/>
            </a:pPr>
            <a:r>
              <a:t/>
            </a:r>
            <a:endParaRPr sz="2431">
              <a:latin typeface="David"/>
              <a:ea typeface="David"/>
              <a:cs typeface="David"/>
              <a:sym typeface="David"/>
            </a:endParaRPr>
          </a:p>
          <a:p>
            <a:pPr indent="-50800" lvl="0" marL="228600" rtl="0" algn="l">
              <a:lnSpc>
                <a:spcPct val="80000"/>
              </a:lnSpc>
              <a:spcBef>
                <a:spcPts val="1000"/>
              </a:spcBef>
              <a:spcAft>
                <a:spcPts val="0"/>
              </a:spcAft>
              <a:buClr>
                <a:schemeClr val="dk1"/>
              </a:buClr>
              <a:buSzPts val="1750"/>
              <a:buNone/>
            </a:pPr>
            <a:r>
              <a:t/>
            </a:r>
            <a:endParaRPr sz="2431">
              <a:latin typeface="David"/>
              <a:ea typeface="David"/>
              <a:cs typeface="David"/>
              <a:sym typeface="David"/>
            </a:endParaRPr>
          </a:p>
        </p:txBody>
      </p:sp>
      <p:pic>
        <p:nvPicPr>
          <p:cNvPr descr="כאן חדשות | בלילה הכי קר בשנה למשפחות רבות בישראל אין אפשרות לחמם את הבית או להתקלח במים חמים - פשוט כי הן לא עומדות בתשלומים. הכתבה של נופר משה פרדו ונטלי מתוקו, מתוך חדשות הערב 19.01.22&#10;&#10;&#10;• כאן חדשות בטיקטוק ◄ https://www.tiktok.com/@kan_news&#10;• כאן חדשות באינסטגרם ◄ https://www.instagram.com/kan_news&#10;• כאן חדשות בפייסבוק ◄ https://www.facebook.com/kan.news&#10;• להורדת יישומון כאן ◄ https://bit.ly/2NLO30g&#10;• להרשמה לערוץ היוטיוב שלנו ◄ https://goo.gl/oVdgEa&#10;• לאתר כאן הרשמי ◄ http://www.kan.org.il/" id="386" name="Google Shape;386;p15" title="&quot;ישנים עם מעילים&quot;: הישראלים שמוותרים על החימום מחשש שלא יעמדו בתשלומים">
            <a:hlinkClick r:id="rId3"/>
          </p:cNvPr>
          <p:cNvPicPr preferRelativeResize="0"/>
          <p:nvPr/>
        </p:nvPicPr>
        <p:blipFill>
          <a:blip r:embed="rId4">
            <a:alphaModFix/>
          </a:blip>
          <a:stretch>
            <a:fillRect/>
          </a:stretch>
        </p:blipFill>
        <p:spPr>
          <a:xfrm>
            <a:off x="411675" y="1236825"/>
            <a:ext cx="5182500" cy="3886875"/>
          </a:xfrm>
          <a:prstGeom prst="rect">
            <a:avLst/>
          </a:prstGeom>
          <a:noFill/>
          <a:ln>
            <a:noFill/>
          </a:ln>
        </p:spPr>
      </p:pic>
      <p:sp>
        <p:nvSpPr>
          <p:cNvPr id="387" name="Google Shape;387;p15"/>
          <p:cNvSpPr txBox="1"/>
          <p:nvPr/>
        </p:nvSpPr>
        <p:spPr>
          <a:xfrm>
            <a:off x="487750" y="5416750"/>
            <a:ext cx="5182500" cy="8004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1" algn="ctr">
              <a:spcBef>
                <a:spcPts val="0"/>
              </a:spcBef>
              <a:spcAft>
                <a:spcPts val="0"/>
              </a:spcAft>
              <a:buNone/>
            </a:pPr>
            <a:r>
              <a:rPr lang="iw-IL" sz="2000">
                <a:solidFill>
                  <a:schemeClr val="dk1"/>
                </a:solidFill>
                <a:latin typeface="David"/>
                <a:ea typeface="David"/>
                <a:cs typeface="David"/>
                <a:sym typeface="David"/>
              </a:rPr>
              <a:t>הסבירו את המושג "עוני אקלימי" והציגו פתרון מתאים להתמודדות עם התופעה</a:t>
            </a:r>
            <a:endParaRPr sz="2000">
              <a:solidFill>
                <a:schemeClr val="dk1"/>
              </a:solidFill>
              <a:latin typeface="David"/>
              <a:ea typeface="David"/>
              <a:cs typeface="David"/>
              <a:sym typeface="Davi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3"/>
          <p:cNvSpPr txBox="1"/>
          <p:nvPr>
            <p:ph type="title"/>
          </p:nvPr>
        </p:nvSpPr>
        <p:spPr>
          <a:xfrm>
            <a:off x="838200" y="87083"/>
            <a:ext cx="10515600" cy="1325563"/>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chemeClr val="dk1"/>
              </a:buClr>
              <a:buSzPts val="4400"/>
              <a:buFont typeface="Calibri"/>
              <a:buNone/>
            </a:pPr>
            <a:r>
              <a:rPr b="1" lang="iw-IL">
                <a:latin typeface="David"/>
                <a:ea typeface="David"/>
                <a:cs typeface="David"/>
                <a:sym typeface="David"/>
              </a:rPr>
              <a:t>באיזו מידה תפגע ישראל מהמצב?</a:t>
            </a:r>
            <a:endParaRPr b="1">
              <a:latin typeface="David"/>
              <a:ea typeface="David"/>
              <a:cs typeface="David"/>
              <a:sym typeface="David"/>
            </a:endParaRPr>
          </a:p>
        </p:txBody>
      </p:sp>
      <p:pic>
        <p:nvPicPr>
          <p:cNvPr descr="כאן חדשות | שרון וכסלר ויפעת גליק יוצאות לפרויקט מיוחד בעקבות מזג האוויר הקיצוני: על התחזיות להמשך ומה שכבר קורה. כל זה כששיאי חום נשברים היום באירופה - בבריטניה נחצה היום קו ה-40 מעלות, תמונות שלא נראו ושריפות בכמה מוקדים. &quot;מעלה וחצי&quot;, פרויקט מיוחד מתוך מוסף #הזמן_הירוק בחדשות הערב 19.07.22&#10;&#10;• כאן חדשות בטיקטוק ◄ https://www.tiktok.com/@kan_news&#10;• כאן חדשות באינסטגרם ◄ https://www.instagram.com/kan_news&#10;• כאן חדשות בפייסבוק ◄ https://www.facebook.com/kan.news&#10;• להורדת יישומון כאן ◄ https://bit.ly/2NLO30g&#10;• להרשמה לערוץ היוטיוב שלנו ◄ https://goo.gl/oVdgEa&#10;• לאתר כאן הרשמי ◄ http://www.kan.org.il/" id="393" name="Google Shape;393;p13" title="כשאירופה השכנה קודחת: איך ייראה משבר האקלים בישראל?">
            <a:hlinkClick r:id="rId3"/>
          </p:cNvPr>
          <p:cNvPicPr preferRelativeResize="0"/>
          <p:nvPr/>
        </p:nvPicPr>
        <p:blipFill>
          <a:blip r:embed="rId4">
            <a:alphaModFix/>
          </a:blip>
          <a:stretch>
            <a:fillRect/>
          </a:stretch>
        </p:blipFill>
        <p:spPr>
          <a:xfrm>
            <a:off x="2614038" y="1277477"/>
            <a:ext cx="6963925" cy="5222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6"/>
          <p:cNvSpPr txBox="1"/>
          <p:nvPr>
            <p:ph type="title"/>
          </p:nvPr>
        </p:nvSpPr>
        <p:spPr>
          <a:xfrm>
            <a:off x="594790" y="1759014"/>
            <a:ext cx="10575600" cy="1924200"/>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rgbClr val="C55A11"/>
              </a:buClr>
              <a:buSzPts val="3960"/>
              <a:buFont typeface="Calibri"/>
              <a:buNone/>
            </a:pPr>
            <a:r>
              <a:rPr b="1" lang="iw-IL" sz="4260">
                <a:solidFill>
                  <a:srgbClr val="C55A11"/>
                </a:solidFill>
                <a:latin typeface="David"/>
                <a:ea typeface="David"/>
                <a:cs typeface="David"/>
                <a:sym typeface="David"/>
              </a:rPr>
              <a:t>האם על ישראל לפצות מדינות מתפתחות כמו מצרים בגין פגיעה משמעותית כתוצאה משינויי אקלים?</a:t>
            </a:r>
            <a:br>
              <a:rPr b="1" lang="iw-IL" sz="4260">
                <a:solidFill>
                  <a:srgbClr val="C55A11"/>
                </a:solidFill>
                <a:latin typeface="David"/>
                <a:ea typeface="David"/>
                <a:cs typeface="David"/>
                <a:sym typeface="David"/>
              </a:rPr>
            </a:br>
            <a:r>
              <a:rPr b="1" lang="iw-IL" sz="4260">
                <a:solidFill>
                  <a:srgbClr val="C55A11"/>
                </a:solidFill>
                <a:latin typeface="David"/>
                <a:ea typeface="David"/>
                <a:cs typeface="David"/>
                <a:sym typeface="David"/>
              </a:rPr>
              <a:t>מה דעתכם?</a:t>
            </a:r>
            <a:endParaRPr b="1" sz="4260">
              <a:solidFill>
                <a:srgbClr val="C55A11"/>
              </a:solidFill>
              <a:latin typeface="David"/>
              <a:ea typeface="David"/>
              <a:cs typeface="David"/>
              <a:sym typeface="David"/>
            </a:endParaRPr>
          </a:p>
        </p:txBody>
      </p:sp>
      <p:sp>
        <p:nvSpPr>
          <p:cNvPr id="399" name="Google Shape;399;p16"/>
          <p:cNvSpPr txBox="1"/>
          <p:nvPr>
            <p:ph idx="1" type="body"/>
          </p:nvPr>
        </p:nvSpPr>
        <p:spPr>
          <a:xfrm>
            <a:off x="702129" y="492125"/>
            <a:ext cx="10515600" cy="894300"/>
          </a:xfrm>
          <a:prstGeom prst="rect">
            <a:avLst/>
          </a:prstGeom>
          <a:noFill/>
          <a:ln>
            <a:noFill/>
          </a:ln>
        </p:spPr>
        <p:txBody>
          <a:bodyPr anchorCtr="0" anchor="t" bIns="45700" lIns="91425" spcFirstLastPara="1" rIns="91425" wrap="square" tIns="45700">
            <a:normAutofit/>
          </a:bodyPr>
          <a:lstStyle/>
          <a:p>
            <a:pPr indent="0" lvl="0" marL="0" rtl="1" algn="ctr">
              <a:lnSpc>
                <a:spcPct val="90000"/>
              </a:lnSpc>
              <a:spcBef>
                <a:spcPts val="0"/>
              </a:spcBef>
              <a:spcAft>
                <a:spcPts val="0"/>
              </a:spcAft>
              <a:buClr>
                <a:schemeClr val="dk1"/>
              </a:buClr>
              <a:buSzPts val="2800"/>
              <a:buNone/>
            </a:pPr>
            <a:r>
              <a:rPr lang="iw-IL" sz="3900">
                <a:latin typeface="David"/>
                <a:ea typeface="David"/>
                <a:cs typeface="David"/>
                <a:sym typeface="David"/>
              </a:rPr>
              <a:t>נחזור לשאלה: </a:t>
            </a:r>
            <a:endParaRPr sz="3900">
              <a:latin typeface="David"/>
              <a:ea typeface="David"/>
              <a:cs typeface="David"/>
              <a:sym typeface="Davi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7"/>
          <p:cNvSpPr txBox="1"/>
          <p:nvPr>
            <p:ph type="title"/>
          </p:nvPr>
        </p:nvSpPr>
        <p:spPr>
          <a:xfrm>
            <a:off x="6272349" y="1825626"/>
            <a:ext cx="5257799" cy="102207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David"/>
              <a:buNone/>
            </a:pPr>
            <a:r>
              <a:rPr b="1" lang="iw-IL">
                <a:latin typeface="David"/>
                <a:ea typeface="David"/>
                <a:cs typeface="David"/>
                <a:sym typeface="David"/>
              </a:rPr>
              <a:t>מה חשוב שהמנהיגים שלנו יקדמו בוועידה בשארם ? </a:t>
            </a:r>
            <a:br>
              <a:rPr lang="iw-IL"/>
            </a:br>
            <a:br>
              <a:rPr lang="iw-IL"/>
            </a:br>
            <a:r>
              <a:rPr b="1" lang="iw-IL">
                <a:solidFill>
                  <a:srgbClr val="197993"/>
                </a:solidFill>
                <a:latin typeface="David"/>
                <a:ea typeface="David"/>
                <a:cs typeface="David"/>
                <a:sym typeface="David"/>
              </a:rPr>
              <a:t>נסחו וכתבו להם בקשה אחת לפחות </a:t>
            </a:r>
            <a:endParaRPr b="1">
              <a:solidFill>
                <a:srgbClr val="197993"/>
              </a:solidFill>
              <a:latin typeface="David"/>
              <a:ea typeface="David"/>
              <a:cs typeface="David"/>
              <a:sym typeface="David"/>
            </a:endParaRPr>
          </a:p>
        </p:txBody>
      </p:sp>
      <p:pic>
        <p:nvPicPr>
          <p:cNvPr id="405" name="Google Shape;405;p17"/>
          <p:cNvPicPr preferRelativeResize="0"/>
          <p:nvPr/>
        </p:nvPicPr>
        <p:blipFill rotWithShape="1">
          <a:blip r:embed="rId3">
            <a:alphaModFix/>
          </a:blip>
          <a:srcRect b="0" l="0" r="0" t="0"/>
          <a:stretch/>
        </p:blipFill>
        <p:spPr>
          <a:xfrm>
            <a:off x="539999" y="0"/>
            <a:ext cx="5257800" cy="6858000"/>
          </a:xfrm>
          <a:prstGeom prst="rect">
            <a:avLst/>
          </a:prstGeom>
          <a:noFill/>
          <a:ln>
            <a:noFill/>
          </a:ln>
        </p:spPr>
      </p:pic>
      <p:sp>
        <p:nvSpPr>
          <p:cNvPr id="406" name="Google Shape;406;p17"/>
          <p:cNvSpPr txBox="1"/>
          <p:nvPr/>
        </p:nvSpPr>
        <p:spPr>
          <a:xfrm>
            <a:off x="6272349" y="4351998"/>
            <a:ext cx="5556068" cy="147732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iw-IL" sz="1800" u="none" cap="none" strike="noStrike">
                <a:solidFill>
                  <a:schemeClr val="dk1"/>
                </a:solidFill>
                <a:latin typeface="Calibri"/>
                <a:ea typeface="Calibri"/>
                <a:cs typeface="Calibri"/>
                <a:sym typeface="Calibri"/>
              </a:rPr>
              <a:t>לקראת יציאתה של המשלחת הישראלית לוועידת האקלים של האו"ם בשנה שעברה, קבוצת רבנים מובילים כתבו מכתב לראש הממשלה נפתלי בנט בו הם מתייחסים למשבר האקלים </a:t>
            </a:r>
            <a:r>
              <a:rPr b="1" i="0" lang="iw-IL" sz="1800" u="none" cap="none" strike="noStrike">
                <a:solidFill>
                  <a:schemeClr val="dk1"/>
                </a:solidFill>
                <a:latin typeface="Calibri"/>
                <a:ea typeface="Calibri"/>
                <a:cs typeface="Calibri"/>
                <a:sym typeface="Calibri"/>
              </a:rPr>
              <a:t>כ"פיקוח נפש כלל עולמי</a:t>
            </a:r>
            <a:r>
              <a:rPr b="0" i="0" lang="iw-IL" sz="1800" u="none" cap="none" strike="noStrike">
                <a:solidFill>
                  <a:schemeClr val="dk1"/>
                </a:solidFill>
                <a:latin typeface="Calibri"/>
                <a:ea typeface="Calibri"/>
                <a:cs typeface="Calibri"/>
                <a:sym typeface="Calibri"/>
              </a:rPr>
              <a:t>". </a:t>
            </a:r>
            <a:br>
              <a:rPr b="0" i="0" lang="iw-IL"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0" name="Shape 410"/>
        <p:cNvGrpSpPr/>
        <p:nvPr/>
      </p:nvGrpSpPr>
      <p:grpSpPr>
        <a:xfrm>
          <a:off x="0" y="0"/>
          <a:ext cx="0" cy="0"/>
          <a:chOff x="0" y="0"/>
          <a:chExt cx="0" cy="0"/>
        </a:xfrm>
      </p:grpSpPr>
      <p:pic>
        <p:nvPicPr>
          <p:cNvPr id="411" name="Google Shape;411;g14c0bef418a_0_251"/>
          <p:cNvPicPr preferRelativeResize="0"/>
          <p:nvPr/>
        </p:nvPicPr>
        <p:blipFill rotWithShape="1">
          <a:blip r:embed="rId3">
            <a:alphaModFix/>
          </a:blip>
          <a:srcRect b="0" l="0" r="0" t="0"/>
          <a:stretch/>
        </p:blipFill>
        <p:spPr>
          <a:xfrm>
            <a:off x="48400" y="96468"/>
            <a:ext cx="10296797" cy="6867964"/>
          </a:xfrm>
          <a:prstGeom prst="rect">
            <a:avLst/>
          </a:prstGeom>
          <a:noFill/>
          <a:ln>
            <a:noFill/>
          </a:ln>
        </p:spPr>
      </p:pic>
      <p:sp>
        <p:nvSpPr>
          <p:cNvPr id="412" name="Google Shape;412;g14c0bef418a_0_251"/>
          <p:cNvSpPr txBox="1"/>
          <p:nvPr>
            <p:ph type="title"/>
          </p:nvPr>
        </p:nvSpPr>
        <p:spPr>
          <a:xfrm>
            <a:off x="48400" y="4652600"/>
            <a:ext cx="9672900" cy="10929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Clr>
                <a:srgbClr val="C55A11"/>
              </a:buClr>
              <a:buSzPts val="3960"/>
              <a:buFont typeface="Calibri"/>
              <a:buNone/>
            </a:pPr>
            <a:r>
              <a:rPr b="1" lang="iw-IL" sz="3959">
                <a:latin typeface="David"/>
                <a:ea typeface="David"/>
                <a:cs typeface="David"/>
                <a:sym typeface="David"/>
              </a:rPr>
              <a:t>      </a:t>
            </a:r>
            <a:r>
              <a:rPr b="1" lang="iw-IL" sz="3459">
                <a:latin typeface="David"/>
                <a:ea typeface="David"/>
                <a:cs typeface="David"/>
                <a:sym typeface="David"/>
              </a:rPr>
              <a:t>מוזמנים להצטרף</a:t>
            </a:r>
            <a:r>
              <a:rPr b="1" lang="iw-IL" sz="3459">
                <a:solidFill>
                  <a:schemeClr val="lt1"/>
                </a:solidFill>
                <a:latin typeface="David"/>
                <a:ea typeface="David"/>
                <a:cs typeface="David"/>
                <a:sym typeface="David"/>
              </a:rPr>
              <a:t> לנציג שלנו</a:t>
            </a:r>
            <a:r>
              <a:rPr b="1" lang="iw-IL" sz="3459">
                <a:latin typeface="David"/>
                <a:ea typeface="David"/>
                <a:cs typeface="David"/>
                <a:sym typeface="David"/>
              </a:rPr>
              <a:t> בוועידה בקישור שכאן</a:t>
            </a:r>
            <a:endParaRPr b="1" sz="3459">
              <a:latin typeface="David"/>
              <a:ea typeface="David"/>
              <a:cs typeface="David"/>
              <a:sym typeface="David"/>
            </a:endParaRPr>
          </a:p>
        </p:txBody>
      </p:sp>
      <p:sp>
        <p:nvSpPr>
          <p:cNvPr id="413" name="Google Shape;413;g14c0bef418a_0_251"/>
          <p:cNvSpPr txBox="1"/>
          <p:nvPr/>
        </p:nvSpPr>
        <p:spPr>
          <a:xfrm>
            <a:off x="222475" y="290175"/>
            <a:ext cx="8521800" cy="1157100"/>
          </a:xfrm>
          <a:prstGeom prst="rect">
            <a:avLst/>
          </a:prstGeom>
          <a:noFill/>
          <a:ln>
            <a:noFill/>
          </a:ln>
        </p:spPr>
        <p:txBody>
          <a:bodyPr anchorCtr="0" anchor="t" bIns="91425" lIns="91425" spcFirstLastPara="1" rIns="91425" wrap="square" tIns="91425">
            <a:spAutoFit/>
          </a:bodyPr>
          <a:lstStyle/>
          <a:p>
            <a:pPr indent="0" lvl="0" marL="0" rtl="1" algn="ctr">
              <a:lnSpc>
                <a:spcPct val="90000"/>
              </a:lnSpc>
              <a:spcBef>
                <a:spcPts val="0"/>
              </a:spcBef>
              <a:spcAft>
                <a:spcPts val="0"/>
              </a:spcAft>
              <a:buNone/>
            </a:pPr>
            <a:r>
              <a:rPr b="1" lang="iw-IL" sz="2960">
                <a:solidFill>
                  <a:schemeClr val="dk1"/>
                </a:solidFill>
                <a:latin typeface="David"/>
                <a:ea typeface="David"/>
                <a:cs typeface="David"/>
                <a:sym typeface="David"/>
              </a:rPr>
              <a:t>רוצים לשמוע כיצד מנהיגי העולם מתכוונים לטפל באי הצדק האקלימי? </a:t>
            </a:r>
            <a:r>
              <a:rPr b="1" lang="iw-IL" sz="4059">
                <a:solidFill>
                  <a:schemeClr val="dk1"/>
                </a:solidFill>
                <a:latin typeface="David"/>
                <a:ea typeface="David"/>
                <a:cs typeface="David"/>
                <a:sym typeface="David"/>
              </a:rPr>
              <a:t> </a:t>
            </a:r>
            <a:endParaRPr b="1" sz="4059">
              <a:solidFill>
                <a:schemeClr val="dk1"/>
              </a:solidFill>
              <a:latin typeface="David"/>
              <a:ea typeface="David"/>
              <a:cs typeface="David"/>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g179ba691e33_2_83"/>
          <p:cNvPicPr preferRelativeResize="0"/>
          <p:nvPr/>
        </p:nvPicPr>
        <p:blipFill rotWithShape="1">
          <a:blip r:embed="rId3">
            <a:alphaModFix/>
          </a:blip>
          <a:srcRect b="0" l="0" r="0" t="0"/>
          <a:stretch/>
        </p:blipFill>
        <p:spPr>
          <a:xfrm>
            <a:off x="904789" y="2153092"/>
            <a:ext cx="10529523" cy="4293154"/>
          </a:xfrm>
          <a:prstGeom prst="rect">
            <a:avLst/>
          </a:prstGeom>
          <a:noFill/>
          <a:ln>
            <a:noFill/>
          </a:ln>
        </p:spPr>
      </p:pic>
      <p:sp>
        <p:nvSpPr>
          <p:cNvPr id="243" name="Google Shape;243;g179ba691e33_2_83"/>
          <p:cNvSpPr txBox="1"/>
          <p:nvPr/>
        </p:nvSpPr>
        <p:spPr>
          <a:xfrm rot="-1272524">
            <a:off x="2906587" y="3436827"/>
            <a:ext cx="6381194"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iw-IL" sz="4800" u="none" cap="none" strike="noStrike">
                <a:solidFill>
                  <a:srgbClr val="FF0000"/>
                </a:solidFill>
                <a:latin typeface="David"/>
                <a:ea typeface="David"/>
                <a:cs typeface="David"/>
                <a:sym typeface="David"/>
              </a:rPr>
              <a:t>הממ... לטוס או לא לטוס?</a:t>
            </a:r>
            <a:endParaRPr b="0" i="0" sz="4800" u="none" cap="none" strike="noStrike">
              <a:solidFill>
                <a:srgbClr val="FF0000"/>
              </a:solidFill>
              <a:latin typeface="David"/>
              <a:ea typeface="David"/>
              <a:cs typeface="David"/>
              <a:sym typeface="David"/>
            </a:endParaRPr>
          </a:p>
        </p:txBody>
      </p:sp>
      <p:pic>
        <p:nvPicPr>
          <p:cNvPr id="244" name="Google Shape;244;g179ba691e33_2_83"/>
          <p:cNvPicPr preferRelativeResize="0"/>
          <p:nvPr/>
        </p:nvPicPr>
        <p:blipFill rotWithShape="1">
          <a:blip r:embed="rId4">
            <a:alphaModFix/>
          </a:blip>
          <a:srcRect b="0" l="0" r="0" t="0"/>
          <a:stretch/>
        </p:blipFill>
        <p:spPr>
          <a:xfrm>
            <a:off x="5325377" y="4340583"/>
            <a:ext cx="1541245" cy="1541245"/>
          </a:xfrm>
          <a:prstGeom prst="rect">
            <a:avLst/>
          </a:prstGeom>
          <a:noFill/>
          <a:ln>
            <a:noFill/>
          </a:ln>
        </p:spPr>
      </p:pic>
      <p:sp>
        <p:nvSpPr>
          <p:cNvPr id="245" name="Google Shape;245;g179ba691e33_2_83"/>
          <p:cNvSpPr txBox="1"/>
          <p:nvPr/>
        </p:nvSpPr>
        <p:spPr>
          <a:xfrm>
            <a:off x="1611329" y="87521"/>
            <a:ext cx="8969339" cy="2000548"/>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iw-IL" sz="4400" u="none" cap="none" strike="noStrike">
                <a:solidFill>
                  <a:srgbClr val="FF0000"/>
                </a:solidFill>
                <a:latin typeface="David"/>
                <a:ea typeface="David"/>
                <a:cs typeface="David"/>
                <a:sym typeface="David"/>
              </a:rPr>
              <a:t>יש!!! זכיתם!!! </a:t>
            </a:r>
            <a:br>
              <a:rPr b="0" i="0" lang="iw-IL" sz="4400" u="none" cap="none" strike="noStrike">
                <a:solidFill>
                  <a:schemeClr val="dk1"/>
                </a:solidFill>
                <a:latin typeface="David"/>
                <a:ea typeface="David"/>
                <a:cs typeface="David"/>
                <a:sym typeface="David"/>
              </a:rPr>
            </a:br>
            <a:r>
              <a:rPr b="0" i="0" lang="iw-IL" sz="4000" u="none" cap="none" strike="noStrike">
                <a:solidFill>
                  <a:schemeClr val="dk1"/>
                </a:solidFill>
                <a:latin typeface="David"/>
                <a:ea typeface="David"/>
                <a:cs typeface="David"/>
                <a:sym typeface="David"/>
              </a:rPr>
              <a:t>כרטיס טיסה במחלקת עסקים </a:t>
            </a:r>
            <a:endParaRPr b="0" i="0" sz="4000" u="none" cap="none" strike="noStrike">
              <a:solidFill>
                <a:schemeClr val="dk1"/>
              </a:solidFill>
              <a:latin typeface="David"/>
              <a:ea typeface="David"/>
              <a:cs typeface="David"/>
              <a:sym typeface="David"/>
            </a:endParaRPr>
          </a:p>
          <a:p>
            <a:pPr indent="0" lvl="0" marL="0" marR="0" rtl="1" algn="ctr">
              <a:spcBef>
                <a:spcPts val="0"/>
              </a:spcBef>
              <a:spcAft>
                <a:spcPts val="0"/>
              </a:spcAft>
              <a:buNone/>
            </a:pPr>
            <a:r>
              <a:rPr b="0" i="0" lang="iw-IL" sz="4000" u="none" cap="none" strike="noStrike">
                <a:solidFill>
                  <a:schemeClr val="dk1"/>
                </a:solidFill>
                <a:latin typeface="David"/>
                <a:ea typeface="David"/>
                <a:cs typeface="David"/>
                <a:sym typeface="David"/>
              </a:rPr>
              <a:t>לועידת האקלים בשארם–א-שייח'. </a:t>
            </a:r>
            <a:endParaRPr b="0" i="0" sz="40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ppt_w</p:attrName>
                                        </p:attrNameLst>
                                      </p:cBhvr>
                                      <p:tavLst>
                                        <p:tav fmla="" tm="0">
                                          <p:val>
                                            <p:strVal val="0"/>
                                          </p:val>
                                        </p:tav>
                                        <p:tav fmla="" tm="100000">
                                          <p:val>
                                            <p:strVal val="#ppt_w"/>
                                          </p:val>
                                        </p:tav>
                                      </p:tavLst>
                                    </p:anim>
                                    <p:anim calcmode="lin" valueType="num">
                                      <p:cBhvr additive="base">
                                        <p:cTn dur="500"/>
                                        <p:tgtEl>
                                          <p:spTgt spid="24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7" name="Shape 417"/>
        <p:cNvGrpSpPr/>
        <p:nvPr/>
      </p:nvGrpSpPr>
      <p:grpSpPr>
        <a:xfrm>
          <a:off x="0" y="0"/>
          <a:ext cx="0" cy="0"/>
          <a:chOff x="0" y="0"/>
          <a:chExt cx="0" cy="0"/>
        </a:xfrm>
      </p:grpSpPr>
      <p:sp>
        <p:nvSpPr>
          <p:cNvPr id="418" name="Google Shape;418;g16ecf887863_0_0"/>
          <p:cNvSpPr txBox="1"/>
          <p:nvPr>
            <p:ph idx="1" type="body"/>
          </p:nvPr>
        </p:nvSpPr>
        <p:spPr>
          <a:xfrm>
            <a:off x="29000" y="2353900"/>
            <a:ext cx="7301400" cy="965400"/>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chemeClr val="lt1"/>
              </a:buClr>
              <a:buSzPts val="2800"/>
              <a:buNone/>
            </a:pPr>
            <a:r>
              <a:rPr lang="iw-IL" sz="2300">
                <a:solidFill>
                  <a:schemeClr val="lt1"/>
                </a:solidFill>
                <a:latin typeface="David"/>
                <a:ea typeface="David"/>
                <a:cs typeface="David"/>
                <a:sym typeface="David"/>
              </a:rPr>
              <a:t>מצעד האקלים הוא אירוע שנתי שעורכות תנועות אקלים וסביבה. </a:t>
            </a:r>
            <a:endParaRPr sz="3000"/>
          </a:p>
        </p:txBody>
      </p:sp>
      <p:pic>
        <p:nvPicPr>
          <p:cNvPr id="419" name="Google Shape;419;g16ecf887863_0_0"/>
          <p:cNvPicPr preferRelativeResize="0"/>
          <p:nvPr/>
        </p:nvPicPr>
        <p:blipFill rotWithShape="1">
          <a:blip r:embed="rId3">
            <a:alphaModFix/>
          </a:blip>
          <a:srcRect b="0" l="0" r="0" t="0"/>
          <a:stretch/>
        </p:blipFill>
        <p:spPr>
          <a:xfrm>
            <a:off x="0" y="2819658"/>
            <a:ext cx="7359396" cy="3863682"/>
          </a:xfrm>
          <a:prstGeom prst="rect">
            <a:avLst/>
          </a:prstGeom>
          <a:noFill/>
          <a:ln>
            <a:noFill/>
          </a:ln>
        </p:spPr>
      </p:pic>
      <p:sp>
        <p:nvSpPr>
          <p:cNvPr id="420" name="Google Shape;420;g16ecf887863_0_0"/>
          <p:cNvSpPr txBox="1"/>
          <p:nvPr/>
        </p:nvSpPr>
        <p:spPr>
          <a:xfrm>
            <a:off x="1774373" y="83146"/>
            <a:ext cx="8654100" cy="769500"/>
          </a:xfrm>
          <a:prstGeom prst="rect">
            <a:avLst/>
          </a:prstGeom>
          <a:noFill/>
          <a:ln>
            <a:noFill/>
          </a:ln>
        </p:spPr>
        <p:txBody>
          <a:bodyPr anchorCtr="0" anchor="t" bIns="45700" lIns="91425" spcFirstLastPara="1" rIns="91425" wrap="square" tIns="45700">
            <a:spAutoFit/>
          </a:bodyPr>
          <a:lstStyle/>
          <a:p>
            <a:pPr indent="0" lvl="0" marL="0" rtl="1" algn="ctr">
              <a:spcBef>
                <a:spcPts val="0"/>
              </a:spcBef>
              <a:spcAft>
                <a:spcPts val="0"/>
              </a:spcAft>
              <a:buNone/>
            </a:pPr>
            <a:r>
              <a:rPr b="1" lang="iw-IL" sz="4400">
                <a:solidFill>
                  <a:schemeClr val="lt1"/>
                </a:solidFill>
                <a:latin typeface="David"/>
                <a:ea typeface="David"/>
                <a:cs typeface="David"/>
                <a:sym typeface="David"/>
              </a:rPr>
              <a:t>כיצד יכולים אנחנו האזרחים להשפיע?</a:t>
            </a:r>
            <a:endParaRPr b="1" sz="4400">
              <a:solidFill>
                <a:schemeClr val="dk1"/>
              </a:solidFill>
              <a:latin typeface="David"/>
              <a:ea typeface="David"/>
              <a:cs typeface="David"/>
              <a:sym typeface="David"/>
            </a:endParaRPr>
          </a:p>
        </p:txBody>
      </p:sp>
      <p:sp>
        <p:nvSpPr>
          <p:cNvPr id="421" name="Google Shape;421;g16ecf887863_0_0"/>
          <p:cNvSpPr txBox="1"/>
          <p:nvPr/>
        </p:nvSpPr>
        <p:spPr>
          <a:xfrm>
            <a:off x="3537902" y="956777"/>
            <a:ext cx="8654100" cy="1293000"/>
          </a:xfrm>
          <a:prstGeom prst="rect">
            <a:avLst/>
          </a:prstGeom>
          <a:noFill/>
          <a:ln>
            <a:noFill/>
          </a:ln>
        </p:spPr>
        <p:txBody>
          <a:bodyPr anchorCtr="0" anchor="t" bIns="45700" lIns="91425" spcFirstLastPara="1" rIns="91425" wrap="square" tIns="45700">
            <a:spAutoFit/>
          </a:bodyPr>
          <a:lstStyle/>
          <a:p>
            <a:pPr indent="-419100" lvl="0" marL="457200" marR="0" rtl="1" algn="r">
              <a:spcBef>
                <a:spcPts val="0"/>
              </a:spcBef>
              <a:spcAft>
                <a:spcPts val="0"/>
              </a:spcAft>
              <a:buClr>
                <a:schemeClr val="lt1"/>
              </a:buClr>
              <a:buSzPts val="2600"/>
              <a:buFont typeface="David"/>
              <a:buChar char="-"/>
            </a:pPr>
            <a:r>
              <a:rPr lang="iw-IL" sz="2600">
                <a:solidFill>
                  <a:schemeClr val="lt1"/>
                </a:solidFill>
                <a:latin typeface="David"/>
                <a:ea typeface="David"/>
                <a:cs typeface="David"/>
                <a:sym typeface="David"/>
              </a:rPr>
              <a:t>העלאת המודעוּת האישית והציבורית</a:t>
            </a:r>
            <a:endParaRPr sz="2600"/>
          </a:p>
          <a:p>
            <a:pPr indent="-419100" lvl="0" marL="457200" marR="0" rtl="1" algn="r">
              <a:spcBef>
                <a:spcPts val="0"/>
              </a:spcBef>
              <a:spcAft>
                <a:spcPts val="0"/>
              </a:spcAft>
              <a:buClr>
                <a:schemeClr val="lt1"/>
              </a:buClr>
              <a:buSzPts val="2600"/>
              <a:buFont typeface="David"/>
              <a:buChar char="-"/>
            </a:pPr>
            <a:r>
              <a:rPr lang="iw-IL" sz="2600">
                <a:solidFill>
                  <a:schemeClr val="lt1"/>
                </a:solidFill>
                <a:latin typeface="David"/>
                <a:ea typeface="David"/>
                <a:cs typeface="David"/>
                <a:sym typeface="David"/>
              </a:rPr>
              <a:t>שינוי הרגלים בכל תחומי החיים</a:t>
            </a:r>
            <a:endParaRPr sz="2600"/>
          </a:p>
          <a:p>
            <a:pPr indent="-419100" lvl="0" marL="457200" marR="0" rtl="1" algn="r">
              <a:spcBef>
                <a:spcPts val="0"/>
              </a:spcBef>
              <a:spcAft>
                <a:spcPts val="0"/>
              </a:spcAft>
              <a:buClr>
                <a:schemeClr val="lt1"/>
              </a:buClr>
              <a:buSzPts val="2600"/>
              <a:buFont typeface="David"/>
              <a:buChar char="-"/>
            </a:pPr>
            <a:r>
              <a:rPr lang="iw-IL" sz="2600">
                <a:solidFill>
                  <a:schemeClr val="lt1"/>
                </a:solidFill>
                <a:latin typeface="David"/>
                <a:ea typeface="David"/>
                <a:cs typeface="David"/>
                <a:sym typeface="David"/>
              </a:rPr>
              <a:t>השפעה על קובעי המדיניות </a:t>
            </a:r>
            <a:endParaRPr sz="2600">
              <a:solidFill>
                <a:schemeClr val="dk1"/>
              </a:solidFill>
              <a:latin typeface="David"/>
              <a:ea typeface="David"/>
              <a:cs typeface="David"/>
              <a:sym typeface="David"/>
            </a:endParaRPr>
          </a:p>
        </p:txBody>
      </p:sp>
      <p:sp>
        <p:nvSpPr>
          <p:cNvPr id="422" name="Google Shape;422;g16ecf887863_0_0"/>
          <p:cNvSpPr txBox="1"/>
          <p:nvPr>
            <p:ph idx="1" type="body"/>
          </p:nvPr>
        </p:nvSpPr>
        <p:spPr>
          <a:xfrm>
            <a:off x="7359400" y="2819658"/>
            <a:ext cx="4670100" cy="3540300"/>
          </a:xfrm>
          <a:prstGeom prst="rect">
            <a:avLst/>
          </a:prstGeom>
          <a:noFill/>
          <a:ln>
            <a:noFill/>
          </a:ln>
        </p:spPr>
        <p:txBody>
          <a:bodyPr anchorCtr="0" anchor="t" bIns="45700" lIns="91425" spcFirstLastPara="1" rIns="91425" wrap="square" tIns="45700">
            <a:noAutofit/>
          </a:bodyPr>
          <a:lstStyle/>
          <a:p>
            <a:pPr indent="0" lvl="0" marL="0" rtl="1" algn="r">
              <a:spcBef>
                <a:spcPts val="1000"/>
              </a:spcBef>
              <a:spcAft>
                <a:spcPts val="0"/>
              </a:spcAft>
              <a:buClr>
                <a:schemeClr val="lt1"/>
              </a:buClr>
              <a:buSzPts val="2800"/>
              <a:buNone/>
            </a:pPr>
            <a:r>
              <a:rPr lang="iw-IL" sz="2600">
                <a:solidFill>
                  <a:schemeClr val="lt1"/>
                </a:solidFill>
                <a:latin typeface="David"/>
                <a:ea typeface="David"/>
                <a:cs typeface="David"/>
                <a:sym typeface="David"/>
              </a:rPr>
              <a:t>המצעד מתרחש בסמיכות לפתיחת ועידת האקלים. </a:t>
            </a:r>
            <a:endParaRPr sz="2600"/>
          </a:p>
          <a:p>
            <a:pPr indent="0" lvl="0" marL="0" rtl="1" algn="r">
              <a:spcBef>
                <a:spcPts val="1000"/>
              </a:spcBef>
              <a:spcAft>
                <a:spcPts val="0"/>
              </a:spcAft>
              <a:buClr>
                <a:schemeClr val="lt1"/>
              </a:buClr>
              <a:buSzPts val="2800"/>
              <a:buNone/>
            </a:pPr>
            <a:r>
              <a:rPr lang="iw-IL" sz="2600">
                <a:solidFill>
                  <a:schemeClr val="lt1"/>
                </a:solidFill>
                <a:latin typeface="David"/>
                <a:ea typeface="David"/>
                <a:cs typeface="David"/>
                <a:sym typeface="David"/>
              </a:rPr>
              <a:t>זוהי קריאה ציבורית דחופה למשתתפי הועידה, לנקיטת צעדים ברמה הבין-לאומית - להפחתת פליטת גזי חממה ועצירת התחממות האקלים.</a:t>
            </a:r>
            <a:endParaRPr sz="2600"/>
          </a:p>
          <a:p>
            <a:pPr indent="0" lvl="0" marL="0" rtl="1" algn="ctr">
              <a:spcBef>
                <a:spcPts val="1000"/>
              </a:spcBef>
              <a:spcAft>
                <a:spcPts val="0"/>
              </a:spcAft>
              <a:buClr>
                <a:schemeClr val="lt1"/>
              </a:buClr>
              <a:buSzPts val="3600"/>
              <a:buFont typeface="Arial"/>
              <a:buNone/>
            </a:pPr>
            <a:r>
              <a:rPr b="1" lang="iw-IL" sz="3600">
                <a:solidFill>
                  <a:schemeClr val="lt1"/>
                </a:solidFill>
                <a:latin typeface="David"/>
                <a:ea typeface="David"/>
                <a:cs typeface="David"/>
                <a:sym typeface="David"/>
              </a:rPr>
              <a:t>ההשלכות – גורליות!</a:t>
            </a:r>
            <a:endParaRPr b="1">
              <a:solidFill>
                <a:schemeClr val="lt1"/>
              </a:solidFill>
              <a:latin typeface="David"/>
              <a:ea typeface="David"/>
              <a:cs typeface="David"/>
              <a:sym typeface="David"/>
            </a:endParaRPr>
          </a:p>
          <a:p>
            <a:pPr indent="0" lvl="0" marL="0" rtl="1" algn="ctr">
              <a:lnSpc>
                <a:spcPct val="90000"/>
              </a:lnSpc>
              <a:spcBef>
                <a:spcPts val="1000"/>
              </a:spcBef>
              <a:spcAft>
                <a:spcPts val="0"/>
              </a:spcAft>
              <a:buClr>
                <a:schemeClr val="lt1"/>
              </a:buClr>
              <a:buSzPts val="36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6" name="Shape 426"/>
        <p:cNvGrpSpPr/>
        <p:nvPr/>
      </p:nvGrpSpPr>
      <p:grpSpPr>
        <a:xfrm>
          <a:off x="0" y="0"/>
          <a:ext cx="0" cy="0"/>
          <a:chOff x="0" y="0"/>
          <a:chExt cx="0" cy="0"/>
        </a:xfrm>
      </p:grpSpPr>
      <p:sp>
        <p:nvSpPr>
          <p:cNvPr id="427" name="Google Shape;427;g16ecf887863_0_8"/>
          <p:cNvSpPr txBox="1"/>
          <p:nvPr>
            <p:ph idx="1" type="body"/>
          </p:nvPr>
        </p:nvSpPr>
        <p:spPr>
          <a:xfrm>
            <a:off x="838200" y="913135"/>
            <a:ext cx="10515600" cy="14415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lt1"/>
              </a:buClr>
              <a:buSzPts val="2800"/>
              <a:buNone/>
            </a:pPr>
            <a:r>
              <a:rPr lang="iw-IL" u="sng">
                <a:solidFill>
                  <a:schemeClr val="lt1"/>
                </a:solidFill>
                <a:latin typeface="David"/>
                <a:ea typeface="David"/>
                <a:cs typeface="David"/>
                <a:sym typeface="David"/>
              </a:rPr>
              <a:t>מחאה</a:t>
            </a:r>
            <a:r>
              <a:rPr lang="iw-IL">
                <a:solidFill>
                  <a:schemeClr val="lt1"/>
                </a:solidFill>
                <a:latin typeface="David"/>
                <a:ea typeface="David"/>
                <a:cs typeface="David"/>
                <a:sym typeface="David"/>
              </a:rPr>
              <a:t>: מעשה המבטא ביקורת וחוסר הסכמה, לרוב באופן פומבי ומתוקשר.</a:t>
            </a:r>
            <a:endParaRPr/>
          </a:p>
          <a:p>
            <a:pPr indent="0" lvl="0" marL="0" rtl="1" algn="r">
              <a:lnSpc>
                <a:spcPct val="100000"/>
              </a:lnSpc>
              <a:spcBef>
                <a:spcPts val="0"/>
              </a:spcBef>
              <a:spcAft>
                <a:spcPts val="0"/>
              </a:spcAft>
              <a:buClr>
                <a:schemeClr val="lt1"/>
              </a:buClr>
              <a:buSzPts val="2800"/>
              <a:buNone/>
            </a:pPr>
            <a:r>
              <a:rPr lang="iw-IL">
                <a:solidFill>
                  <a:schemeClr val="lt1"/>
                </a:solidFill>
                <a:latin typeface="David"/>
                <a:ea typeface="David"/>
                <a:cs typeface="David"/>
                <a:sym typeface="David"/>
              </a:rPr>
              <a:t>צורות המחאה הן מגוונות. גם במשטר דמוקרטי, לחלק מצורות המחאה יש לקבל אישור מראש – אחרת, אינן חוקיות!</a:t>
            </a:r>
            <a:endParaRPr>
              <a:solidFill>
                <a:schemeClr val="lt1"/>
              </a:solidFill>
              <a:latin typeface="David"/>
              <a:ea typeface="David"/>
              <a:cs typeface="David"/>
              <a:sym typeface="David"/>
            </a:endParaRPr>
          </a:p>
        </p:txBody>
      </p:sp>
      <p:sp>
        <p:nvSpPr>
          <p:cNvPr id="428" name="Google Shape;428;g16ecf887863_0_8"/>
          <p:cNvSpPr/>
          <p:nvPr/>
        </p:nvSpPr>
        <p:spPr>
          <a:xfrm>
            <a:off x="4908490" y="2474217"/>
            <a:ext cx="2384100" cy="803400"/>
          </a:xfrm>
          <a:prstGeom prst="rect">
            <a:avLst/>
          </a:prstGeom>
          <a:solidFill>
            <a:srgbClr val="7F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w-IL" sz="4000">
                <a:solidFill>
                  <a:schemeClr val="dk1"/>
                </a:solidFill>
                <a:latin typeface="David"/>
                <a:ea typeface="David"/>
                <a:cs typeface="David"/>
                <a:sym typeface="David"/>
              </a:rPr>
              <a:t>מחאה</a:t>
            </a:r>
            <a:endParaRPr sz="4000">
              <a:solidFill>
                <a:schemeClr val="dk1"/>
              </a:solidFill>
              <a:latin typeface="David"/>
              <a:ea typeface="David"/>
              <a:cs typeface="David"/>
              <a:sym typeface="David"/>
            </a:endParaRPr>
          </a:p>
        </p:txBody>
      </p:sp>
      <p:sp>
        <p:nvSpPr>
          <p:cNvPr id="429" name="Google Shape;429;g16ecf887863_0_8"/>
          <p:cNvSpPr/>
          <p:nvPr/>
        </p:nvSpPr>
        <p:spPr>
          <a:xfrm>
            <a:off x="1635541" y="4706961"/>
            <a:ext cx="1447800" cy="803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w-IL" sz="2800">
                <a:solidFill>
                  <a:schemeClr val="dk1"/>
                </a:solidFill>
                <a:latin typeface="David"/>
                <a:ea typeface="David"/>
                <a:cs typeface="David"/>
                <a:sym typeface="David"/>
              </a:rPr>
              <a:t>חסימת כבישים</a:t>
            </a:r>
            <a:endParaRPr sz="2800">
              <a:solidFill>
                <a:schemeClr val="dk1"/>
              </a:solidFill>
              <a:latin typeface="David"/>
              <a:ea typeface="David"/>
              <a:cs typeface="David"/>
              <a:sym typeface="David"/>
            </a:endParaRPr>
          </a:p>
        </p:txBody>
      </p:sp>
      <p:sp>
        <p:nvSpPr>
          <p:cNvPr id="430" name="Google Shape;430;g16ecf887863_0_8"/>
          <p:cNvSpPr/>
          <p:nvPr/>
        </p:nvSpPr>
        <p:spPr>
          <a:xfrm>
            <a:off x="1639043" y="3590589"/>
            <a:ext cx="1440900" cy="803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w-IL" sz="2800">
                <a:solidFill>
                  <a:schemeClr val="dk1"/>
                </a:solidFill>
                <a:latin typeface="David"/>
                <a:ea typeface="David"/>
                <a:cs typeface="David"/>
                <a:sym typeface="David"/>
              </a:rPr>
              <a:t>הפרת סדר</a:t>
            </a:r>
            <a:endParaRPr sz="2800">
              <a:solidFill>
                <a:schemeClr val="dk1"/>
              </a:solidFill>
              <a:latin typeface="David"/>
              <a:ea typeface="David"/>
              <a:cs typeface="David"/>
              <a:sym typeface="David"/>
            </a:endParaRPr>
          </a:p>
        </p:txBody>
      </p:sp>
      <p:sp>
        <p:nvSpPr>
          <p:cNvPr id="431" name="Google Shape;431;g16ecf887863_0_8"/>
          <p:cNvSpPr txBox="1"/>
          <p:nvPr/>
        </p:nvSpPr>
        <p:spPr>
          <a:xfrm>
            <a:off x="838200" y="122097"/>
            <a:ext cx="10515600" cy="773400"/>
          </a:xfrm>
          <a:prstGeom prst="rect">
            <a:avLst/>
          </a:prstGeom>
          <a:noFill/>
          <a:ln>
            <a:noFill/>
          </a:ln>
        </p:spPr>
        <p:txBody>
          <a:bodyPr anchorCtr="0" anchor="t" bIns="45700" lIns="91425" spcFirstLastPara="1" rIns="91425" wrap="square" tIns="45700">
            <a:normAutofit/>
          </a:bodyPr>
          <a:lstStyle/>
          <a:p>
            <a:pPr indent="0" lvl="0" marL="0" marR="0" rtl="1" algn="ctr">
              <a:lnSpc>
                <a:spcPct val="90000"/>
              </a:lnSpc>
              <a:spcBef>
                <a:spcPts val="0"/>
              </a:spcBef>
              <a:spcAft>
                <a:spcPts val="0"/>
              </a:spcAft>
              <a:buClr>
                <a:schemeClr val="lt1"/>
              </a:buClr>
              <a:buSzPts val="4400"/>
              <a:buFont typeface="Arial"/>
              <a:buNone/>
            </a:pPr>
            <a:r>
              <a:rPr b="1" lang="iw-IL" sz="4400">
                <a:solidFill>
                  <a:schemeClr val="lt1"/>
                </a:solidFill>
                <a:latin typeface="David"/>
                <a:ea typeface="David"/>
                <a:cs typeface="David"/>
                <a:sym typeface="David"/>
              </a:rPr>
              <a:t>במצעד האקלים יש גם "מְחָאָה"</a:t>
            </a:r>
            <a:endParaRPr b="1" sz="4400">
              <a:solidFill>
                <a:schemeClr val="lt1"/>
              </a:solidFill>
              <a:latin typeface="David"/>
              <a:ea typeface="David"/>
              <a:cs typeface="David"/>
              <a:sym typeface="David"/>
            </a:endParaRPr>
          </a:p>
        </p:txBody>
      </p:sp>
      <p:sp>
        <p:nvSpPr>
          <p:cNvPr id="432" name="Google Shape;432;g16ecf887863_0_8"/>
          <p:cNvSpPr/>
          <p:nvPr/>
        </p:nvSpPr>
        <p:spPr>
          <a:xfrm>
            <a:off x="8991262" y="3590589"/>
            <a:ext cx="1463100" cy="8034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w-IL" sz="2800">
                <a:solidFill>
                  <a:schemeClr val="dk1"/>
                </a:solidFill>
                <a:latin typeface="David"/>
                <a:ea typeface="David"/>
                <a:cs typeface="David"/>
                <a:sym typeface="David"/>
              </a:rPr>
              <a:t>החתמת עצומה</a:t>
            </a:r>
            <a:endParaRPr sz="2800">
              <a:solidFill>
                <a:schemeClr val="dk1"/>
              </a:solidFill>
              <a:latin typeface="David"/>
              <a:ea typeface="David"/>
              <a:cs typeface="David"/>
              <a:sym typeface="David"/>
            </a:endParaRPr>
          </a:p>
        </p:txBody>
      </p:sp>
      <p:grpSp>
        <p:nvGrpSpPr>
          <p:cNvPr id="433" name="Google Shape;433;g16ecf887863_0_8"/>
          <p:cNvGrpSpPr/>
          <p:nvPr/>
        </p:nvGrpSpPr>
        <p:grpSpPr>
          <a:xfrm>
            <a:off x="5362767" y="5823333"/>
            <a:ext cx="1471030" cy="803400"/>
            <a:chOff x="5193791" y="5058466"/>
            <a:chExt cx="1471030" cy="803400"/>
          </a:xfrm>
        </p:grpSpPr>
        <p:grpSp>
          <p:nvGrpSpPr>
            <p:cNvPr id="434" name="Google Shape;434;g16ecf887863_0_8"/>
            <p:cNvGrpSpPr/>
            <p:nvPr/>
          </p:nvGrpSpPr>
          <p:grpSpPr>
            <a:xfrm>
              <a:off x="5222467" y="5058466"/>
              <a:ext cx="1442354" cy="803400"/>
              <a:chOff x="4664560" y="3816421"/>
              <a:chExt cx="1442354" cy="803400"/>
            </a:xfrm>
          </p:grpSpPr>
          <p:sp>
            <p:nvSpPr>
              <p:cNvPr id="435" name="Google Shape;435;g16ecf887863_0_8"/>
              <p:cNvSpPr/>
              <p:nvPr/>
            </p:nvSpPr>
            <p:spPr>
              <a:xfrm>
                <a:off x="4664560" y="3816421"/>
                <a:ext cx="723900" cy="803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David"/>
                  <a:ea typeface="David"/>
                  <a:cs typeface="David"/>
                  <a:sym typeface="David"/>
                </a:endParaRPr>
              </a:p>
            </p:txBody>
          </p:sp>
          <p:sp>
            <p:nvSpPr>
              <p:cNvPr id="436" name="Google Shape;436;g16ecf887863_0_8"/>
              <p:cNvSpPr/>
              <p:nvPr/>
            </p:nvSpPr>
            <p:spPr>
              <a:xfrm>
                <a:off x="5383014" y="3816421"/>
                <a:ext cx="723900" cy="8034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David"/>
                  <a:ea typeface="David"/>
                  <a:cs typeface="David"/>
                  <a:sym typeface="David"/>
                </a:endParaRPr>
              </a:p>
            </p:txBody>
          </p:sp>
        </p:grpSp>
        <p:sp>
          <p:nvSpPr>
            <p:cNvPr id="437" name="Google Shape;437;g16ecf887863_0_8"/>
            <p:cNvSpPr/>
            <p:nvPr/>
          </p:nvSpPr>
          <p:spPr>
            <a:xfrm>
              <a:off x="5193791" y="5058466"/>
              <a:ext cx="1463700" cy="80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w-IL" sz="2800">
                  <a:solidFill>
                    <a:schemeClr val="dk1"/>
                  </a:solidFill>
                  <a:latin typeface="David"/>
                  <a:ea typeface="David"/>
                  <a:cs typeface="David"/>
                  <a:sym typeface="David"/>
                </a:rPr>
                <a:t>הפגנה</a:t>
              </a:r>
              <a:endParaRPr sz="2800">
                <a:solidFill>
                  <a:schemeClr val="dk1"/>
                </a:solidFill>
                <a:latin typeface="David"/>
                <a:ea typeface="David"/>
                <a:cs typeface="David"/>
                <a:sym typeface="David"/>
              </a:endParaRPr>
            </a:p>
          </p:txBody>
        </p:sp>
      </p:grpSp>
      <p:grpSp>
        <p:nvGrpSpPr>
          <p:cNvPr id="438" name="Google Shape;438;g16ecf887863_0_8"/>
          <p:cNvGrpSpPr/>
          <p:nvPr/>
        </p:nvGrpSpPr>
        <p:grpSpPr>
          <a:xfrm>
            <a:off x="5362767" y="4706961"/>
            <a:ext cx="1475447" cy="841585"/>
            <a:chOff x="6269763" y="3792692"/>
            <a:chExt cx="1475447" cy="841585"/>
          </a:xfrm>
        </p:grpSpPr>
        <p:grpSp>
          <p:nvGrpSpPr>
            <p:cNvPr id="439" name="Google Shape;439;g16ecf887863_0_8"/>
            <p:cNvGrpSpPr/>
            <p:nvPr/>
          </p:nvGrpSpPr>
          <p:grpSpPr>
            <a:xfrm>
              <a:off x="6302856" y="3792692"/>
              <a:ext cx="1442354" cy="803400"/>
              <a:chOff x="4664560" y="3816421"/>
              <a:chExt cx="1442354" cy="803400"/>
            </a:xfrm>
          </p:grpSpPr>
          <p:sp>
            <p:nvSpPr>
              <p:cNvPr id="440" name="Google Shape;440;g16ecf887863_0_8"/>
              <p:cNvSpPr/>
              <p:nvPr/>
            </p:nvSpPr>
            <p:spPr>
              <a:xfrm>
                <a:off x="4664560" y="3816421"/>
                <a:ext cx="723900" cy="803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David"/>
                  <a:ea typeface="David"/>
                  <a:cs typeface="David"/>
                  <a:sym typeface="David"/>
                </a:endParaRPr>
              </a:p>
            </p:txBody>
          </p:sp>
          <p:sp>
            <p:nvSpPr>
              <p:cNvPr id="441" name="Google Shape;441;g16ecf887863_0_8"/>
              <p:cNvSpPr/>
              <p:nvPr/>
            </p:nvSpPr>
            <p:spPr>
              <a:xfrm>
                <a:off x="5383014" y="3816421"/>
                <a:ext cx="723900" cy="8034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David"/>
                  <a:ea typeface="David"/>
                  <a:cs typeface="David"/>
                  <a:sym typeface="David"/>
                </a:endParaRPr>
              </a:p>
            </p:txBody>
          </p:sp>
        </p:grpSp>
        <p:sp>
          <p:nvSpPr>
            <p:cNvPr id="442" name="Google Shape;442;g16ecf887863_0_8"/>
            <p:cNvSpPr/>
            <p:nvPr/>
          </p:nvSpPr>
          <p:spPr>
            <a:xfrm>
              <a:off x="6269763" y="3830877"/>
              <a:ext cx="1463700" cy="80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w-IL" sz="2800">
                  <a:solidFill>
                    <a:schemeClr val="dk1"/>
                  </a:solidFill>
                  <a:latin typeface="David"/>
                  <a:ea typeface="David"/>
                  <a:cs typeface="David"/>
                  <a:sym typeface="David"/>
                </a:rPr>
                <a:t>מצעד</a:t>
              </a:r>
              <a:endParaRPr sz="2800">
                <a:solidFill>
                  <a:schemeClr val="dk1"/>
                </a:solidFill>
                <a:latin typeface="David"/>
                <a:ea typeface="David"/>
                <a:cs typeface="David"/>
                <a:sym typeface="David"/>
              </a:endParaRPr>
            </a:p>
          </p:txBody>
        </p:sp>
      </p:grpSp>
      <p:grpSp>
        <p:nvGrpSpPr>
          <p:cNvPr id="443" name="Google Shape;443;g16ecf887863_0_8"/>
          <p:cNvGrpSpPr/>
          <p:nvPr/>
        </p:nvGrpSpPr>
        <p:grpSpPr>
          <a:xfrm>
            <a:off x="5368677" y="3590589"/>
            <a:ext cx="1463700" cy="803400"/>
            <a:chOff x="4795687" y="3968821"/>
            <a:chExt cx="1463700" cy="803400"/>
          </a:xfrm>
        </p:grpSpPr>
        <p:grpSp>
          <p:nvGrpSpPr>
            <p:cNvPr id="444" name="Google Shape;444;g16ecf887863_0_8"/>
            <p:cNvGrpSpPr/>
            <p:nvPr/>
          </p:nvGrpSpPr>
          <p:grpSpPr>
            <a:xfrm>
              <a:off x="4816960" y="3968821"/>
              <a:ext cx="1442354" cy="803400"/>
              <a:chOff x="4664560" y="3816421"/>
              <a:chExt cx="1442354" cy="803400"/>
            </a:xfrm>
          </p:grpSpPr>
          <p:sp>
            <p:nvSpPr>
              <p:cNvPr id="445" name="Google Shape;445;g16ecf887863_0_8"/>
              <p:cNvSpPr/>
              <p:nvPr/>
            </p:nvSpPr>
            <p:spPr>
              <a:xfrm>
                <a:off x="4664560" y="3816421"/>
                <a:ext cx="723900" cy="803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David"/>
                  <a:ea typeface="David"/>
                  <a:cs typeface="David"/>
                  <a:sym typeface="David"/>
                </a:endParaRPr>
              </a:p>
            </p:txBody>
          </p:sp>
          <p:sp>
            <p:nvSpPr>
              <p:cNvPr id="446" name="Google Shape;446;g16ecf887863_0_8"/>
              <p:cNvSpPr/>
              <p:nvPr/>
            </p:nvSpPr>
            <p:spPr>
              <a:xfrm>
                <a:off x="5383014" y="3816421"/>
                <a:ext cx="723900" cy="8034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David"/>
                  <a:ea typeface="David"/>
                  <a:cs typeface="David"/>
                  <a:sym typeface="David"/>
                </a:endParaRPr>
              </a:p>
            </p:txBody>
          </p:sp>
        </p:grpSp>
        <p:sp>
          <p:nvSpPr>
            <p:cNvPr id="447" name="Google Shape;447;g16ecf887863_0_8"/>
            <p:cNvSpPr/>
            <p:nvPr/>
          </p:nvSpPr>
          <p:spPr>
            <a:xfrm>
              <a:off x="4795687" y="3968821"/>
              <a:ext cx="1463700" cy="80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w-IL" sz="2800">
                  <a:solidFill>
                    <a:schemeClr val="dk1"/>
                  </a:solidFill>
                  <a:latin typeface="David"/>
                  <a:ea typeface="David"/>
                  <a:cs typeface="David"/>
                  <a:sym typeface="David"/>
                </a:rPr>
                <a:t>שביתה</a:t>
              </a:r>
              <a:endParaRPr sz="2800">
                <a:solidFill>
                  <a:schemeClr val="dk1"/>
                </a:solidFill>
                <a:latin typeface="David"/>
                <a:ea typeface="David"/>
                <a:cs typeface="David"/>
                <a:sym typeface="David"/>
              </a:endParaRPr>
            </a:p>
          </p:txBody>
        </p:sp>
      </p:grpSp>
      <p:sp>
        <p:nvSpPr>
          <p:cNvPr id="448" name="Google Shape;448;g16ecf887863_0_8"/>
          <p:cNvSpPr/>
          <p:nvPr/>
        </p:nvSpPr>
        <p:spPr>
          <a:xfrm>
            <a:off x="8991262" y="4706961"/>
            <a:ext cx="1463100" cy="8034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w-IL" sz="2800">
                <a:solidFill>
                  <a:schemeClr val="dk1"/>
                </a:solidFill>
                <a:latin typeface="David"/>
                <a:ea typeface="David"/>
                <a:cs typeface="David"/>
                <a:sym typeface="David"/>
              </a:rPr>
              <a:t>כתבה בעיתון</a:t>
            </a:r>
            <a:endParaRPr sz="2800">
              <a:solidFill>
                <a:schemeClr val="dk1"/>
              </a:solidFill>
              <a:latin typeface="David"/>
              <a:ea typeface="David"/>
              <a:cs typeface="David"/>
              <a:sym typeface="David"/>
            </a:endParaRPr>
          </a:p>
        </p:txBody>
      </p:sp>
      <p:grpSp>
        <p:nvGrpSpPr>
          <p:cNvPr id="449" name="Google Shape;449;g16ecf887863_0_8"/>
          <p:cNvGrpSpPr/>
          <p:nvPr/>
        </p:nvGrpSpPr>
        <p:grpSpPr>
          <a:xfrm>
            <a:off x="7445829" y="2474217"/>
            <a:ext cx="3469143" cy="803400"/>
            <a:chOff x="7445829" y="2474217"/>
            <a:chExt cx="3469143" cy="803400"/>
          </a:xfrm>
        </p:grpSpPr>
        <p:sp>
          <p:nvSpPr>
            <p:cNvPr id="450" name="Google Shape;450;g16ecf887863_0_8"/>
            <p:cNvSpPr/>
            <p:nvPr/>
          </p:nvSpPr>
          <p:spPr>
            <a:xfrm>
              <a:off x="8530872" y="2474217"/>
              <a:ext cx="2384100" cy="8034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w-IL" sz="3200">
                  <a:solidFill>
                    <a:schemeClr val="dk1"/>
                  </a:solidFill>
                  <a:latin typeface="David"/>
                  <a:ea typeface="David"/>
                  <a:cs typeface="David"/>
                  <a:sym typeface="David"/>
                </a:rPr>
                <a:t>חוקית</a:t>
              </a:r>
              <a:endParaRPr sz="3200">
                <a:solidFill>
                  <a:schemeClr val="dk1"/>
                </a:solidFill>
                <a:latin typeface="David"/>
                <a:ea typeface="David"/>
                <a:cs typeface="David"/>
                <a:sym typeface="David"/>
              </a:endParaRPr>
            </a:p>
          </p:txBody>
        </p:sp>
        <p:sp>
          <p:nvSpPr>
            <p:cNvPr id="451" name="Google Shape;451;g16ecf887863_0_8"/>
            <p:cNvSpPr/>
            <p:nvPr/>
          </p:nvSpPr>
          <p:spPr>
            <a:xfrm>
              <a:off x="7445829" y="2781244"/>
              <a:ext cx="925200" cy="189300"/>
            </a:xfrm>
            <a:prstGeom prst="rightArrow">
              <a:avLst>
                <a:gd fmla="val 50000" name="adj1"/>
                <a:gd fmla="val 50000" name="adj2"/>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52" name="Google Shape;452;g16ecf887863_0_8"/>
          <p:cNvGrpSpPr/>
          <p:nvPr/>
        </p:nvGrpSpPr>
        <p:grpSpPr>
          <a:xfrm>
            <a:off x="1048800" y="2474217"/>
            <a:ext cx="3706323" cy="803400"/>
            <a:chOff x="1048800" y="2474217"/>
            <a:chExt cx="3706323" cy="803400"/>
          </a:xfrm>
        </p:grpSpPr>
        <p:sp>
          <p:nvSpPr>
            <p:cNvPr id="453" name="Google Shape;453;g16ecf887863_0_8"/>
            <p:cNvSpPr/>
            <p:nvPr/>
          </p:nvSpPr>
          <p:spPr>
            <a:xfrm>
              <a:off x="1048800" y="2474217"/>
              <a:ext cx="2621400" cy="803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w-IL" sz="3200">
                  <a:solidFill>
                    <a:schemeClr val="dk1"/>
                  </a:solidFill>
                  <a:latin typeface="David"/>
                  <a:ea typeface="David"/>
                  <a:cs typeface="David"/>
                  <a:sym typeface="David"/>
                </a:rPr>
                <a:t>בלתי חוקית</a:t>
              </a:r>
              <a:endParaRPr sz="3200">
                <a:solidFill>
                  <a:schemeClr val="dk1"/>
                </a:solidFill>
                <a:latin typeface="David"/>
                <a:ea typeface="David"/>
                <a:cs typeface="David"/>
                <a:sym typeface="David"/>
              </a:endParaRPr>
            </a:p>
          </p:txBody>
        </p:sp>
        <p:sp>
          <p:nvSpPr>
            <p:cNvPr id="454" name="Google Shape;454;g16ecf887863_0_8"/>
            <p:cNvSpPr/>
            <p:nvPr/>
          </p:nvSpPr>
          <p:spPr>
            <a:xfrm flipH="1">
              <a:off x="3829923" y="2781244"/>
              <a:ext cx="925200" cy="189300"/>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500"/>
                                        <p:tgtEl>
                                          <p:spTgt spid="428"/>
                                        </p:tgtEl>
                                        <p:attrNameLst>
                                          <p:attrName>ppt_w</p:attrName>
                                        </p:attrNameLst>
                                      </p:cBhvr>
                                      <p:tavLst>
                                        <p:tav fmla="" tm="0">
                                          <p:val>
                                            <p:strVal val="0"/>
                                          </p:val>
                                        </p:tav>
                                        <p:tav fmla="" tm="100000">
                                          <p:val>
                                            <p:strVal val="#ppt_w"/>
                                          </p:val>
                                        </p:tav>
                                      </p:tavLst>
                                    </p:anim>
                                    <p:anim calcmode="lin" valueType="num">
                                      <p:cBhvr additive="base">
                                        <p:cTn dur="500"/>
                                        <p:tgtEl>
                                          <p:spTgt spid="4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43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8" name="Shape 458"/>
        <p:cNvGrpSpPr/>
        <p:nvPr/>
      </p:nvGrpSpPr>
      <p:grpSpPr>
        <a:xfrm>
          <a:off x="0" y="0"/>
          <a:ext cx="0" cy="0"/>
          <a:chOff x="0" y="0"/>
          <a:chExt cx="0" cy="0"/>
        </a:xfrm>
      </p:grpSpPr>
      <p:sp>
        <p:nvSpPr>
          <p:cNvPr id="459" name="Google Shape;459;g16ecf887863_0_39"/>
          <p:cNvSpPr txBox="1"/>
          <p:nvPr>
            <p:ph idx="1" type="body"/>
          </p:nvPr>
        </p:nvSpPr>
        <p:spPr>
          <a:xfrm>
            <a:off x="137160" y="1363436"/>
            <a:ext cx="5860500" cy="823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b="0" lang="iw-IL" sz="2800">
                <a:solidFill>
                  <a:schemeClr val="lt1"/>
                </a:solidFill>
                <a:latin typeface="David"/>
                <a:ea typeface="David"/>
                <a:cs typeface="David"/>
                <a:sym typeface="David"/>
              </a:rPr>
              <a:t>מחאה באמצעות השחתת אומנות</a:t>
            </a:r>
            <a:endParaRPr b="0" sz="2800">
              <a:solidFill>
                <a:schemeClr val="lt1"/>
              </a:solidFill>
              <a:latin typeface="David"/>
              <a:ea typeface="David"/>
              <a:cs typeface="David"/>
              <a:sym typeface="David"/>
            </a:endParaRPr>
          </a:p>
        </p:txBody>
      </p:sp>
      <p:sp>
        <p:nvSpPr>
          <p:cNvPr id="460" name="Google Shape;460;g16ecf887863_0_39"/>
          <p:cNvSpPr txBox="1"/>
          <p:nvPr>
            <p:ph idx="3" type="body"/>
          </p:nvPr>
        </p:nvSpPr>
        <p:spPr>
          <a:xfrm>
            <a:off x="6169023" y="1374185"/>
            <a:ext cx="5939100" cy="823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b="0" lang="iw-IL" sz="2800">
                <a:solidFill>
                  <a:schemeClr val="lt1"/>
                </a:solidFill>
                <a:latin typeface="David"/>
                <a:ea typeface="David"/>
                <a:cs typeface="David"/>
                <a:sym typeface="David"/>
              </a:rPr>
              <a:t>מצעד האקלים הישראלי 2021</a:t>
            </a:r>
            <a:endParaRPr b="0" sz="2800">
              <a:solidFill>
                <a:schemeClr val="lt1"/>
              </a:solidFill>
              <a:latin typeface="David"/>
              <a:ea typeface="David"/>
              <a:cs typeface="David"/>
              <a:sym typeface="David"/>
            </a:endParaRPr>
          </a:p>
        </p:txBody>
      </p:sp>
      <p:sp>
        <p:nvSpPr>
          <p:cNvPr id="461" name="Google Shape;461;g16ecf887863_0_39"/>
          <p:cNvSpPr txBox="1"/>
          <p:nvPr/>
        </p:nvSpPr>
        <p:spPr>
          <a:xfrm>
            <a:off x="838200" y="481326"/>
            <a:ext cx="10515600" cy="773400"/>
          </a:xfrm>
          <a:prstGeom prst="rect">
            <a:avLst/>
          </a:prstGeom>
          <a:noFill/>
          <a:ln>
            <a:noFill/>
          </a:ln>
        </p:spPr>
        <p:txBody>
          <a:bodyPr anchorCtr="0" anchor="t" bIns="45700" lIns="91425" spcFirstLastPara="1" rIns="91425" wrap="square" tIns="45700">
            <a:normAutofit/>
          </a:bodyPr>
          <a:lstStyle/>
          <a:p>
            <a:pPr indent="0" lvl="0" marL="0" marR="0" rtl="1" algn="ctr">
              <a:lnSpc>
                <a:spcPct val="90000"/>
              </a:lnSpc>
              <a:spcBef>
                <a:spcPts val="0"/>
              </a:spcBef>
              <a:spcAft>
                <a:spcPts val="0"/>
              </a:spcAft>
              <a:buClr>
                <a:schemeClr val="lt1"/>
              </a:buClr>
              <a:buSzPts val="4400"/>
              <a:buFont typeface="Arial"/>
              <a:buNone/>
            </a:pPr>
            <a:r>
              <a:rPr b="1" lang="iw-IL" sz="4400">
                <a:solidFill>
                  <a:schemeClr val="lt1"/>
                </a:solidFill>
                <a:latin typeface="David"/>
                <a:ea typeface="David"/>
                <a:cs typeface="David"/>
                <a:sym typeface="David"/>
              </a:rPr>
              <a:t>חוקי או לא חוקי, לדעתכם?</a:t>
            </a:r>
            <a:endParaRPr b="1" sz="4400">
              <a:solidFill>
                <a:schemeClr val="lt1"/>
              </a:solidFill>
              <a:latin typeface="David"/>
              <a:ea typeface="David"/>
              <a:cs typeface="David"/>
              <a:sym typeface="David"/>
            </a:endParaRPr>
          </a:p>
        </p:txBody>
      </p:sp>
      <p:pic>
        <p:nvPicPr>
          <p:cNvPr descr="ב29/10/21, יומיים לפני פתיחת ועידת האקלים העולמית COP26, צעדנו מעל 10,000 ישראלים וישראליות בדרישה ברורה מממשלת ישראל לעבור מדיבורים למעשים, להכריז על מצב חירום אקלימי ולהציג תוכנית חירום להתמודדות עם משבר האקלים.&#10;&#10;צילום ועריכה - זאב גירש zeev girsh&#10;צילום רחפן - אלן קרוניק alan kronik&#10;מוסיקה - אקו ''NOBODY KNOWS BETTER''&#10;&#10;לתמיכה במגמה ירוקה - https://www.green.org.il/donate/" id="462" name="Google Shape;462;g16ecf887863_0_39" title="People's Climate March Israel 2021 - מצעד האקלים הישראלי 2021">
            <a:hlinkClick r:id="rId3"/>
          </p:cNvPr>
          <p:cNvPicPr preferRelativeResize="0"/>
          <p:nvPr/>
        </p:nvPicPr>
        <p:blipFill>
          <a:blip r:embed="rId4">
            <a:alphaModFix/>
          </a:blip>
          <a:stretch>
            <a:fillRect/>
          </a:stretch>
        </p:blipFill>
        <p:spPr>
          <a:xfrm>
            <a:off x="6229363" y="2350497"/>
            <a:ext cx="4572000" cy="3429000"/>
          </a:xfrm>
          <a:prstGeom prst="rect">
            <a:avLst/>
          </a:prstGeom>
          <a:noFill/>
          <a:ln>
            <a:noFill/>
          </a:ln>
        </p:spPr>
      </p:pic>
      <p:pic>
        <p:nvPicPr>
          <p:cNvPr descr="Just Stop Oil activists have thrown tomato soup over Van Gogh's masterpiece Sunflowers at the National Gallery in Trafalgar Square, London. &#10;Subscribe to Guardian News on YouTube ► http://bit.ly/guardianwiressub&#10;&#10;The protesters said the demonstration was in relation to the cost of living and climate crises, as they asked: ‘Is art worth more than life?’&#10;&#10;The Guardian publishes independent journalism, made possible by supporters. Contribute to The Guardian today ► https://bit.ly/3uhA7zg&#10;&#10;Sign up to the Guardian's free new daily newsletter, First Edition ► http://theguardian.com/first-edition&#10;&#10;Website ► https://www.theguardian.com&#10;Facebook ►https://www.facebook.com/theguardian&#10;Twitter ► https://twitter.com/guardian&#10;Instagram ► https://instagram.com/guardian&#10;&#10;The Guardian on YouTube: &#10;The Guardian ► https://bit.ly/guardiannewssubs&#10;Guardian Australia ► https://bit.ly/guardianaussubs&#10;Guardian Football ► https://bit.ly/gdnfootballsubs&#10;Guardian Sport ► https://bit.ly/gdnsportsubs&#10;Guardian Live ► https://bit.ly/guardianlivesubs&#10;&#10;#NationalGallery #JustStopOil #VanGogh #Protest #CostOfLivingCrisis #ClimateChange #UK" id="463" name="Google Shape;463;g16ecf887863_0_39" title="Activists throw tomato soup on Van Gogh’s Sunflowers at National Gallery">
            <a:hlinkClick r:id="rId5"/>
          </p:cNvPr>
          <p:cNvPicPr preferRelativeResize="0"/>
          <p:nvPr/>
        </p:nvPicPr>
        <p:blipFill>
          <a:blip r:embed="rId6">
            <a:alphaModFix/>
          </a:blip>
          <a:stretch>
            <a:fillRect/>
          </a:stretch>
        </p:blipFill>
        <p:spPr>
          <a:xfrm>
            <a:off x="781400" y="2350497"/>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7" name="Shape 467"/>
        <p:cNvGrpSpPr/>
        <p:nvPr/>
      </p:nvGrpSpPr>
      <p:grpSpPr>
        <a:xfrm>
          <a:off x="0" y="0"/>
          <a:ext cx="0" cy="0"/>
          <a:chOff x="0" y="0"/>
          <a:chExt cx="0" cy="0"/>
        </a:xfrm>
      </p:grpSpPr>
      <p:sp>
        <p:nvSpPr>
          <p:cNvPr id="468" name="Google Shape;468;p22"/>
          <p:cNvSpPr txBox="1"/>
          <p:nvPr>
            <p:ph type="title"/>
          </p:nvPr>
        </p:nvSpPr>
        <p:spPr>
          <a:xfrm>
            <a:off x="838200" y="153275"/>
            <a:ext cx="10515600" cy="1325700"/>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chemeClr val="dk1"/>
              </a:buClr>
              <a:buSzPts val="4400"/>
              <a:buFont typeface="Calibri"/>
              <a:buNone/>
            </a:pPr>
            <a:r>
              <a:rPr b="1" lang="iw-IL">
                <a:solidFill>
                  <a:schemeClr val="lt1"/>
                </a:solidFill>
                <a:latin typeface="David"/>
                <a:ea typeface="David"/>
                <a:cs typeface="David"/>
                <a:sym typeface="David"/>
              </a:rPr>
              <a:t>קריאה גלובלית - האם היא מגיעה גם אליכם?  </a:t>
            </a:r>
            <a:endParaRPr b="1">
              <a:solidFill>
                <a:schemeClr val="lt1"/>
              </a:solidFill>
              <a:latin typeface="David"/>
              <a:ea typeface="David"/>
              <a:cs typeface="David"/>
              <a:sym typeface="David"/>
            </a:endParaRPr>
          </a:p>
        </p:txBody>
      </p:sp>
      <p:sp>
        <p:nvSpPr>
          <p:cNvPr id="469" name="Google Shape;46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Sing for the Climate is a big singing manifestation that first took place on September 22 and 23 2012 in Belgium. More than 80.000 people in more than 180 Belgian cities and communities sang the song &quot;Do it Now&quot;, urging politicians to take more ambitious climate measures both on local, national and international level. This video is a synthesis of recordings that were made in all locations. The success of 'Sing for the Climate' proves that a mass mobilization around climate change is still possible even after the COP15 in Copenhagen. &#10;&#10;But Belgium is a small country and climate change is  global problem, which needs to be tackled on an international level. Therefore we appeal to local groups and  organizations worldwide to organize their own version of Sing for the Climate. &#10;&#10;More information, tools and support for your local action can be found on http://www.singfortheclimate.com &#10;&#10;Sing for the Climate is the culmination of three years campaigning for 'The Big Ask'. Learn all about this story in this video http://youtu.be/cg_tcJ1SgxA&#10;&#10;The song &quot;Do it now&quot; was created to the tune of the Italian protestsong &quot;Bella Ciao&quot;." id="470" name="Google Shape;470;p22" title="Sing for the Climate Belgium - Final clip">
            <a:hlinkClick r:id="rId3"/>
          </p:cNvPr>
          <p:cNvPicPr preferRelativeResize="0"/>
          <p:nvPr/>
        </p:nvPicPr>
        <p:blipFill>
          <a:blip r:embed="rId4">
            <a:alphaModFix/>
          </a:blip>
          <a:stretch>
            <a:fillRect/>
          </a:stretch>
        </p:blipFill>
        <p:spPr>
          <a:xfrm>
            <a:off x="2461850" y="1260125"/>
            <a:ext cx="7612625" cy="5597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79ba691e33_2_10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1" algn="r">
              <a:spcBef>
                <a:spcPts val="0"/>
              </a:spcBef>
              <a:spcAft>
                <a:spcPts val="0"/>
              </a:spcAft>
              <a:buNone/>
            </a:pPr>
            <a:r>
              <a:rPr b="1" lang="iw-IL"/>
              <a:t>טעימה מועידת האקלים שהתקיימה בגלזגו ב 2021</a:t>
            </a:r>
            <a:endParaRPr b="1"/>
          </a:p>
        </p:txBody>
      </p:sp>
      <p:sp>
        <p:nvSpPr>
          <p:cNvPr id="252" name="Google Shape;252;g179ba691e33_2_10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descr="היום זה מתחיל: מנהיגי העולם יתכנסו בגלזגו שבסקוטלנד ויציעו פתרונות מעשיים אל מול משבר האקלים המחריף. לדעת מומחים, מדובר בהזדמנות האחרונה לשינוי הכיוון שאליו העולם צועד: עתיד חם יותר ומסוכן יותר. ראש הממשלה בנט ייפגש בוועידה עם שורת מנהיגים, בהם ג'ונסון ומקרון, ומחר צפוי לשאת נאום שבו תוצג ההתחייבות הישראלית לעצירת פליטות גזי החממה&#10;https://bit.ly/2ZPqGMK&#10;&#10;אתם צופים בערוץ היוטיוב של ynet: עדכוני חדשות שוטפים, ראיונות מרתקים, שידורים מיוחדים, הופעות בלעדיות וכתבות מעניינות ומרגשות&#10;-&#10;-&#10;-&#10;• להרשמה לערוץ ynet ביוטיוב ◄ https://bit.ly/2U8HeXH&#10;&#10;&#10;עקבו אחרינו גם:&#10;בפייסבוק ◄ https://www.facebook.com/ynetnews&#10;&#10;&#10;באינסטגרם ◄ https://www.instagram.com/ynetgram&#10;&#10;&#10;בטוויטר ◄ https://twitter.com/ynetalerts&#10;&#10;&#10;בטלגרם ◄ https://t.me/ynetalerts" id="253" name="Google Shape;253;g179ba691e33_2_104" title="ועידת האקלים בגלזגו יוצאת לדרך">
            <a:hlinkClick r:id="rId3"/>
          </p:cNvPr>
          <p:cNvPicPr preferRelativeResize="0"/>
          <p:nvPr/>
        </p:nvPicPr>
        <p:blipFill>
          <a:blip r:embed="rId4">
            <a:alphaModFix/>
          </a:blip>
          <a:stretch>
            <a:fillRect/>
          </a:stretch>
        </p:blipFill>
        <p:spPr>
          <a:xfrm>
            <a:off x="3400650" y="24060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pSp>
        <p:nvGrpSpPr>
          <p:cNvPr id="258" name="Google Shape;258;g179ba691e33_2_90"/>
          <p:cNvGrpSpPr/>
          <p:nvPr/>
        </p:nvGrpSpPr>
        <p:grpSpPr>
          <a:xfrm>
            <a:off x="3400942" y="1918621"/>
            <a:ext cx="5410446" cy="3478230"/>
            <a:chOff x="3400942" y="1653328"/>
            <a:chExt cx="5410446" cy="3478230"/>
          </a:xfrm>
        </p:grpSpPr>
        <p:sp>
          <p:nvSpPr>
            <p:cNvPr id="259" name="Google Shape;259;g179ba691e33_2_90"/>
            <p:cNvSpPr/>
            <p:nvPr/>
          </p:nvSpPr>
          <p:spPr>
            <a:xfrm>
              <a:off x="4269339" y="2521725"/>
              <a:ext cx="3673651" cy="1758351"/>
            </a:xfrm>
            <a:prstGeom prst="ellipse">
              <a:avLst/>
            </a:prstGeom>
            <a:solidFill>
              <a:srgbClr val="20124D"/>
            </a:solidFill>
            <a:ln cap="flat" cmpd="sng" w="12700">
              <a:solidFill>
                <a:srgbClr val="1C85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iw-IL" sz="4500" u="none" cap="none" strike="noStrike">
                  <a:solidFill>
                    <a:schemeClr val="lt1"/>
                  </a:solidFill>
                  <a:latin typeface="David"/>
                  <a:ea typeface="David"/>
                  <a:cs typeface="David"/>
                  <a:sym typeface="David"/>
                </a:rPr>
                <a:t>ועידת האקלים</a:t>
              </a:r>
              <a:r>
                <a:rPr b="1" i="0" lang="iw-IL" sz="4000" u="none" cap="none" strike="noStrike">
                  <a:solidFill>
                    <a:schemeClr val="lt1"/>
                  </a:solidFill>
                  <a:latin typeface="David"/>
                  <a:ea typeface="David"/>
                  <a:cs typeface="David"/>
                  <a:sym typeface="David"/>
                </a:rPr>
                <a:t> </a:t>
              </a:r>
              <a:endParaRPr b="1" i="0" sz="4000" u="none" cap="none" strike="noStrike">
                <a:solidFill>
                  <a:schemeClr val="lt1"/>
                </a:solidFill>
                <a:latin typeface="David"/>
                <a:ea typeface="David"/>
                <a:cs typeface="David"/>
                <a:sym typeface="David"/>
              </a:endParaRPr>
            </a:p>
          </p:txBody>
        </p:sp>
        <p:cxnSp>
          <p:nvCxnSpPr>
            <p:cNvPr id="260" name="Google Shape;260;g179ba691e33_2_90"/>
            <p:cNvCxnSpPr/>
            <p:nvPr/>
          </p:nvCxnSpPr>
          <p:spPr>
            <a:xfrm>
              <a:off x="6105614" y="4263161"/>
              <a:ext cx="0" cy="868397"/>
            </a:xfrm>
            <a:prstGeom prst="straightConnector1">
              <a:avLst/>
            </a:prstGeom>
            <a:noFill/>
            <a:ln cap="flat" cmpd="sng" w="76200">
              <a:solidFill>
                <a:srgbClr val="1C85A2"/>
              </a:solidFill>
              <a:prstDash val="solid"/>
              <a:miter lim="800000"/>
              <a:headEnd len="sm" w="sm" type="none"/>
              <a:tailEnd len="med" w="med" type="triangle"/>
            </a:ln>
          </p:spPr>
        </p:cxnSp>
        <p:cxnSp>
          <p:nvCxnSpPr>
            <p:cNvPr id="261" name="Google Shape;261;g179ba691e33_2_90"/>
            <p:cNvCxnSpPr/>
            <p:nvPr/>
          </p:nvCxnSpPr>
          <p:spPr>
            <a:xfrm>
              <a:off x="4753278" y="4040454"/>
              <a:ext cx="0" cy="868397"/>
            </a:xfrm>
            <a:prstGeom prst="straightConnector1">
              <a:avLst/>
            </a:prstGeom>
            <a:noFill/>
            <a:ln cap="flat" cmpd="sng" w="76200">
              <a:solidFill>
                <a:srgbClr val="1C85A2"/>
              </a:solidFill>
              <a:prstDash val="solid"/>
              <a:miter lim="800000"/>
              <a:headEnd len="sm" w="sm" type="none"/>
              <a:tailEnd len="med" w="med" type="triangle"/>
            </a:ln>
          </p:spPr>
        </p:cxnSp>
        <p:cxnSp>
          <p:nvCxnSpPr>
            <p:cNvPr id="262" name="Google Shape;262;g179ba691e33_2_90"/>
            <p:cNvCxnSpPr/>
            <p:nvPr/>
          </p:nvCxnSpPr>
          <p:spPr>
            <a:xfrm>
              <a:off x="3835140" y="3000743"/>
              <a:ext cx="0" cy="868397"/>
            </a:xfrm>
            <a:prstGeom prst="straightConnector1">
              <a:avLst/>
            </a:prstGeom>
            <a:noFill/>
            <a:ln cap="flat" cmpd="sng" w="76200">
              <a:solidFill>
                <a:srgbClr val="1C85A2"/>
              </a:solidFill>
              <a:prstDash val="solid"/>
              <a:miter lim="800000"/>
              <a:headEnd len="sm" w="sm" type="none"/>
              <a:tailEnd len="med" w="med" type="triangle"/>
            </a:ln>
          </p:spPr>
        </p:cxnSp>
        <p:cxnSp>
          <p:nvCxnSpPr>
            <p:cNvPr id="263" name="Google Shape;263;g179ba691e33_2_90"/>
            <p:cNvCxnSpPr/>
            <p:nvPr/>
          </p:nvCxnSpPr>
          <p:spPr>
            <a:xfrm rot="10800000">
              <a:off x="8377189" y="3000743"/>
              <a:ext cx="0" cy="868397"/>
            </a:xfrm>
            <a:prstGeom prst="straightConnector1">
              <a:avLst/>
            </a:prstGeom>
            <a:noFill/>
            <a:ln cap="flat" cmpd="sng" w="76200">
              <a:solidFill>
                <a:srgbClr val="1C85A2"/>
              </a:solidFill>
              <a:prstDash val="solid"/>
              <a:miter lim="800000"/>
              <a:headEnd len="sm" w="sm" type="none"/>
              <a:tailEnd len="med" w="med" type="triangle"/>
            </a:ln>
          </p:spPr>
        </p:cxnSp>
        <p:cxnSp>
          <p:nvCxnSpPr>
            <p:cNvPr id="264" name="Google Shape;264;g179ba691e33_2_90"/>
            <p:cNvCxnSpPr/>
            <p:nvPr/>
          </p:nvCxnSpPr>
          <p:spPr>
            <a:xfrm rot="10800000">
              <a:off x="6105614" y="1653328"/>
              <a:ext cx="0" cy="868397"/>
            </a:xfrm>
            <a:prstGeom prst="straightConnector1">
              <a:avLst/>
            </a:prstGeom>
            <a:noFill/>
            <a:ln cap="flat" cmpd="sng" w="76200">
              <a:solidFill>
                <a:srgbClr val="1C85A2"/>
              </a:solidFill>
              <a:prstDash val="solid"/>
              <a:miter lim="800000"/>
              <a:headEnd len="sm" w="sm" type="none"/>
              <a:tailEnd len="med" w="med" type="triangle"/>
            </a:ln>
          </p:spPr>
        </p:cxnSp>
        <p:cxnSp>
          <p:nvCxnSpPr>
            <p:cNvPr id="265" name="Google Shape;265;g179ba691e33_2_90"/>
            <p:cNvCxnSpPr/>
            <p:nvPr/>
          </p:nvCxnSpPr>
          <p:spPr>
            <a:xfrm rot="10800000">
              <a:off x="7419142" y="1920246"/>
              <a:ext cx="0" cy="868397"/>
            </a:xfrm>
            <a:prstGeom prst="straightConnector1">
              <a:avLst/>
            </a:prstGeom>
            <a:noFill/>
            <a:ln cap="flat" cmpd="sng" w="76200">
              <a:solidFill>
                <a:srgbClr val="1C85A2"/>
              </a:solidFill>
              <a:prstDash val="solid"/>
              <a:miter lim="800000"/>
              <a:headEnd len="sm" w="sm" type="none"/>
              <a:tailEnd len="med" w="med" type="triangle"/>
            </a:ln>
          </p:spPr>
        </p:cxnSp>
        <p:cxnSp>
          <p:nvCxnSpPr>
            <p:cNvPr id="266" name="Google Shape;266;g179ba691e33_2_90"/>
            <p:cNvCxnSpPr/>
            <p:nvPr/>
          </p:nvCxnSpPr>
          <p:spPr>
            <a:xfrm>
              <a:off x="7419142" y="4040454"/>
              <a:ext cx="0" cy="868397"/>
            </a:xfrm>
            <a:prstGeom prst="straightConnector1">
              <a:avLst/>
            </a:prstGeom>
            <a:noFill/>
            <a:ln cap="flat" cmpd="sng" w="76200">
              <a:solidFill>
                <a:srgbClr val="1C85A2"/>
              </a:solidFill>
              <a:prstDash val="solid"/>
              <a:miter lim="800000"/>
              <a:headEnd len="sm" w="sm" type="none"/>
              <a:tailEnd len="med" w="med" type="triangle"/>
            </a:ln>
          </p:spPr>
        </p:cxnSp>
        <p:cxnSp>
          <p:nvCxnSpPr>
            <p:cNvPr id="267" name="Google Shape;267;g179ba691e33_2_90"/>
            <p:cNvCxnSpPr/>
            <p:nvPr/>
          </p:nvCxnSpPr>
          <p:spPr>
            <a:xfrm rot="10800000">
              <a:off x="4753278" y="1920246"/>
              <a:ext cx="0" cy="868397"/>
            </a:xfrm>
            <a:prstGeom prst="straightConnector1">
              <a:avLst/>
            </a:prstGeom>
            <a:noFill/>
            <a:ln cap="flat" cmpd="sng" w="76200">
              <a:solidFill>
                <a:srgbClr val="1C85A2"/>
              </a:solidFill>
              <a:prstDash val="solid"/>
              <a:miter lim="800000"/>
              <a:headEnd len="sm" w="sm" type="none"/>
              <a:tailEnd len="med" w="med" type="triangle"/>
            </a:ln>
          </p:spPr>
        </p:cxnSp>
      </p:grpSp>
      <p:sp>
        <p:nvSpPr>
          <p:cNvPr id="268" name="Google Shape;268;g179ba691e33_2_90"/>
          <p:cNvSpPr txBox="1"/>
          <p:nvPr/>
        </p:nvSpPr>
        <p:spPr>
          <a:xfrm>
            <a:off x="653825" y="157175"/>
            <a:ext cx="10795500" cy="9390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iw-IL" sz="5500" u="none" cap="none" strike="noStrike">
                <a:solidFill>
                  <a:srgbClr val="980000"/>
                </a:solidFill>
                <a:latin typeface="David"/>
                <a:ea typeface="David"/>
                <a:cs typeface="David"/>
                <a:sym typeface="David"/>
              </a:rPr>
              <a:t>מה אתם יודעים על ועידת האקלים?</a:t>
            </a:r>
            <a:r>
              <a:rPr b="0" i="0" lang="iw-IL" sz="4400" u="none" cap="none" strike="noStrike">
                <a:solidFill>
                  <a:schemeClr val="dk1"/>
                </a:solidFill>
                <a:latin typeface="David"/>
                <a:ea typeface="David"/>
                <a:cs typeface="David"/>
                <a:sym typeface="David"/>
              </a:rPr>
              <a:t> </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79ba691e33_2_111"/>
          <p:cNvSpPr txBox="1"/>
          <p:nvPr/>
        </p:nvSpPr>
        <p:spPr>
          <a:xfrm>
            <a:off x="1" y="5304075"/>
            <a:ext cx="4008300" cy="16161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iw-IL" sz="3300" u="none" cap="none" strike="noStrike">
                <a:solidFill>
                  <a:srgbClr val="FF0000"/>
                </a:solidFill>
                <a:latin typeface="David"/>
                <a:ea typeface="David"/>
                <a:cs typeface="David"/>
                <a:sym typeface="David"/>
              </a:rPr>
              <a:t>השנה תתכנס הועידה בשארם-א-שייח' שבמצרים.</a:t>
            </a:r>
            <a:endParaRPr b="1" sz="1900">
              <a:solidFill>
                <a:srgbClr val="FF0000"/>
              </a:solidFill>
            </a:endParaRPr>
          </a:p>
        </p:txBody>
      </p:sp>
      <p:pic>
        <p:nvPicPr>
          <p:cNvPr id="274" name="Google Shape;274;g179ba691e33_2_111"/>
          <p:cNvPicPr preferRelativeResize="0"/>
          <p:nvPr/>
        </p:nvPicPr>
        <p:blipFill rotWithShape="1">
          <a:blip r:embed="rId3">
            <a:alphaModFix/>
          </a:blip>
          <a:srcRect b="0" l="0" r="0" t="0"/>
          <a:stretch/>
        </p:blipFill>
        <p:spPr>
          <a:xfrm>
            <a:off x="225268" y="0"/>
            <a:ext cx="3876675" cy="771525"/>
          </a:xfrm>
          <a:prstGeom prst="rect">
            <a:avLst/>
          </a:prstGeom>
          <a:noFill/>
          <a:ln>
            <a:noFill/>
          </a:ln>
        </p:spPr>
      </p:pic>
      <p:pic>
        <p:nvPicPr>
          <p:cNvPr id="275" name="Google Shape;275;g179ba691e33_2_111"/>
          <p:cNvPicPr preferRelativeResize="0"/>
          <p:nvPr/>
        </p:nvPicPr>
        <p:blipFill rotWithShape="1">
          <a:blip r:embed="rId4">
            <a:alphaModFix/>
          </a:blip>
          <a:srcRect b="0" l="0" r="0" t="0"/>
          <a:stretch/>
        </p:blipFill>
        <p:spPr>
          <a:xfrm flipH="1" rot="-5226162">
            <a:off x="2892354" y="118263"/>
            <a:ext cx="766771" cy="1344475"/>
          </a:xfrm>
          <a:prstGeom prst="rect">
            <a:avLst/>
          </a:prstGeom>
          <a:noFill/>
          <a:ln>
            <a:noFill/>
          </a:ln>
        </p:spPr>
      </p:pic>
      <p:sp>
        <p:nvSpPr>
          <p:cNvPr id="276" name="Google Shape;276;g179ba691e33_2_111"/>
          <p:cNvSpPr txBox="1"/>
          <p:nvPr/>
        </p:nvSpPr>
        <p:spPr>
          <a:xfrm>
            <a:off x="4051599" y="3050"/>
            <a:ext cx="8007000" cy="8310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iw-IL" sz="4800" u="none" cap="none" strike="noStrike">
                <a:solidFill>
                  <a:schemeClr val="dk1"/>
                </a:solidFill>
                <a:latin typeface="David"/>
                <a:ea typeface="David"/>
                <a:cs typeface="David"/>
                <a:sym typeface="David"/>
              </a:rPr>
              <a:t>ועידת האקלים – על קצה המזלג</a:t>
            </a:r>
            <a:endParaRPr b="1" i="0" sz="4800" u="none" cap="none" strike="noStrike">
              <a:solidFill>
                <a:schemeClr val="dk1"/>
              </a:solidFill>
              <a:latin typeface="Calibri"/>
              <a:ea typeface="Calibri"/>
              <a:cs typeface="Calibri"/>
              <a:sym typeface="Calibri"/>
            </a:endParaRPr>
          </a:p>
        </p:txBody>
      </p:sp>
      <p:pic>
        <p:nvPicPr>
          <p:cNvPr id="277" name="Google Shape;277;g179ba691e33_2_111"/>
          <p:cNvPicPr preferRelativeResize="0"/>
          <p:nvPr/>
        </p:nvPicPr>
        <p:blipFill rotWithShape="1">
          <a:blip r:embed="rId5">
            <a:alphaModFix/>
          </a:blip>
          <a:srcRect b="0" l="0" r="0" t="0"/>
          <a:stretch/>
        </p:blipFill>
        <p:spPr>
          <a:xfrm>
            <a:off x="2048675" y="834050"/>
            <a:ext cx="10143325" cy="5861225"/>
          </a:xfrm>
          <a:prstGeom prst="rect">
            <a:avLst/>
          </a:prstGeom>
          <a:noFill/>
          <a:ln>
            <a:noFill/>
          </a:ln>
        </p:spPr>
      </p:pic>
      <p:sp>
        <p:nvSpPr>
          <p:cNvPr id="278" name="Google Shape;278;g179ba691e33_2_111"/>
          <p:cNvSpPr/>
          <p:nvPr/>
        </p:nvSpPr>
        <p:spPr>
          <a:xfrm>
            <a:off x="4051612" y="3035799"/>
            <a:ext cx="851458" cy="575352"/>
          </a:xfrm>
          <a:prstGeom prst="wedgeRoundRectCallout">
            <a:avLst>
              <a:gd fmla="val -19662" name="adj1"/>
              <a:gd fmla="val 81533" name="adj2"/>
              <a:gd fmla="val 16667" name="adj3"/>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מקסיקו 2010</a:t>
            </a:r>
            <a:endParaRPr b="0" i="0" sz="1600" u="none" cap="none" strike="noStrike">
              <a:solidFill>
                <a:srgbClr val="FFFF00"/>
              </a:solidFill>
              <a:latin typeface="Calibri"/>
              <a:ea typeface="Calibri"/>
              <a:cs typeface="Calibri"/>
              <a:sym typeface="Calibri"/>
            </a:endParaRPr>
          </a:p>
        </p:txBody>
      </p:sp>
      <p:sp>
        <p:nvSpPr>
          <p:cNvPr id="279" name="Google Shape;279;g179ba691e33_2_111"/>
          <p:cNvSpPr/>
          <p:nvPr/>
        </p:nvSpPr>
        <p:spPr>
          <a:xfrm>
            <a:off x="7357871" y="4728728"/>
            <a:ext cx="851458" cy="575352"/>
          </a:xfrm>
          <a:prstGeom prst="wedgeRoundRectCallout">
            <a:avLst>
              <a:gd fmla="val -19662" name="adj1"/>
              <a:gd fmla="val 81533" name="adj2"/>
              <a:gd fmla="val 16667" name="adj3"/>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דרא"פ 2011</a:t>
            </a:r>
            <a:endParaRPr b="0" i="0" sz="1600" u="none" cap="none" strike="noStrike">
              <a:solidFill>
                <a:srgbClr val="FFFF00"/>
              </a:solidFill>
              <a:latin typeface="Calibri"/>
              <a:ea typeface="Calibri"/>
              <a:cs typeface="Calibri"/>
              <a:sym typeface="Calibri"/>
            </a:endParaRPr>
          </a:p>
        </p:txBody>
      </p:sp>
      <p:sp>
        <p:nvSpPr>
          <p:cNvPr id="280" name="Google Shape;280;g179ba691e33_2_111"/>
          <p:cNvSpPr/>
          <p:nvPr/>
        </p:nvSpPr>
        <p:spPr>
          <a:xfrm>
            <a:off x="7916389" y="2918905"/>
            <a:ext cx="851458" cy="575352"/>
          </a:xfrm>
          <a:prstGeom prst="wedgeRoundRectCallout">
            <a:avLst>
              <a:gd fmla="val -19662" name="adj1"/>
              <a:gd fmla="val 81533" name="adj2"/>
              <a:gd fmla="val 16667" name="adj3"/>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קטאר 2012</a:t>
            </a:r>
            <a:endParaRPr b="0" i="0" sz="1600" u="none" cap="none" strike="noStrike">
              <a:solidFill>
                <a:srgbClr val="FFFF00"/>
              </a:solidFill>
              <a:latin typeface="Calibri"/>
              <a:ea typeface="Calibri"/>
              <a:cs typeface="Calibri"/>
              <a:sym typeface="Calibri"/>
            </a:endParaRPr>
          </a:p>
        </p:txBody>
      </p:sp>
      <p:sp>
        <p:nvSpPr>
          <p:cNvPr id="281" name="Google Shape;281;g179ba691e33_2_111"/>
          <p:cNvSpPr/>
          <p:nvPr/>
        </p:nvSpPr>
        <p:spPr>
          <a:xfrm>
            <a:off x="7048506" y="1676925"/>
            <a:ext cx="851458" cy="775606"/>
          </a:xfrm>
          <a:prstGeom prst="wedgeRoundRectCallout">
            <a:avLst>
              <a:gd fmla="val -19662" name="adj1"/>
              <a:gd fmla="val 81533" name="adj2"/>
              <a:gd fmla="val 16667" name="adj3"/>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פולין 2013</a:t>
            </a:r>
            <a:endParaRPr/>
          </a:p>
          <a:p>
            <a:pPr indent="0" lvl="0" marL="0" marR="0" rtl="1" algn="ctr">
              <a:spcBef>
                <a:spcPts val="0"/>
              </a:spcBef>
              <a:spcAft>
                <a:spcPts val="0"/>
              </a:spcAft>
              <a:buNone/>
            </a:pPr>
            <a:r>
              <a:t/>
            </a:r>
            <a:endParaRPr b="0" i="0" sz="1600" u="none" cap="none" strike="noStrike">
              <a:solidFill>
                <a:srgbClr val="FFFF00"/>
              </a:solidFill>
              <a:latin typeface="Calibri"/>
              <a:ea typeface="Calibri"/>
              <a:cs typeface="Calibri"/>
              <a:sym typeface="Calibri"/>
            </a:endParaRPr>
          </a:p>
        </p:txBody>
      </p:sp>
      <p:sp>
        <p:nvSpPr>
          <p:cNvPr id="282" name="Google Shape;282;g179ba691e33_2_111"/>
          <p:cNvSpPr/>
          <p:nvPr/>
        </p:nvSpPr>
        <p:spPr>
          <a:xfrm>
            <a:off x="4466377" y="4250737"/>
            <a:ext cx="851458" cy="575352"/>
          </a:xfrm>
          <a:prstGeom prst="wedgeRoundRectCallout">
            <a:avLst>
              <a:gd fmla="val -19662" name="adj1"/>
              <a:gd fmla="val 81533" name="adj2"/>
              <a:gd fmla="val 16667" name="adj3"/>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פרו 2014</a:t>
            </a:r>
            <a:endParaRPr b="0" i="0" sz="1600" u="none" cap="none" strike="noStrike">
              <a:solidFill>
                <a:srgbClr val="FFFF00"/>
              </a:solidFill>
              <a:latin typeface="Calibri"/>
              <a:ea typeface="Calibri"/>
              <a:cs typeface="Calibri"/>
              <a:sym typeface="Calibri"/>
            </a:endParaRPr>
          </a:p>
        </p:txBody>
      </p:sp>
      <p:sp>
        <p:nvSpPr>
          <p:cNvPr id="283" name="Google Shape;283;g179ba691e33_2_111"/>
          <p:cNvSpPr/>
          <p:nvPr/>
        </p:nvSpPr>
        <p:spPr>
          <a:xfrm>
            <a:off x="6308372" y="1582431"/>
            <a:ext cx="692888" cy="575352"/>
          </a:xfrm>
          <a:prstGeom prst="wedgeRoundRectCallout">
            <a:avLst>
              <a:gd fmla="val 24989" name="adj1"/>
              <a:gd fmla="val 159205" name="adj2"/>
              <a:gd fmla="val 16667" name="adj3"/>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צרפת 2015</a:t>
            </a:r>
            <a:endParaRPr b="0" i="0" sz="1600" u="none" cap="none" strike="noStrike">
              <a:solidFill>
                <a:srgbClr val="FFFF00"/>
              </a:solidFill>
              <a:latin typeface="Calibri"/>
              <a:ea typeface="Calibri"/>
              <a:cs typeface="Calibri"/>
              <a:sym typeface="Calibri"/>
            </a:endParaRPr>
          </a:p>
        </p:txBody>
      </p:sp>
      <p:sp>
        <p:nvSpPr>
          <p:cNvPr id="284" name="Google Shape;284;g179ba691e33_2_111"/>
          <p:cNvSpPr/>
          <p:nvPr/>
        </p:nvSpPr>
        <p:spPr>
          <a:xfrm>
            <a:off x="5538777" y="3008299"/>
            <a:ext cx="851458" cy="575352"/>
          </a:xfrm>
          <a:prstGeom prst="wedgeRoundRectCallout">
            <a:avLst>
              <a:gd fmla="val 66737" name="adj1"/>
              <a:gd fmla="val 22980" name="adj2"/>
              <a:gd fmla="val 16667" name="adj3"/>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מרוקו 2016</a:t>
            </a:r>
            <a:endParaRPr b="0" i="0" sz="1600" u="none" cap="none" strike="noStrike">
              <a:solidFill>
                <a:srgbClr val="FFFF00"/>
              </a:solidFill>
              <a:latin typeface="Calibri"/>
              <a:ea typeface="Calibri"/>
              <a:cs typeface="Calibri"/>
              <a:sym typeface="Calibri"/>
            </a:endParaRPr>
          </a:p>
        </p:txBody>
      </p:sp>
      <p:sp>
        <p:nvSpPr>
          <p:cNvPr id="285" name="Google Shape;285;g179ba691e33_2_111"/>
          <p:cNvSpPr/>
          <p:nvPr/>
        </p:nvSpPr>
        <p:spPr>
          <a:xfrm>
            <a:off x="6718038" y="2918905"/>
            <a:ext cx="798106" cy="575352"/>
          </a:xfrm>
          <a:prstGeom prst="wedgeRoundRectCallout">
            <a:avLst>
              <a:gd fmla="val 2947" name="adj1"/>
              <a:gd fmla="val -86956" name="adj2"/>
              <a:gd fmla="val 16667" name="adj3"/>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גרמניה 2017</a:t>
            </a:r>
            <a:endParaRPr b="0" i="0" sz="1600" u="none" cap="none" strike="noStrike">
              <a:solidFill>
                <a:srgbClr val="FFFF00"/>
              </a:solidFill>
              <a:latin typeface="Calibri"/>
              <a:ea typeface="Calibri"/>
              <a:cs typeface="Calibri"/>
              <a:sym typeface="Calibri"/>
            </a:endParaRPr>
          </a:p>
        </p:txBody>
      </p:sp>
      <p:sp>
        <p:nvSpPr>
          <p:cNvPr id="286" name="Google Shape;286;g179ba691e33_2_111"/>
          <p:cNvSpPr/>
          <p:nvPr/>
        </p:nvSpPr>
        <p:spPr>
          <a:xfrm>
            <a:off x="5409668" y="2413534"/>
            <a:ext cx="851458" cy="575352"/>
          </a:xfrm>
          <a:prstGeom prst="wedgeRoundRectCallout">
            <a:avLst>
              <a:gd fmla="val 90960" name="adj1"/>
              <a:gd fmla="val 68389" name="adj2"/>
              <a:gd fmla="val 16667" name="adj3"/>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ספרד 2019</a:t>
            </a:r>
            <a:endParaRPr b="0" i="0" sz="1600" u="none" cap="none" strike="noStrike">
              <a:solidFill>
                <a:srgbClr val="FFFF00"/>
              </a:solidFill>
              <a:latin typeface="Calibri"/>
              <a:ea typeface="Calibri"/>
              <a:cs typeface="Calibri"/>
              <a:sym typeface="Calibri"/>
            </a:endParaRPr>
          </a:p>
        </p:txBody>
      </p:sp>
      <p:sp>
        <p:nvSpPr>
          <p:cNvPr id="287" name="Google Shape;287;g179ba691e33_2_111"/>
          <p:cNvSpPr/>
          <p:nvPr/>
        </p:nvSpPr>
        <p:spPr>
          <a:xfrm>
            <a:off x="5196371" y="1568884"/>
            <a:ext cx="928117" cy="575352"/>
          </a:xfrm>
          <a:prstGeom prst="wedgeRoundRectCallout">
            <a:avLst>
              <a:gd fmla="val 103305" name="adj1"/>
              <a:gd fmla="val 106627" name="adj2"/>
              <a:gd fmla="val 16667" name="adj3"/>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סקוטלנד 2021</a:t>
            </a:r>
            <a:endParaRPr b="0" i="0" sz="1600" u="none" cap="none" strike="noStrike">
              <a:solidFill>
                <a:srgbClr val="FFFF00"/>
              </a:solidFill>
              <a:latin typeface="Calibri"/>
              <a:ea typeface="Calibri"/>
              <a:cs typeface="Calibri"/>
              <a:sym typeface="Calibri"/>
            </a:endParaRPr>
          </a:p>
        </p:txBody>
      </p:sp>
      <p:sp>
        <p:nvSpPr>
          <p:cNvPr id="288" name="Google Shape;288;g179ba691e33_2_111"/>
          <p:cNvSpPr/>
          <p:nvPr/>
        </p:nvSpPr>
        <p:spPr>
          <a:xfrm>
            <a:off x="6745538" y="3675385"/>
            <a:ext cx="928117" cy="575352"/>
          </a:xfrm>
          <a:prstGeom prst="wedgeRoundRectCallout">
            <a:avLst>
              <a:gd fmla="val 52193" name="adj1"/>
              <a:gd fmla="val -76201" name="adj2"/>
              <a:gd fmla="val 16667" name="adj3"/>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1E4E79"/>
                </a:solidFill>
                <a:latin typeface="Calibri"/>
                <a:ea typeface="Calibri"/>
                <a:cs typeface="Calibri"/>
                <a:sym typeface="Calibri"/>
              </a:rPr>
              <a:t>מצרים 2022</a:t>
            </a:r>
            <a:endParaRPr b="0" i="0" sz="1600" u="none" cap="none" strike="noStrike">
              <a:solidFill>
                <a:srgbClr val="1E4E79"/>
              </a:solidFill>
              <a:latin typeface="Calibri"/>
              <a:ea typeface="Calibri"/>
              <a:cs typeface="Calibri"/>
              <a:sym typeface="Calibri"/>
            </a:endParaRPr>
          </a:p>
        </p:txBody>
      </p:sp>
      <p:sp>
        <p:nvSpPr>
          <p:cNvPr id="289" name="Google Shape;289;g179ba691e33_2_111"/>
          <p:cNvSpPr txBox="1"/>
          <p:nvPr/>
        </p:nvSpPr>
        <p:spPr>
          <a:xfrm>
            <a:off x="-53900" y="2984950"/>
            <a:ext cx="4066500" cy="24321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iw-IL" sz="3800" u="none" cap="none" strike="noStrike">
                <a:solidFill>
                  <a:schemeClr val="dk1"/>
                </a:solidFill>
                <a:latin typeface="David"/>
                <a:ea typeface="David"/>
                <a:cs typeface="David"/>
                <a:sym typeface="David"/>
              </a:rPr>
              <a:t>ועידת האקלים מתכנסת מדי שנה, מאז 2010, במקומות שונ</a:t>
            </a:r>
            <a:r>
              <a:rPr b="1" lang="iw-IL" sz="3800">
                <a:solidFill>
                  <a:schemeClr val="dk1"/>
                </a:solidFill>
                <a:latin typeface="David"/>
                <a:ea typeface="David"/>
                <a:cs typeface="David"/>
                <a:sym typeface="David"/>
              </a:rPr>
              <a:t>ים</a:t>
            </a:r>
            <a:r>
              <a:rPr b="1" i="0" lang="iw-IL" sz="3800" u="none" cap="none" strike="noStrike">
                <a:solidFill>
                  <a:schemeClr val="dk1"/>
                </a:solidFill>
                <a:latin typeface="David"/>
                <a:ea typeface="David"/>
                <a:cs typeface="David"/>
                <a:sym typeface="David"/>
              </a:rPr>
              <a:t> בעולם. </a:t>
            </a:r>
            <a:endParaRPr b="1" sz="2400"/>
          </a:p>
        </p:txBody>
      </p:sp>
      <p:sp>
        <p:nvSpPr>
          <p:cNvPr id="290" name="Google Shape;290;g179ba691e33_2_111"/>
          <p:cNvSpPr/>
          <p:nvPr/>
        </p:nvSpPr>
        <p:spPr>
          <a:xfrm>
            <a:off x="7039636" y="1803995"/>
            <a:ext cx="851458" cy="775606"/>
          </a:xfrm>
          <a:prstGeom prst="wedgeRoundRectCallout">
            <a:avLst>
              <a:gd fmla="val -19662" name="adj1"/>
              <a:gd fmla="val 81533" name="adj2"/>
              <a:gd fmla="val 16667" name="adj3"/>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         , 2018</a:t>
            </a:r>
            <a:endParaRPr b="0" i="0" sz="1600" u="none" cap="none" strike="noStrike">
              <a:solidFill>
                <a:srgbClr val="FFFF00"/>
              </a:solidFill>
              <a:latin typeface="Calibri"/>
              <a:ea typeface="Calibri"/>
              <a:cs typeface="Calibri"/>
              <a:sym typeface="Calibri"/>
            </a:endParaRPr>
          </a:p>
        </p:txBody>
      </p:sp>
      <p:grpSp>
        <p:nvGrpSpPr>
          <p:cNvPr id="291" name="Google Shape;291;g179ba691e33_2_111"/>
          <p:cNvGrpSpPr/>
          <p:nvPr/>
        </p:nvGrpSpPr>
        <p:grpSpPr>
          <a:xfrm>
            <a:off x="843153" y="1143745"/>
            <a:ext cx="864412" cy="1722314"/>
            <a:chOff x="843153" y="1143745"/>
            <a:chExt cx="864412" cy="1722314"/>
          </a:xfrm>
        </p:grpSpPr>
        <p:sp>
          <p:nvSpPr>
            <p:cNvPr id="292" name="Google Shape;292;g179ba691e33_2_111"/>
            <p:cNvSpPr/>
            <p:nvPr/>
          </p:nvSpPr>
          <p:spPr>
            <a:xfrm>
              <a:off x="856107" y="1143745"/>
              <a:ext cx="851458" cy="575352"/>
            </a:xfrm>
            <a:prstGeom prst="wedgeRoundRectCallout">
              <a:avLst>
                <a:gd fmla="val -22219" name="adj1"/>
                <a:gd fmla="val 126941" name="adj2"/>
                <a:gd fmla="val 16667" name="adj3"/>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600" u="none" cap="none" strike="noStrike">
                  <a:solidFill>
                    <a:srgbClr val="FFFF00"/>
                  </a:solidFill>
                  <a:latin typeface="Calibri"/>
                  <a:ea typeface="Calibri"/>
                  <a:cs typeface="Calibri"/>
                  <a:sym typeface="Calibri"/>
                </a:rPr>
                <a:t>2020</a:t>
              </a:r>
              <a:endParaRPr b="0" i="0" sz="1600" u="none" cap="none" strike="noStrike">
                <a:solidFill>
                  <a:srgbClr val="FFFF00"/>
                </a:solidFill>
                <a:latin typeface="Calibri"/>
                <a:ea typeface="Calibri"/>
                <a:cs typeface="Calibri"/>
                <a:sym typeface="Calibri"/>
              </a:endParaRPr>
            </a:p>
          </p:txBody>
        </p:sp>
        <p:sp>
          <p:nvSpPr>
            <p:cNvPr id="293" name="Google Shape;293;g179ba691e33_2_111"/>
            <p:cNvSpPr/>
            <p:nvPr/>
          </p:nvSpPr>
          <p:spPr>
            <a:xfrm>
              <a:off x="843153" y="2157783"/>
              <a:ext cx="438683" cy="708276"/>
            </a:xfrm>
            <a:prstGeom prst="roundRect">
              <a:avLst>
                <a:gd fmla="val 16667" name="adj"/>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iw-IL" sz="4800" u="none" cap="none" strike="noStrike">
                  <a:solidFill>
                    <a:srgbClr val="FFFF00"/>
                  </a:solidFill>
                  <a:latin typeface="David"/>
                  <a:ea typeface="David"/>
                  <a:cs typeface="David"/>
                  <a:sym typeface="David"/>
                </a:rPr>
                <a:t>?</a:t>
              </a:r>
              <a:endParaRPr b="0" i="0" sz="4800" u="none" cap="none" strike="noStrike">
                <a:solidFill>
                  <a:srgbClr val="FFFF00"/>
                </a:solidFill>
                <a:latin typeface="David"/>
                <a:ea typeface="David"/>
                <a:cs typeface="David"/>
                <a:sym typeface="Davi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27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280"/>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281"/>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282"/>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283"/>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284"/>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500"/>
                                  </p:stCondLst>
                                  <p:childTnLst>
                                    <p:set>
                                      <p:cBhvr>
                                        <p:cTn dur="1" fill="hold">
                                          <p:stCondLst>
                                            <p:cond delay="0"/>
                                          </p:stCondLst>
                                        </p:cTn>
                                        <p:tgtEl>
                                          <p:spTgt spid="285"/>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500"/>
                                  </p:stCondLst>
                                  <p:childTnLst>
                                    <p:set>
                                      <p:cBhvr>
                                        <p:cTn dur="1" fill="hold">
                                          <p:stCondLst>
                                            <p:cond delay="0"/>
                                          </p:stCondLst>
                                        </p:cTn>
                                        <p:tgtEl>
                                          <p:spTgt spid="290"/>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500"/>
                                  </p:stCondLst>
                                  <p:childTnLst>
                                    <p:set>
                                      <p:cBhvr>
                                        <p:cTn dur="1" fill="hold">
                                          <p:stCondLst>
                                            <p:cond delay="0"/>
                                          </p:stCondLst>
                                        </p:cTn>
                                        <p:tgtEl>
                                          <p:spTgt spid="286"/>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500"/>
                                  </p:stCondLst>
                                  <p:childTnLst>
                                    <p:set>
                                      <p:cBhvr>
                                        <p:cTn dur="1" fill="hold">
                                          <p:stCondLst>
                                            <p:cond delay="0"/>
                                          </p:stCondLst>
                                        </p:cTn>
                                        <p:tgtEl>
                                          <p:spTgt spid="287"/>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50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79ba691e33_2_135"/>
          <p:cNvSpPr txBox="1"/>
          <p:nvPr/>
        </p:nvSpPr>
        <p:spPr>
          <a:xfrm>
            <a:off x="66800" y="845825"/>
            <a:ext cx="11991900" cy="54336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iw-IL" sz="4500" u="sng" cap="none" strike="noStrike">
                <a:solidFill>
                  <a:srgbClr val="FF0000"/>
                </a:solidFill>
                <a:latin typeface="David"/>
                <a:ea typeface="David"/>
                <a:cs typeface="David"/>
                <a:sym typeface="David"/>
              </a:rPr>
              <a:t>המטרות</a:t>
            </a:r>
            <a:r>
              <a:rPr b="1" i="0" lang="iw-IL" sz="4100" u="none" cap="none" strike="noStrike">
                <a:solidFill>
                  <a:srgbClr val="FF0000"/>
                </a:solidFill>
                <a:latin typeface="David"/>
                <a:ea typeface="David"/>
                <a:cs typeface="David"/>
                <a:sym typeface="David"/>
              </a:rPr>
              <a:t>:</a:t>
            </a:r>
            <a:endParaRPr b="1" i="0" sz="4100" u="none" cap="none" strike="noStrike">
              <a:solidFill>
                <a:srgbClr val="FF0000"/>
              </a:solidFill>
              <a:latin typeface="David"/>
              <a:ea typeface="David"/>
              <a:cs typeface="David"/>
              <a:sym typeface="David"/>
            </a:endParaRPr>
          </a:p>
          <a:p>
            <a:pPr indent="0" lvl="0" marL="0" marR="0" rtl="1" algn="r">
              <a:spcBef>
                <a:spcPts val="0"/>
              </a:spcBef>
              <a:spcAft>
                <a:spcPts val="0"/>
              </a:spcAft>
              <a:buNone/>
            </a:pPr>
            <a:r>
              <a:t/>
            </a:r>
            <a:endParaRPr b="1" sz="1500">
              <a:solidFill>
                <a:schemeClr val="dk1"/>
              </a:solidFill>
              <a:latin typeface="David"/>
              <a:ea typeface="David"/>
              <a:cs typeface="David"/>
              <a:sym typeface="David"/>
            </a:endParaRPr>
          </a:p>
          <a:p>
            <a:pPr indent="-539750" lvl="0" marL="457200" marR="0" rtl="1" algn="r">
              <a:spcBef>
                <a:spcPts val="0"/>
              </a:spcBef>
              <a:spcAft>
                <a:spcPts val="0"/>
              </a:spcAft>
              <a:buClr>
                <a:schemeClr val="dk1"/>
              </a:buClr>
              <a:buSzPts val="4100"/>
              <a:buFont typeface="David"/>
              <a:buChar char="-"/>
            </a:pPr>
            <a:r>
              <a:rPr b="1" i="0" lang="iw-IL" sz="4100" u="none" cap="none" strike="noStrike">
                <a:solidFill>
                  <a:schemeClr val="dk1"/>
                </a:solidFill>
                <a:latin typeface="David"/>
                <a:ea typeface="David"/>
                <a:cs typeface="David"/>
                <a:sym typeface="David"/>
              </a:rPr>
              <a:t>לתמוך בהגשמת היעד של </a:t>
            </a:r>
            <a:r>
              <a:rPr b="1" i="0" lang="iw-IL" sz="4100" u="none" cap="none" strike="noStrike">
                <a:solidFill>
                  <a:srgbClr val="FF0000"/>
                </a:solidFill>
                <a:latin typeface="David"/>
                <a:ea typeface="David"/>
                <a:cs typeface="David"/>
                <a:sym typeface="David"/>
              </a:rPr>
              <a:t>"אפס פליטות נטו"</a:t>
            </a:r>
            <a:r>
              <a:rPr b="1" i="0" lang="iw-IL" sz="4100" u="none" cap="none" strike="noStrike">
                <a:solidFill>
                  <a:schemeClr val="dk1"/>
                </a:solidFill>
                <a:latin typeface="David"/>
                <a:ea typeface="David"/>
                <a:cs typeface="David"/>
                <a:sym typeface="David"/>
              </a:rPr>
              <a:t> של גזי חממה, בתחומי האנרגיה, התעשייה, התחבורה וניהול משאבי הטבע. </a:t>
            </a:r>
            <a:endParaRPr b="1" i="0" sz="4100" u="none" cap="none" strike="noStrike">
              <a:solidFill>
                <a:schemeClr val="dk1"/>
              </a:solidFill>
              <a:latin typeface="David"/>
              <a:ea typeface="David"/>
              <a:cs typeface="David"/>
              <a:sym typeface="David"/>
            </a:endParaRPr>
          </a:p>
          <a:p>
            <a:pPr indent="-539750" lvl="0" marL="457200" marR="0" rtl="1" algn="r">
              <a:spcBef>
                <a:spcPts val="0"/>
              </a:spcBef>
              <a:spcAft>
                <a:spcPts val="0"/>
              </a:spcAft>
              <a:buClr>
                <a:schemeClr val="dk1"/>
              </a:buClr>
              <a:buSzPts val="4100"/>
              <a:buFont typeface="David"/>
              <a:buChar char="-"/>
            </a:pPr>
            <a:r>
              <a:rPr b="1" i="0" lang="iw-IL" sz="4100" u="none" cap="none" strike="noStrike">
                <a:solidFill>
                  <a:schemeClr val="dk1"/>
                </a:solidFill>
                <a:latin typeface="David"/>
                <a:ea typeface="David"/>
                <a:cs typeface="David"/>
                <a:sym typeface="David"/>
              </a:rPr>
              <a:t>ליצור פתרונות "מהשטח" </a:t>
            </a:r>
            <a:endParaRPr b="1" i="0" sz="4100" u="none" cap="none" strike="noStrike">
              <a:solidFill>
                <a:schemeClr val="dk1"/>
              </a:solidFill>
              <a:latin typeface="David"/>
              <a:ea typeface="David"/>
              <a:cs typeface="David"/>
              <a:sym typeface="David"/>
            </a:endParaRPr>
          </a:p>
          <a:p>
            <a:pPr indent="0" lvl="0" marL="0" marR="0" rtl="1" algn="r">
              <a:spcBef>
                <a:spcPts val="0"/>
              </a:spcBef>
              <a:spcAft>
                <a:spcPts val="0"/>
              </a:spcAft>
              <a:buNone/>
            </a:pPr>
            <a:r>
              <a:rPr b="1" i="0" lang="iw-IL" sz="4100" u="none" cap="none" strike="noStrike">
                <a:solidFill>
                  <a:schemeClr val="dk1"/>
                </a:solidFill>
                <a:latin typeface="David"/>
                <a:ea typeface="David"/>
                <a:cs typeface="David"/>
                <a:sym typeface="David"/>
              </a:rPr>
              <a:t>באמצעות שיתופי פעולה </a:t>
            </a:r>
            <a:endParaRPr b="1" i="0" sz="4100" u="none" cap="none" strike="noStrike">
              <a:solidFill>
                <a:schemeClr val="dk1"/>
              </a:solidFill>
              <a:latin typeface="David"/>
              <a:ea typeface="David"/>
              <a:cs typeface="David"/>
              <a:sym typeface="David"/>
            </a:endParaRPr>
          </a:p>
          <a:p>
            <a:pPr indent="0" lvl="0" marL="0" marR="0" rtl="1" algn="r">
              <a:spcBef>
                <a:spcPts val="0"/>
              </a:spcBef>
              <a:spcAft>
                <a:spcPts val="0"/>
              </a:spcAft>
              <a:buNone/>
            </a:pPr>
            <a:r>
              <a:rPr b="1" i="0" lang="iw-IL" sz="4100" u="none" cap="none" strike="noStrike">
                <a:solidFill>
                  <a:schemeClr val="dk1"/>
                </a:solidFill>
                <a:latin typeface="David"/>
                <a:ea typeface="David"/>
                <a:cs typeface="David"/>
                <a:sym typeface="David"/>
              </a:rPr>
              <a:t>חדשניים ומתקדמים בין המגזר </a:t>
            </a:r>
            <a:endParaRPr b="1" i="0" sz="4100" u="none" cap="none" strike="noStrike">
              <a:solidFill>
                <a:schemeClr val="dk1"/>
              </a:solidFill>
              <a:latin typeface="David"/>
              <a:ea typeface="David"/>
              <a:cs typeface="David"/>
              <a:sym typeface="David"/>
            </a:endParaRPr>
          </a:p>
          <a:p>
            <a:pPr indent="0" lvl="0" marL="0" marR="0" rtl="1" algn="r">
              <a:spcBef>
                <a:spcPts val="0"/>
              </a:spcBef>
              <a:spcAft>
                <a:spcPts val="0"/>
              </a:spcAft>
              <a:buNone/>
            </a:pPr>
            <a:r>
              <a:rPr b="1" i="0" lang="iw-IL" sz="4100" u="none" cap="none" strike="noStrike">
                <a:solidFill>
                  <a:schemeClr val="dk1"/>
                </a:solidFill>
                <a:latin typeface="David"/>
                <a:ea typeface="David"/>
                <a:cs typeface="David"/>
                <a:sym typeface="David"/>
              </a:rPr>
              <a:t>הציבורי והפרטי.</a:t>
            </a:r>
            <a:endParaRPr b="1" sz="2700"/>
          </a:p>
        </p:txBody>
      </p:sp>
      <p:pic>
        <p:nvPicPr>
          <p:cNvPr id="299" name="Google Shape;299;g179ba691e33_2_135"/>
          <p:cNvPicPr preferRelativeResize="0"/>
          <p:nvPr/>
        </p:nvPicPr>
        <p:blipFill rotWithShape="1">
          <a:blip r:embed="rId3">
            <a:alphaModFix/>
          </a:blip>
          <a:srcRect b="0" l="0" r="0" t="0"/>
          <a:stretch/>
        </p:blipFill>
        <p:spPr>
          <a:xfrm>
            <a:off x="66800" y="3152925"/>
            <a:ext cx="5556173" cy="3705075"/>
          </a:xfrm>
          <a:prstGeom prst="rect">
            <a:avLst/>
          </a:prstGeom>
          <a:noFill/>
          <a:ln>
            <a:noFill/>
          </a:ln>
        </p:spPr>
      </p:pic>
      <p:pic>
        <p:nvPicPr>
          <p:cNvPr id="300" name="Google Shape;300;g179ba691e33_2_135"/>
          <p:cNvPicPr preferRelativeResize="0"/>
          <p:nvPr/>
        </p:nvPicPr>
        <p:blipFill rotWithShape="1">
          <a:blip r:embed="rId4">
            <a:alphaModFix/>
          </a:blip>
          <a:srcRect b="0" l="0" r="0" t="0"/>
          <a:stretch/>
        </p:blipFill>
        <p:spPr>
          <a:xfrm>
            <a:off x="225268" y="0"/>
            <a:ext cx="3876675" cy="771525"/>
          </a:xfrm>
          <a:prstGeom prst="rect">
            <a:avLst/>
          </a:prstGeom>
          <a:noFill/>
          <a:ln>
            <a:noFill/>
          </a:ln>
        </p:spPr>
      </p:pic>
      <p:pic>
        <p:nvPicPr>
          <p:cNvPr id="301" name="Google Shape;301;g179ba691e33_2_135"/>
          <p:cNvPicPr preferRelativeResize="0"/>
          <p:nvPr/>
        </p:nvPicPr>
        <p:blipFill rotWithShape="1">
          <a:blip r:embed="rId5">
            <a:alphaModFix/>
          </a:blip>
          <a:srcRect b="0" l="0" r="0" t="0"/>
          <a:stretch/>
        </p:blipFill>
        <p:spPr>
          <a:xfrm flipH="1" rot="-5226162">
            <a:off x="2892354" y="118263"/>
            <a:ext cx="766771" cy="1344475"/>
          </a:xfrm>
          <a:prstGeom prst="rect">
            <a:avLst/>
          </a:prstGeom>
          <a:noFill/>
          <a:ln>
            <a:noFill/>
          </a:ln>
        </p:spPr>
      </p:pic>
      <p:sp>
        <p:nvSpPr>
          <p:cNvPr id="302" name="Google Shape;302;g179ba691e33_2_135"/>
          <p:cNvSpPr txBox="1"/>
          <p:nvPr/>
        </p:nvSpPr>
        <p:spPr>
          <a:xfrm>
            <a:off x="4101949" y="3050"/>
            <a:ext cx="7956600" cy="8004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iw-IL" sz="4600" u="none" cap="none" strike="noStrike">
                <a:solidFill>
                  <a:schemeClr val="dk1"/>
                </a:solidFill>
                <a:latin typeface="David"/>
                <a:ea typeface="David"/>
                <a:cs typeface="David"/>
                <a:sym typeface="David"/>
              </a:rPr>
              <a:t>ועידת האקלים – על קצה המזלג</a:t>
            </a:r>
            <a:endParaRPr b="1" i="0" sz="4600" u="none" cap="none" strike="noStrike">
              <a:solidFill>
                <a:schemeClr val="dk1"/>
              </a:solidFill>
              <a:latin typeface="Calibri"/>
              <a:ea typeface="Calibri"/>
              <a:cs typeface="Calibri"/>
              <a:sym typeface="Calibri"/>
            </a:endParaRPr>
          </a:p>
        </p:txBody>
      </p:sp>
      <p:cxnSp>
        <p:nvCxnSpPr>
          <p:cNvPr id="303" name="Google Shape;303;g179ba691e33_2_135"/>
          <p:cNvCxnSpPr/>
          <p:nvPr/>
        </p:nvCxnSpPr>
        <p:spPr>
          <a:xfrm flipH="1">
            <a:off x="2979506" y="4859676"/>
            <a:ext cx="1387011" cy="1489753"/>
          </a:xfrm>
          <a:prstGeom prst="straightConnector1">
            <a:avLst/>
          </a:prstGeom>
          <a:noFill/>
          <a:ln cap="flat" cmpd="sng" w="76200">
            <a:solidFill>
              <a:srgbClr val="FF0000"/>
            </a:solidFill>
            <a:prstDash val="solid"/>
            <a:miter lim="800000"/>
            <a:headEnd len="sm" w="sm" type="none"/>
            <a:tailEnd len="sm" w="sm" type="none"/>
          </a:ln>
        </p:spPr>
      </p:cxnSp>
      <p:cxnSp>
        <p:nvCxnSpPr>
          <p:cNvPr id="304" name="Google Shape;304;g179ba691e33_2_135"/>
          <p:cNvCxnSpPr/>
          <p:nvPr/>
        </p:nvCxnSpPr>
        <p:spPr>
          <a:xfrm>
            <a:off x="3121632" y="4642207"/>
            <a:ext cx="1387011" cy="1489753"/>
          </a:xfrm>
          <a:prstGeom prst="straightConnector1">
            <a:avLst/>
          </a:prstGeom>
          <a:noFill/>
          <a:ln cap="flat" cmpd="sng" w="76200">
            <a:solidFill>
              <a:srgbClr val="FF0000"/>
            </a:solidFill>
            <a:prstDash val="solid"/>
            <a:miter lim="800000"/>
            <a:headEnd len="sm" w="sm" type="none"/>
            <a:tailEnd len="sm" w="sm" type="none"/>
          </a:ln>
        </p:spPr>
      </p:cxnSp>
      <p:cxnSp>
        <p:nvCxnSpPr>
          <p:cNvPr id="305" name="Google Shape;305;g179ba691e33_2_135"/>
          <p:cNvCxnSpPr/>
          <p:nvPr/>
        </p:nvCxnSpPr>
        <p:spPr>
          <a:xfrm flipH="1">
            <a:off x="1450368" y="3897330"/>
            <a:ext cx="1387011" cy="1489753"/>
          </a:xfrm>
          <a:prstGeom prst="straightConnector1">
            <a:avLst/>
          </a:prstGeom>
          <a:noFill/>
          <a:ln cap="flat" cmpd="sng" w="76200">
            <a:solidFill>
              <a:srgbClr val="FF0000"/>
            </a:solidFill>
            <a:prstDash val="solid"/>
            <a:miter lim="800000"/>
            <a:headEnd len="sm" w="sm" type="none"/>
            <a:tailEnd len="sm" w="sm" type="none"/>
          </a:ln>
        </p:spPr>
      </p:cxnSp>
      <p:cxnSp>
        <p:nvCxnSpPr>
          <p:cNvPr id="306" name="Google Shape;306;g179ba691e33_2_135"/>
          <p:cNvCxnSpPr/>
          <p:nvPr/>
        </p:nvCxnSpPr>
        <p:spPr>
          <a:xfrm>
            <a:off x="1308241" y="3887912"/>
            <a:ext cx="1387011" cy="1489753"/>
          </a:xfrm>
          <a:prstGeom prst="straightConnector1">
            <a:avLst/>
          </a:prstGeom>
          <a:noFill/>
          <a:ln cap="flat" cmpd="sng" w="76200">
            <a:solidFill>
              <a:srgbClr val="FF0000"/>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79ba691e33_2_147"/>
          <p:cNvSpPr txBox="1"/>
          <p:nvPr/>
        </p:nvSpPr>
        <p:spPr>
          <a:xfrm>
            <a:off x="0" y="856125"/>
            <a:ext cx="11932200" cy="15699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iw-IL" sz="3200" u="none" cap="none" strike="noStrike">
                <a:solidFill>
                  <a:srgbClr val="0000FF"/>
                </a:solidFill>
                <a:latin typeface="David"/>
                <a:ea typeface="David"/>
                <a:cs typeface="David"/>
                <a:sym typeface="David"/>
              </a:rPr>
              <a:t>"הפאנל הבין ממשלתי לשינוי האקלים" (IPCC) הוא גוף בינלאומי רחב, בו פועלים כ-80 מדענים ואנשי צוות נוספים, בשלוש "קבוצות עבודה".           הפאנל בוחן את:</a:t>
            </a:r>
            <a:endParaRPr b="1" sz="1800">
              <a:solidFill>
                <a:srgbClr val="0000FF"/>
              </a:solidFill>
            </a:endParaRPr>
          </a:p>
        </p:txBody>
      </p:sp>
      <p:pic>
        <p:nvPicPr>
          <p:cNvPr id="313" name="Google Shape;313;g179ba691e33_2_147"/>
          <p:cNvPicPr preferRelativeResize="0"/>
          <p:nvPr/>
        </p:nvPicPr>
        <p:blipFill rotWithShape="1">
          <a:blip r:embed="rId3">
            <a:alphaModFix/>
          </a:blip>
          <a:srcRect b="0" l="0" r="0" t="0"/>
          <a:stretch/>
        </p:blipFill>
        <p:spPr>
          <a:xfrm>
            <a:off x="102750" y="2103250"/>
            <a:ext cx="5898000" cy="4574575"/>
          </a:xfrm>
          <a:prstGeom prst="rect">
            <a:avLst/>
          </a:prstGeom>
          <a:noFill/>
          <a:ln>
            <a:noFill/>
          </a:ln>
        </p:spPr>
      </p:pic>
      <p:sp>
        <p:nvSpPr>
          <p:cNvPr id="314" name="Google Shape;314;g179ba691e33_2_147"/>
          <p:cNvSpPr txBox="1"/>
          <p:nvPr/>
        </p:nvSpPr>
        <p:spPr>
          <a:xfrm>
            <a:off x="2011900" y="86688"/>
            <a:ext cx="8177131" cy="76944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iw-IL" sz="4400" u="none" cap="none" strike="noStrike">
                <a:solidFill>
                  <a:schemeClr val="dk1"/>
                </a:solidFill>
                <a:latin typeface="David"/>
                <a:ea typeface="David"/>
                <a:cs typeface="David"/>
                <a:sym typeface="David"/>
              </a:rPr>
              <a:t>ברקע ועידת האקלים – דו"חות IPCC</a:t>
            </a:r>
            <a:endParaRPr b="1" i="0" sz="4400" u="none" cap="none" strike="noStrike">
              <a:solidFill>
                <a:schemeClr val="dk1"/>
              </a:solidFill>
              <a:latin typeface="Calibri"/>
              <a:ea typeface="Calibri"/>
              <a:cs typeface="Calibri"/>
              <a:sym typeface="Calibri"/>
            </a:endParaRPr>
          </a:p>
        </p:txBody>
      </p:sp>
      <p:sp>
        <p:nvSpPr>
          <p:cNvPr id="315" name="Google Shape;315;g179ba691e33_2_147"/>
          <p:cNvSpPr txBox="1"/>
          <p:nvPr/>
        </p:nvSpPr>
        <p:spPr>
          <a:xfrm>
            <a:off x="6146099" y="2426025"/>
            <a:ext cx="5786100" cy="4402200"/>
          </a:xfrm>
          <a:prstGeom prst="rect">
            <a:avLst/>
          </a:prstGeom>
          <a:noFill/>
          <a:ln>
            <a:noFill/>
          </a:ln>
        </p:spPr>
        <p:txBody>
          <a:bodyPr anchorCtr="0" anchor="t" bIns="45700" lIns="91425" spcFirstLastPara="1" rIns="91425" wrap="square" tIns="45700">
            <a:spAutoFit/>
          </a:bodyPr>
          <a:lstStyle/>
          <a:p>
            <a:pPr indent="-501650" lvl="0" marL="457200" marR="0" rtl="1" algn="r">
              <a:spcBef>
                <a:spcPts val="0"/>
              </a:spcBef>
              <a:spcAft>
                <a:spcPts val="0"/>
              </a:spcAft>
              <a:buClr>
                <a:schemeClr val="dk1"/>
              </a:buClr>
              <a:buSzPts val="3500"/>
              <a:buFont typeface="David"/>
              <a:buChar char="-"/>
            </a:pPr>
            <a:r>
              <a:rPr b="1" i="0" lang="iw-IL" sz="3500" u="none" cap="none" strike="noStrike">
                <a:solidFill>
                  <a:schemeClr val="dk1"/>
                </a:solidFill>
                <a:latin typeface="David"/>
                <a:ea typeface="David"/>
                <a:cs typeface="David"/>
                <a:sym typeface="David"/>
              </a:rPr>
              <a:t>שינויי האקלים</a:t>
            </a:r>
            <a:endParaRPr b="1" sz="2100"/>
          </a:p>
          <a:p>
            <a:pPr indent="-501650" lvl="0" marL="457200" marR="0" rtl="1" algn="r">
              <a:spcBef>
                <a:spcPts val="0"/>
              </a:spcBef>
              <a:spcAft>
                <a:spcPts val="0"/>
              </a:spcAft>
              <a:buClr>
                <a:schemeClr val="dk1"/>
              </a:buClr>
              <a:buSzPts val="3500"/>
              <a:buFont typeface="David"/>
              <a:buChar char="-"/>
            </a:pPr>
            <a:r>
              <a:rPr b="1" i="0" lang="iw-IL" sz="3500" u="none" cap="none" strike="noStrike">
                <a:solidFill>
                  <a:schemeClr val="dk1"/>
                </a:solidFill>
                <a:latin typeface="David"/>
                <a:ea typeface="David"/>
                <a:cs typeface="David"/>
                <a:sym typeface="David"/>
              </a:rPr>
              <a:t>מעורבות האדם בגרימתם</a:t>
            </a:r>
            <a:endParaRPr b="1" sz="2100"/>
          </a:p>
          <a:p>
            <a:pPr indent="-501650" lvl="0" marL="457200" marR="0" rtl="1" algn="r">
              <a:spcBef>
                <a:spcPts val="0"/>
              </a:spcBef>
              <a:spcAft>
                <a:spcPts val="0"/>
              </a:spcAft>
              <a:buClr>
                <a:schemeClr val="dk1"/>
              </a:buClr>
              <a:buSzPts val="3500"/>
              <a:buFont typeface="David"/>
              <a:buChar char="-"/>
            </a:pPr>
            <a:r>
              <a:rPr b="1" i="0" lang="iw-IL" sz="3500" u="none" cap="none" strike="noStrike">
                <a:solidFill>
                  <a:schemeClr val="dk1"/>
                </a:solidFill>
                <a:latin typeface="David"/>
                <a:ea typeface="David"/>
                <a:cs typeface="David"/>
                <a:sym typeface="David"/>
              </a:rPr>
              <a:t>גבולות ההסתגלות וההתאמות של מערכות טבעיות וחברות אנושיות</a:t>
            </a:r>
            <a:endParaRPr b="1" sz="2100"/>
          </a:p>
          <a:p>
            <a:pPr indent="-501650" lvl="0" marL="457200" marR="0" rtl="1" algn="r">
              <a:spcBef>
                <a:spcPts val="0"/>
              </a:spcBef>
              <a:spcAft>
                <a:spcPts val="0"/>
              </a:spcAft>
              <a:buClr>
                <a:schemeClr val="dk1"/>
              </a:buClr>
              <a:buSzPts val="3500"/>
              <a:buFont typeface="David"/>
              <a:buChar char="-"/>
            </a:pPr>
            <a:r>
              <a:rPr b="1" i="0" lang="iw-IL" sz="3500" u="none" cap="none" strike="noStrike">
                <a:solidFill>
                  <a:schemeClr val="dk1"/>
                </a:solidFill>
                <a:latin typeface="David"/>
                <a:ea typeface="David"/>
                <a:cs typeface="David"/>
                <a:sym typeface="David"/>
              </a:rPr>
              <a:t>דרכי ההתמודדות האפשריות, בדגש על הפחתת הפליטה של גזי חממה</a:t>
            </a:r>
            <a:endParaRPr b="0" i="0" sz="2800" u="none" cap="none" strike="noStrike">
              <a:solidFill>
                <a:schemeClr val="dk1"/>
              </a:solidFill>
              <a:latin typeface="David"/>
              <a:ea typeface="David"/>
              <a:cs typeface="David"/>
              <a:sym typeface="Davi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g179ba691e33_2_155"/>
          <p:cNvPicPr preferRelativeResize="0"/>
          <p:nvPr/>
        </p:nvPicPr>
        <p:blipFill rotWithShape="1">
          <a:blip r:embed="rId3">
            <a:alphaModFix/>
          </a:blip>
          <a:srcRect b="0" l="24331" r="24547" t="0"/>
          <a:stretch/>
        </p:blipFill>
        <p:spPr>
          <a:xfrm>
            <a:off x="1" y="0"/>
            <a:ext cx="2115344" cy="1469571"/>
          </a:xfrm>
          <a:prstGeom prst="rect">
            <a:avLst/>
          </a:prstGeom>
          <a:noFill/>
          <a:ln>
            <a:noFill/>
          </a:ln>
        </p:spPr>
      </p:pic>
      <p:sp>
        <p:nvSpPr>
          <p:cNvPr id="321" name="Google Shape;321;g179ba691e33_2_155"/>
          <p:cNvSpPr txBox="1"/>
          <p:nvPr/>
        </p:nvSpPr>
        <p:spPr>
          <a:xfrm>
            <a:off x="4053775" y="770550"/>
            <a:ext cx="7866000" cy="1477500"/>
          </a:xfrm>
          <a:prstGeom prst="rect">
            <a:avLst/>
          </a:prstGeom>
          <a:solidFill>
            <a:srgbClr val="FFF2CC"/>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iw-IL" sz="3000" u="none" cap="none" strike="noStrike">
                <a:solidFill>
                  <a:schemeClr val="dk1"/>
                </a:solidFill>
                <a:latin typeface="David"/>
                <a:ea typeface="David"/>
                <a:cs typeface="David"/>
                <a:sym typeface="David"/>
              </a:rPr>
              <a:t>ההתחממות העולמית היא עובדה ברורה וקיימת. כל אחד משלושת העשורים האחרונים היה חם יותר על פני כדה"א מאלה שקדמו לו מאז החלו המדידות. </a:t>
            </a:r>
            <a:endParaRPr b="1" i="0" sz="3000" u="none" cap="none" strike="noStrike">
              <a:solidFill>
                <a:schemeClr val="dk1"/>
              </a:solidFill>
              <a:latin typeface="David"/>
              <a:ea typeface="David"/>
              <a:cs typeface="David"/>
              <a:sym typeface="David"/>
            </a:endParaRPr>
          </a:p>
        </p:txBody>
      </p:sp>
      <p:sp>
        <p:nvSpPr>
          <p:cNvPr id="322" name="Google Shape;322;g179ba691e33_2_155"/>
          <p:cNvSpPr txBox="1"/>
          <p:nvPr/>
        </p:nvSpPr>
        <p:spPr>
          <a:xfrm>
            <a:off x="102750" y="2317663"/>
            <a:ext cx="6986400" cy="2062500"/>
          </a:xfrm>
          <a:prstGeom prst="rect">
            <a:avLst/>
          </a:prstGeom>
          <a:solidFill>
            <a:srgbClr val="FFE599"/>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iw-IL" sz="3200" u="none" cap="none" strike="noStrike">
                <a:solidFill>
                  <a:schemeClr val="dk1"/>
                </a:solidFill>
                <a:latin typeface="David"/>
                <a:ea typeface="David"/>
                <a:cs typeface="David"/>
                <a:sym typeface="David"/>
              </a:rPr>
              <a:t>פעילות האדם היא הגורם המרכזי להתחממות האקלים, לפחות ב-70 השנים האחרונות. פעילות זו הביאה להתחממות שלא נראתה על כדה"א אלפי שנים</a:t>
            </a:r>
            <a:r>
              <a:rPr b="0" i="0" lang="iw-IL" sz="2800" u="none" cap="none" strike="noStrike">
                <a:solidFill>
                  <a:schemeClr val="dk1"/>
                </a:solidFill>
                <a:latin typeface="David"/>
                <a:ea typeface="David"/>
                <a:cs typeface="David"/>
                <a:sym typeface="David"/>
              </a:rPr>
              <a:t>.</a:t>
            </a:r>
            <a:endParaRPr/>
          </a:p>
        </p:txBody>
      </p:sp>
      <p:sp>
        <p:nvSpPr>
          <p:cNvPr id="323" name="Google Shape;323;g179ba691e33_2_155"/>
          <p:cNvSpPr txBox="1"/>
          <p:nvPr/>
        </p:nvSpPr>
        <p:spPr>
          <a:xfrm>
            <a:off x="2599650" y="4523925"/>
            <a:ext cx="7829400" cy="2616600"/>
          </a:xfrm>
          <a:prstGeom prst="rect">
            <a:avLst/>
          </a:prstGeom>
          <a:solidFill>
            <a:srgbClr val="C9DAF8"/>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iw-IL" sz="2800" u="none" cap="none" strike="noStrike">
                <a:solidFill>
                  <a:schemeClr val="dk1"/>
                </a:solidFill>
                <a:latin typeface="David"/>
                <a:ea typeface="David"/>
                <a:cs typeface="David"/>
                <a:sym typeface="David"/>
              </a:rPr>
              <a:t>בנוסף להשלכות על מזג האוויר, איכות הסביבה, החי והצומח, יש לשינוי האקלים השפעה משמעותיות על כלל החברה האנושית (כולל זמינות מי-שתיה ומזון), וארגון הבריאות העולמי הכריז שהוא גורם סיכון מרכזי לבריאות הציבור כבר כיום.</a:t>
            </a:r>
            <a:r>
              <a:rPr b="0" i="0" lang="iw-IL" sz="2800" u="none" cap="none" strike="noStrike">
                <a:solidFill>
                  <a:schemeClr val="dk1"/>
                </a:solidFill>
                <a:latin typeface="David"/>
                <a:ea typeface="David"/>
                <a:cs typeface="David"/>
                <a:sym typeface="David"/>
              </a:rPr>
              <a:t> </a:t>
            </a:r>
            <a:r>
              <a:rPr b="0" i="0" lang="iw-IL" sz="2400" u="sng" cap="none" strike="noStrike">
                <a:solidFill>
                  <a:schemeClr val="hlink"/>
                </a:solidFill>
                <a:latin typeface="David"/>
                <a:ea typeface="David"/>
                <a:cs typeface="David"/>
                <a:sym typeface="David"/>
                <a:hlinkClick r:id="rId4"/>
              </a:rPr>
              <a:t>h</a:t>
            </a:r>
            <a:r>
              <a:rPr lang="iw-IL" sz="2400" u="sng">
                <a:solidFill>
                  <a:schemeClr val="hlink"/>
                </a:solidFill>
                <a:latin typeface="David"/>
                <a:ea typeface="David"/>
                <a:cs typeface="David"/>
                <a:sym typeface="David"/>
                <a:hlinkClick r:id="rId5"/>
              </a:rPr>
              <a:t>ttps://www.youtube.com/watch?v=roYHpWnQv2s</a:t>
            </a:r>
            <a:endParaRPr sz="1000"/>
          </a:p>
        </p:txBody>
      </p:sp>
      <p:sp>
        <p:nvSpPr>
          <p:cNvPr id="324" name="Google Shape;324;g179ba691e33_2_155"/>
          <p:cNvSpPr txBox="1"/>
          <p:nvPr/>
        </p:nvSpPr>
        <p:spPr>
          <a:xfrm>
            <a:off x="2115350" y="124225"/>
            <a:ext cx="9915300" cy="6465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iw-IL" sz="3600" u="none" cap="none" strike="noStrike">
                <a:solidFill>
                  <a:srgbClr val="FF0000"/>
                </a:solidFill>
                <a:latin typeface="David"/>
                <a:ea typeface="David"/>
                <a:cs typeface="David"/>
                <a:sym typeface="David"/>
              </a:rPr>
              <a:t>בין היתר קובעים הדו"חות באופן חד-משמעי כי:</a:t>
            </a:r>
            <a:endParaRPr b="1"/>
          </a:p>
        </p:txBody>
      </p:sp>
      <p:pic>
        <p:nvPicPr>
          <p:cNvPr id="325" name="Google Shape;325;g179ba691e33_2_155"/>
          <p:cNvPicPr preferRelativeResize="0"/>
          <p:nvPr/>
        </p:nvPicPr>
        <p:blipFill rotWithShape="1">
          <a:blip r:embed="rId6">
            <a:alphaModFix/>
          </a:blip>
          <a:srcRect b="7417" l="16371" r="19052" t="26696"/>
          <a:stretch/>
        </p:blipFill>
        <p:spPr>
          <a:xfrm>
            <a:off x="102750" y="0"/>
            <a:ext cx="2759600" cy="2121326"/>
          </a:xfrm>
          <a:prstGeom prst="rect">
            <a:avLst/>
          </a:prstGeom>
          <a:noFill/>
          <a:ln>
            <a:noFill/>
          </a:ln>
        </p:spPr>
      </p:pic>
      <p:pic>
        <p:nvPicPr>
          <p:cNvPr id="326" name="Google Shape;326;g179ba691e33_2_155"/>
          <p:cNvPicPr preferRelativeResize="0"/>
          <p:nvPr/>
        </p:nvPicPr>
        <p:blipFill rotWithShape="1">
          <a:blip r:embed="rId7">
            <a:alphaModFix/>
          </a:blip>
          <a:srcRect b="0" l="0" r="0" t="0"/>
          <a:stretch/>
        </p:blipFill>
        <p:spPr>
          <a:xfrm>
            <a:off x="7698876" y="2254275"/>
            <a:ext cx="4220900" cy="2349450"/>
          </a:xfrm>
          <a:prstGeom prst="rect">
            <a:avLst/>
          </a:prstGeom>
          <a:noFill/>
          <a:ln>
            <a:noFill/>
          </a:ln>
        </p:spPr>
      </p:pic>
      <p:pic>
        <p:nvPicPr>
          <p:cNvPr id="327" name="Google Shape;327;g179ba691e33_2_155"/>
          <p:cNvPicPr preferRelativeResize="0"/>
          <p:nvPr/>
        </p:nvPicPr>
        <p:blipFill rotWithShape="1">
          <a:blip r:embed="rId8">
            <a:alphaModFix/>
          </a:blip>
          <a:srcRect b="0" l="0" r="0" t="0"/>
          <a:stretch/>
        </p:blipFill>
        <p:spPr>
          <a:xfrm>
            <a:off x="-261525" y="4523925"/>
            <a:ext cx="3123876" cy="2121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8"/>
          <p:cNvSpPr txBox="1"/>
          <p:nvPr>
            <p:ph type="title"/>
          </p:nvPr>
        </p:nvSpPr>
        <p:spPr>
          <a:xfrm>
            <a:off x="291300" y="4669825"/>
            <a:ext cx="11609400" cy="2013900"/>
          </a:xfrm>
          <a:prstGeom prst="rect">
            <a:avLst/>
          </a:prstGeom>
          <a:solidFill>
            <a:srgbClr val="EFEFEF"/>
          </a:solidFill>
          <a:ln>
            <a:noFill/>
          </a:ln>
        </p:spPr>
        <p:txBody>
          <a:bodyPr anchorCtr="0" anchor="ctr" bIns="45700" lIns="91425" spcFirstLastPara="1" rIns="91425" wrap="square" tIns="45700">
            <a:normAutofit fontScale="90000"/>
          </a:bodyPr>
          <a:lstStyle/>
          <a:p>
            <a:pPr indent="0" lvl="0" marL="0" rtl="1" algn="ctr">
              <a:lnSpc>
                <a:spcPct val="90000"/>
              </a:lnSpc>
              <a:spcBef>
                <a:spcPts val="0"/>
              </a:spcBef>
              <a:spcAft>
                <a:spcPts val="0"/>
              </a:spcAft>
              <a:buClr>
                <a:srgbClr val="C55A11"/>
              </a:buClr>
              <a:buSzPct val="88789"/>
              <a:buFont typeface="David"/>
              <a:buNone/>
            </a:pPr>
            <a:r>
              <a:rPr b="1" lang="iw-IL" sz="4955">
                <a:solidFill>
                  <a:srgbClr val="FF0000"/>
                </a:solidFill>
                <a:latin typeface="David"/>
                <a:ea typeface="David"/>
                <a:cs typeface="David"/>
                <a:sym typeface="David"/>
              </a:rPr>
              <a:t>האם על ישראל לפצות מדינות מתפתחות כמו מצרים בגין פגיעה משמעותית כתוצאה משינוי אקלים?</a:t>
            </a:r>
            <a:br>
              <a:rPr b="1" lang="iw-IL" sz="4955">
                <a:solidFill>
                  <a:srgbClr val="FF0000"/>
                </a:solidFill>
                <a:latin typeface="David"/>
                <a:ea typeface="David"/>
                <a:cs typeface="David"/>
                <a:sym typeface="David"/>
              </a:rPr>
            </a:br>
            <a:r>
              <a:rPr b="1" lang="iw-IL" sz="4955">
                <a:solidFill>
                  <a:srgbClr val="FF0000"/>
                </a:solidFill>
                <a:latin typeface="David"/>
                <a:ea typeface="David"/>
                <a:cs typeface="David"/>
                <a:sym typeface="David"/>
              </a:rPr>
              <a:t>מה דעתך?</a:t>
            </a:r>
            <a:endParaRPr b="1" sz="4955">
              <a:solidFill>
                <a:srgbClr val="FF0000"/>
              </a:solidFill>
              <a:latin typeface="David"/>
              <a:ea typeface="David"/>
              <a:cs typeface="David"/>
              <a:sym typeface="David"/>
            </a:endParaRPr>
          </a:p>
        </p:txBody>
      </p:sp>
      <p:sp>
        <p:nvSpPr>
          <p:cNvPr id="333" name="Google Shape;333;p8"/>
          <p:cNvSpPr txBox="1"/>
          <p:nvPr>
            <p:ph idx="1" type="body"/>
          </p:nvPr>
        </p:nvSpPr>
        <p:spPr>
          <a:xfrm>
            <a:off x="291300" y="121125"/>
            <a:ext cx="11609400" cy="4368600"/>
          </a:xfrm>
          <a:prstGeom prst="rect">
            <a:avLst/>
          </a:prstGeom>
          <a:solidFill>
            <a:srgbClr val="FFF2CC"/>
          </a:solid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Clr>
                <a:schemeClr val="dk1"/>
              </a:buClr>
              <a:buSzPts val="2800"/>
              <a:buNone/>
            </a:pPr>
            <a:r>
              <a:rPr b="1" lang="iw-IL" sz="4100">
                <a:latin typeface="David"/>
                <a:ea typeface="David"/>
                <a:cs typeface="David"/>
                <a:sym typeface="David"/>
              </a:rPr>
              <a:t>מצרים מעוניינת להעלות בוועידה את הנושאים החשובים-יותר למדינות יבשת אפריקה: טענתם של המדינות המתפתחות היא שעל המדינות העשירות (המפותחות) לפצות אותן על נזקי האקלים שנגרמו כתוצאה מפליטת גזי החממה שלהם, ולסייע להן כספית בכדי שתוכלנה להתמודד עם המשבר האקלימי. </a:t>
            </a:r>
            <a:endParaRPr b="1" sz="4100">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2022-10-13T08:30:24Z</dcterms:created>
  <dc:creator>Dikla Gish</dc:creator>
</cp:coreProperties>
</file>