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B165-6FDA-48FA-97E4-6DF49D5F40CA}" type="datetimeFigureOut">
              <a:rPr lang="he-IL" smtClean="0"/>
              <a:t>כ"ח/אייר/תשפ"ה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AC23-4AA1-4749-9C9F-3BE5237119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030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B165-6FDA-48FA-97E4-6DF49D5F40CA}" type="datetimeFigureOut">
              <a:rPr lang="he-IL" smtClean="0"/>
              <a:t>כ"ח/אייר/תשפ"ה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AC23-4AA1-4749-9C9F-3BE5237119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073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B165-6FDA-48FA-97E4-6DF49D5F40CA}" type="datetimeFigureOut">
              <a:rPr lang="he-IL" smtClean="0"/>
              <a:t>כ"ח/אייר/תשפ"ה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AC23-4AA1-4749-9C9F-3BE5237119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4389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כותרת ותוכן יום מנהלים"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משרד החינוך - YouTube">
            <a:extLst>
              <a:ext uri="{FF2B5EF4-FFF2-40B4-BE49-F238E27FC236}">
                <a16:creationId xmlns:a16="http://schemas.microsoft.com/office/drawing/2014/main" id="{4128BA5E-9CB3-41C0-1DF6-96C9F21C40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2966"/>
            <a:ext cx="741647" cy="55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20A0C40B-BB29-4694-A836-7318D41EDF44}"/>
              </a:ext>
            </a:extLst>
          </p:cNvPr>
          <p:cNvSpPr/>
          <p:nvPr userDrawn="1"/>
        </p:nvSpPr>
        <p:spPr>
          <a:xfrm>
            <a:off x="8736" y="2152015"/>
            <a:ext cx="8160907" cy="439248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Calibri" panose="020F0502020204030204" pitchFamily="34" charset="0"/>
            </a:endParaRPr>
          </a:p>
        </p:txBody>
      </p:sp>
      <p:sp>
        <p:nvSpPr>
          <p:cNvPr id="2" name="מלבן 7">
            <a:extLst>
              <a:ext uri="{FF2B5EF4-FFF2-40B4-BE49-F238E27FC236}">
                <a16:creationId xmlns:a16="http://schemas.microsoft.com/office/drawing/2014/main" id="{6160B704-4665-3223-27C8-7E8A06510A69}"/>
              </a:ext>
            </a:extLst>
          </p:cNvPr>
          <p:cNvSpPr/>
          <p:nvPr userDrawn="1"/>
        </p:nvSpPr>
        <p:spPr>
          <a:xfrm>
            <a:off x="787189" y="6539740"/>
            <a:ext cx="11376587" cy="180000"/>
          </a:xfrm>
          <a:prstGeom prst="rect">
            <a:avLst/>
          </a:prstGeom>
          <a:gradFill flip="none" rotWithShape="1">
            <a:gsLst>
              <a:gs pos="0">
                <a:srgbClr val="10253F"/>
              </a:gs>
              <a:gs pos="50000">
                <a:srgbClr val="1A3D68"/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r" rtl="0"/>
            <a:r>
              <a:rPr lang="en-US" sz="1200" dirty="0">
                <a:solidFill>
                  <a:schemeClr val="bg1"/>
                </a:solidFill>
              </a:rPr>
              <a:t>MNS Consulting</a:t>
            </a:r>
            <a:endParaRPr lang="he-IL" sz="12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4" name="מלבן 8">
            <a:extLst>
              <a:ext uri="{FF2B5EF4-FFF2-40B4-BE49-F238E27FC236}">
                <a16:creationId xmlns:a16="http://schemas.microsoft.com/office/drawing/2014/main" id="{A2E9380F-1BCF-9859-B65B-1D6BB459DA99}"/>
              </a:ext>
            </a:extLst>
          </p:cNvPr>
          <p:cNvSpPr/>
          <p:nvPr userDrawn="1"/>
        </p:nvSpPr>
        <p:spPr>
          <a:xfrm>
            <a:off x="34052" y="6543516"/>
            <a:ext cx="719403" cy="180000"/>
          </a:xfrm>
          <a:prstGeom prst="rect">
            <a:avLst/>
          </a:prstGeom>
          <a:gradFill flip="none" rotWithShape="1">
            <a:gsLst>
              <a:gs pos="0">
                <a:srgbClr val="10253F"/>
              </a:gs>
              <a:gs pos="50000">
                <a:srgbClr val="1A3D68"/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rtl="0"/>
            <a:endParaRPr lang="he-IL" sz="12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5" name="מציין מיקום של מספר שקופית 5">
            <a:extLst>
              <a:ext uri="{FF2B5EF4-FFF2-40B4-BE49-F238E27FC236}">
                <a16:creationId xmlns:a16="http://schemas.microsoft.com/office/drawing/2014/main" id="{7751BD4E-CE92-6241-4C3E-AE21049BA4B4}"/>
              </a:ext>
            </a:extLst>
          </p:cNvPr>
          <p:cNvSpPr txBox="1">
            <a:spLocks/>
          </p:cNvSpPr>
          <p:nvPr userDrawn="1"/>
        </p:nvSpPr>
        <p:spPr>
          <a:xfrm>
            <a:off x="-14631" y="6539834"/>
            <a:ext cx="749125" cy="187367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C97A860-2F95-49B1-AFEB-FF88F9EC3E07}" type="slidenum">
              <a:rPr lang="he-IL" sz="1200" smtClean="0">
                <a:solidFill>
                  <a:schemeClr val="bg1"/>
                </a:solidFill>
                <a:cs typeface="Calibri" panose="020F0502020204030204" pitchFamily="34" charset="0"/>
              </a:rPr>
              <a:pPr algn="ctr"/>
              <a:t>‹#›</a:t>
            </a:fld>
            <a:endParaRPr lang="he-IL" sz="12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9620D0-D52B-B02F-95CC-DAC3E5EFA31B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23417" y="693722"/>
            <a:ext cx="11121600" cy="24758"/>
          </a:xfrm>
          <a:prstGeom prst="line">
            <a:avLst/>
          </a:prstGeom>
          <a:ln w="28575">
            <a:gradFill>
              <a:gsLst>
                <a:gs pos="11000">
                  <a:schemeClr val="accent1">
                    <a:lumMod val="5000"/>
                    <a:lumOff val="95000"/>
                  </a:schemeClr>
                </a:gs>
                <a:gs pos="74000">
                  <a:srgbClr val="607D9B"/>
                </a:gs>
                <a:gs pos="83000">
                  <a:srgbClr val="003764"/>
                </a:gs>
                <a:gs pos="100000">
                  <a:srgbClr val="607D9B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29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B165-6FDA-48FA-97E4-6DF49D5F40CA}" type="datetimeFigureOut">
              <a:rPr lang="he-IL" smtClean="0"/>
              <a:t>כ"ח/אייר/תשפ"ה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AC23-4AA1-4749-9C9F-3BE5237119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805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B165-6FDA-48FA-97E4-6DF49D5F40CA}" type="datetimeFigureOut">
              <a:rPr lang="he-IL" smtClean="0"/>
              <a:t>כ"ח/אייר/תשפ"ה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AC23-4AA1-4749-9C9F-3BE5237119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191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B165-6FDA-48FA-97E4-6DF49D5F40CA}" type="datetimeFigureOut">
              <a:rPr lang="he-IL" smtClean="0"/>
              <a:t>כ"ח/אייר/תשפ"ה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AC23-4AA1-4749-9C9F-3BE5237119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837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B165-6FDA-48FA-97E4-6DF49D5F40CA}" type="datetimeFigureOut">
              <a:rPr lang="he-IL" smtClean="0"/>
              <a:t>כ"ח/אייר/תשפ"ה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AC23-4AA1-4749-9C9F-3BE5237119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6430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B165-6FDA-48FA-97E4-6DF49D5F40CA}" type="datetimeFigureOut">
              <a:rPr lang="he-IL" smtClean="0"/>
              <a:t>כ"ח/אייר/תשפ"ה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AC23-4AA1-4749-9C9F-3BE5237119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279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B165-6FDA-48FA-97E4-6DF49D5F40CA}" type="datetimeFigureOut">
              <a:rPr lang="he-IL" smtClean="0"/>
              <a:t>כ"ח/אייר/תשפ"ה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AC23-4AA1-4749-9C9F-3BE5237119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925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B165-6FDA-48FA-97E4-6DF49D5F40CA}" type="datetimeFigureOut">
              <a:rPr lang="he-IL" smtClean="0"/>
              <a:t>כ"ח/אייר/תשפ"ה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AC23-4AA1-4749-9C9F-3BE5237119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904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B165-6FDA-48FA-97E4-6DF49D5F40CA}" type="datetimeFigureOut">
              <a:rPr lang="he-IL" smtClean="0"/>
              <a:t>כ"ח/אייר/תשפ"ה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AC23-4AA1-4749-9C9F-3BE5237119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7652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BB165-6FDA-48FA-97E4-6DF49D5F40CA}" type="datetimeFigureOut">
              <a:rPr lang="he-IL" smtClean="0"/>
              <a:t>כ"ח/אייר/תשפ"ה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BAC23-4AA1-4749-9C9F-3BE5237119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701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7B9C4201-9746-E3B9-0B44-9A987161F155}"/>
              </a:ext>
            </a:extLst>
          </p:cNvPr>
          <p:cNvSpPr/>
          <p:nvPr/>
        </p:nvSpPr>
        <p:spPr>
          <a:xfrm>
            <a:off x="3843129" y="120911"/>
            <a:ext cx="7513983" cy="541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he-I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הקורסים הנלמדים בשנת תשפ״ו בתחומי הדעת השונים</a:t>
            </a:r>
          </a:p>
        </p:txBody>
      </p:sp>
      <p:sp>
        <p:nvSpPr>
          <p:cNvPr id="24" name="מלבן 23"/>
          <p:cNvSpPr/>
          <p:nvPr/>
        </p:nvSpPr>
        <p:spPr>
          <a:xfrm>
            <a:off x="10303565" y="6544150"/>
            <a:ext cx="1888435" cy="12568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637309" y="1482436"/>
            <a:ext cx="11125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e-IL" sz="2400" dirty="0"/>
          </a:p>
          <a:p>
            <a:endParaRPr lang="he-I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2000" dirty="0"/>
          </a:p>
          <a:p>
            <a:endParaRPr lang="he-IL" sz="2000" dirty="0"/>
          </a:p>
        </p:txBody>
      </p:sp>
      <p:sp>
        <p:nvSpPr>
          <p:cNvPr id="7" name="מלבן 6"/>
          <p:cNvSpPr/>
          <p:nvPr/>
        </p:nvSpPr>
        <p:spPr>
          <a:xfrm>
            <a:off x="5785312" y="1385740"/>
            <a:ext cx="907719" cy="4053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3563332" y="5156462"/>
            <a:ext cx="603315" cy="1508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6476214" y="933254"/>
            <a:ext cx="659877" cy="2733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F1D19ADE-AA88-EA64-62E7-C66D7DAEB44D}"/>
              </a:ext>
            </a:extLst>
          </p:cNvPr>
          <p:cNvSpPr/>
          <p:nvPr/>
        </p:nvSpPr>
        <p:spPr>
          <a:xfrm>
            <a:off x="717090" y="1096505"/>
            <a:ext cx="11125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he-I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2400" dirty="0"/>
          </a:p>
          <a:p>
            <a:endParaRPr lang="he-IL" sz="2400" dirty="0"/>
          </a:p>
          <a:p>
            <a:endParaRPr lang="he-I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2000" dirty="0"/>
          </a:p>
          <a:p>
            <a:endParaRPr lang="he-IL" sz="2000" dirty="0"/>
          </a:p>
        </p:txBody>
      </p:sp>
      <p:sp>
        <p:nvSpPr>
          <p:cNvPr id="4" name="מלבן 3"/>
          <p:cNvSpPr/>
          <p:nvPr/>
        </p:nvSpPr>
        <p:spPr>
          <a:xfrm>
            <a:off x="905933" y="1069942"/>
            <a:ext cx="10007737" cy="727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endParaRPr lang="he-I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528679"/>
              </p:ext>
            </p:extLst>
          </p:nvPr>
        </p:nvGraphicFramePr>
        <p:xfrm>
          <a:off x="359568" y="847157"/>
          <a:ext cx="11472864" cy="517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01375">
                  <a:extLst>
                    <a:ext uri="{9D8B030D-6E8A-4147-A177-3AD203B41FA5}">
                      <a16:colId xmlns:a16="http://schemas.microsoft.com/office/drawing/2014/main" val="1618799174"/>
                    </a:ext>
                  </a:extLst>
                </a:gridCol>
                <a:gridCol w="1551709">
                  <a:extLst>
                    <a:ext uri="{9D8B030D-6E8A-4147-A177-3AD203B41FA5}">
                      <a16:colId xmlns:a16="http://schemas.microsoft.com/office/drawing/2014/main" val="1771905361"/>
                    </a:ext>
                  </a:extLst>
                </a:gridCol>
                <a:gridCol w="1431637">
                  <a:extLst>
                    <a:ext uri="{9D8B030D-6E8A-4147-A177-3AD203B41FA5}">
                      <a16:colId xmlns:a16="http://schemas.microsoft.com/office/drawing/2014/main" val="1013514982"/>
                    </a:ext>
                  </a:extLst>
                </a:gridCol>
                <a:gridCol w="1560945">
                  <a:extLst>
                    <a:ext uri="{9D8B030D-6E8A-4147-A177-3AD203B41FA5}">
                      <a16:colId xmlns:a16="http://schemas.microsoft.com/office/drawing/2014/main" val="3688015012"/>
                    </a:ext>
                  </a:extLst>
                </a:gridCol>
                <a:gridCol w="1431636">
                  <a:extLst>
                    <a:ext uri="{9D8B030D-6E8A-4147-A177-3AD203B41FA5}">
                      <a16:colId xmlns:a16="http://schemas.microsoft.com/office/drawing/2014/main" val="1397231796"/>
                    </a:ext>
                  </a:extLst>
                </a:gridCol>
                <a:gridCol w="1299592">
                  <a:extLst>
                    <a:ext uri="{9D8B030D-6E8A-4147-A177-3AD203B41FA5}">
                      <a16:colId xmlns:a16="http://schemas.microsoft.com/office/drawing/2014/main" val="3695916304"/>
                    </a:ext>
                  </a:extLst>
                </a:gridCol>
                <a:gridCol w="1286020">
                  <a:extLst>
                    <a:ext uri="{9D8B030D-6E8A-4147-A177-3AD203B41FA5}">
                      <a16:colId xmlns:a16="http://schemas.microsoft.com/office/drawing/2014/main" val="3681624957"/>
                    </a:ext>
                  </a:extLst>
                </a:gridCol>
                <a:gridCol w="1409950">
                  <a:extLst>
                    <a:ext uri="{9D8B030D-6E8A-4147-A177-3AD203B41FA5}">
                      <a16:colId xmlns:a16="http://schemas.microsoft.com/office/drawing/2014/main" val="1151766983"/>
                    </a:ext>
                  </a:extLst>
                </a:gridCol>
              </a:tblGrid>
              <a:tr h="825811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אומנויות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אגף טכנולוגי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אגף מדעי</a:t>
                      </a:r>
                      <a:r>
                        <a:rPr lang="he-IL" sz="2000" baseline="0" dirty="0"/>
                        <a:t> 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מח"ר – </a:t>
                      </a:r>
                    </a:p>
                    <a:p>
                      <a:pPr rtl="1"/>
                      <a:r>
                        <a:rPr lang="he-IL" sz="2000" dirty="0"/>
                        <a:t>ממלכתי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מח"ר – </a:t>
                      </a:r>
                    </a:p>
                    <a:p>
                      <a:pPr rtl="1"/>
                      <a:r>
                        <a:rPr lang="he-IL" sz="2000" dirty="0"/>
                        <a:t>חמ"ד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מח"ר – </a:t>
                      </a:r>
                    </a:p>
                    <a:p>
                      <a:pPr rtl="1"/>
                      <a:r>
                        <a:rPr lang="he-IL" sz="2000" dirty="0"/>
                        <a:t>מגזר ערבי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שפות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תבו"ר </a:t>
                      </a:r>
                      <a:br>
                        <a:rPr lang="en-US" sz="2000" dirty="0"/>
                      </a:br>
                      <a:r>
                        <a:rPr lang="he-IL" sz="2000" dirty="0"/>
                        <a:t>וחינוך גופני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212566"/>
                  </a:ext>
                </a:extLst>
              </a:tr>
              <a:tr h="821402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אומנות חזותית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אומנות העיצוב מדעי המחשב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ביולוגיה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היסטוריה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מחשבת ישראל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היסטוריה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אנגלית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גאוגרפיה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786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מוזיקה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מדעי המחשב</a:t>
                      </a:r>
                    </a:p>
                    <a:p>
                      <a:pPr rtl="1"/>
                      <a:r>
                        <a:rPr lang="he-IL" sz="1600" dirty="0"/>
                        <a:t>מערכות בריאות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מוט"ל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ספרות – חובה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תנ"ך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מורשת ודת האסלאם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עברית </a:t>
                      </a:r>
                    </a:p>
                    <a:p>
                      <a:pPr rtl="1"/>
                      <a:r>
                        <a:rPr lang="he-IL" sz="1200" dirty="0"/>
                        <a:t>(מגזר יהודי)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חינוך גופני </a:t>
                      </a:r>
                    </a:p>
                    <a:p>
                      <a:pPr rtl="1"/>
                      <a:r>
                        <a:rPr lang="he-IL" sz="1200" dirty="0"/>
                        <a:t>(2 קורסים)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274833"/>
                  </a:ext>
                </a:extLst>
              </a:tr>
              <a:tr h="726581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מחול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מערכות בריאות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מתמטיקה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ספרות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תלמוד ותושב"ע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עברית</a:t>
                      </a:r>
                    </a:p>
                    <a:p>
                      <a:pPr rtl="1"/>
                      <a:r>
                        <a:rPr lang="he-IL" sz="1200" dirty="0"/>
                        <a:t>(מגזר ערבי 2 מוסדות</a:t>
                      </a:r>
                      <a:r>
                        <a:rPr lang="he-IL" sz="1200" baseline="0" dirty="0"/>
                        <a:t> אקדמיים </a:t>
                      </a:r>
                      <a:r>
                        <a:rPr lang="he-IL" sz="1200" dirty="0"/>
                        <a:t>יע"ל)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מדעי החברה</a:t>
                      </a:r>
                      <a:r>
                        <a:rPr lang="he-IL" sz="1600" baseline="0" dirty="0"/>
                        <a:t> - כלכלה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358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קולנוע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/>
                        <a:t>(2 קורסים)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ניהול עסקי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מדעי הסביבה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תנ"ך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מדעי החברה</a:t>
                      </a:r>
                      <a:r>
                        <a:rPr lang="he-IL" sz="1600" baseline="0" dirty="0"/>
                        <a:t> – פסיכולוגיה 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197974"/>
                  </a:ext>
                </a:extLst>
              </a:tr>
              <a:tr h="600907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תיאטרון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585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תקשורת</a:t>
                      </a:r>
                    </a:p>
                    <a:p>
                      <a:pPr rtl="1"/>
                      <a:r>
                        <a:rPr lang="he-IL" sz="1200" dirty="0"/>
                        <a:t>(2 </a:t>
                      </a:r>
                      <a:r>
                        <a:rPr lang="he-IL" sz="1200"/>
                        <a:t>קורסים)</a:t>
                      </a:r>
                    </a:p>
                    <a:p>
                      <a:pPr rtl="1"/>
                      <a:endParaRPr lang="he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207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30423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106</Words>
  <Application>Microsoft Office PowerPoint</Application>
  <PresentationFormat>מסך רחב</PresentationFormat>
  <Paragraphs>55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מצגת של PowerPoint‏</vt:lpstr>
    </vt:vector>
  </TitlesOfParts>
  <Company>moe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MOEUser</dc:creator>
  <cp:lastModifiedBy>אפרת דורות</cp:lastModifiedBy>
  <cp:revision>7</cp:revision>
  <dcterms:created xsi:type="dcterms:W3CDTF">2025-05-25T10:33:16Z</dcterms:created>
  <dcterms:modified xsi:type="dcterms:W3CDTF">2025-05-26T05:55:04Z</dcterms:modified>
</cp:coreProperties>
</file>