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2" r:id="rId1"/>
  </p:sldMasterIdLst>
  <p:notesMasterIdLst>
    <p:notesMasterId r:id="rId12"/>
  </p:notesMasterIdLst>
  <p:sldIdLst>
    <p:sldId id="256" r:id="rId2"/>
    <p:sldId id="257" r:id="rId3"/>
    <p:sldId id="260" r:id="rId4"/>
    <p:sldId id="264" r:id="rId5"/>
    <p:sldId id="261" r:id="rId6"/>
    <p:sldId id="265" r:id="rId7"/>
    <p:sldId id="262" r:id="rId8"/>
    <p:sldId id="263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6DE8D7-D4A1-4A25-8561-38D9ADFECCFE}" type="datetimeFigureOut">
              <a:rPr lang="he-IL" smtClean="0"/>
              <a:t>כ"ט/אייר/תשפ"ה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0EDF567-F7B6-469C-9EA2-4405531C46B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946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EDF567-F7B6-469C-9EA2-4405531C46B4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0347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EDF567-F7B6-469C-9EA2-4405531C46B4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38739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F2FA-9CA0-4938-B1BE-676E6AFD5846}" type="datetimeFigureOut">
              <a:rPr lang="he-IL" smtClean="0"/>
              <a:t>כ"ט/אייר/תשפ"ה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1EADB14-3B52-437F-B7A2-A9A6D16FC9E1}" type="slidenum">
              <a:rPr lang="he-IL" smtClean="0"/>
              <a:t>‹#›</a:t>
            </a:fld>
            <a:endParaRPr lang="he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26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F2FA-9CA0-4938-B1BE-676E6AFD5846}" type="datetimeFigureOut">
              <a:rPr lang="he-IL" smtClean="0"/>
              <a:t>כ"ט/אייר/תשפ"ה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DB14-3B52-437F-B7A2-A9A6D16FC9E1}" type="slidenum">
              <a:rPr lang="he-IL" smtClean="0"/>
              <a:t>‹#›</a:t>
            </a:fld>
            <a:endParaRPr lang="he-I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875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F2FA-9CA0-4938-B1BE-676E6AFD5846}" type="datetimeFigureOut">
              <a:rPr lang="he-IL" smtClean="0"/>
              <a:t>כ"ט/אייר/תשפ"ה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DB14-3B52-437F-B7A2-A9A6D16FC9E1}" type="slidenum">
              <a:rPr lang="he-IL" smtClean="0"/>
              <a:t>‹#›</a:t>
            </a:fld>
            <a:endParaRPr lang="he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820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F2FA-9CA0-4938-B1BE-676E6AFD5846}" type="datetimeFigureOut">
              <a:rPr lang="he-IL" smtClean="0"/>
              <a:t>כ"ט/אייר/תשפ"ה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DB14-3B52-437F-B7A2-A9A6D16FC9E1}" type="slidenum">
              <a:rPr lang="he-IL" smtClean="0"/>
              <a:t>‹#›</a:t>
            </a:fld>
            <a:endParaRPr lang="he-I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299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F2FA-9CA0-4938-B1BE-676E6AFD5846}" type="datetimeFigureOut">
              <a:rPr lang="he-IL" smtClean="0"/>
              <a:t>כ"ט/אייר/תשפ"ה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DB14-3B52-437F-B7A2-A9A6D16FC9E1}" type="slidenum">
              <a:rPr lang="he-IL" smtClean="0"/>
              <a:t>‹#›</a:t>
            </a:fld>
            <a:endParaRPr lang="he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442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F2FA-9CA0-4938-B1BE-676E6AFD5846}" type="datetimeFigureOut">
              <a:rPr lang="he-IL" smtClean="0"/>
              <a:t>כ"ט/אייר/תשפ"ה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DB14-3B52-437F-B7A2-A9A6D16FC9E1}" type="slidenum">
              <a:rPr lang="he-IL" smtClean="0"/>
              <a:t>‹#›</a:t>
            </a:fld>
            <a:endParaRPr lang="he-I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9104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F2FA-9CA0-4938-B1BE-676E6AFD5846}" type="datetimeFigureOut">
              <a:rPr lang="he-IL" smtClean="0"/>
              <a:t>כ"ט/אייר/תשפ"ה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DB14-3B52-437F-B7A2-A9A6D16FC9E1}" type="slidenum">
              <a:rPr lang="he-IL" smtClean="0"/>
              <a:t>‹#›</a:t>
            </a:fld>
            <a:endParaRPr lang="he-I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6189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F2FA-9CA0-4938-B1BE-676E6AFD5846}" type="datetimeFigureOut">
              <a:rPr lang="he-IL" smtClean="0"/>
              <a:t>כ"ט/אייר/תשפ"ה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DB14-3B52-437F-B7A2-A9A6D16FC9E1}" type="slidenum">
              <a:rPr lang="he-IL" smtClean="0"/>
              <a:t>‹#›</a:t>
            </a:fld>
            <a:endParaRPr lang="he-I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9085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F2FA-9CA0-4938-B1BE-676E6AFD5846}" type="datetimeFigureOut">
              <a:rPr lang="he-IL" smtClean="0"/>
              <a:t>כ"ט/אייר/תשפ"ה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DB14-3B52-437F-B7A2-A9A6D16FC9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0291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F2FA-9CA0-4938-B1BE-676E6AFD5846}" type="datetimeFigureOut">
              <a:rPr lang="he-IL" smtClean="0"/>
              <a:t>כ"ט/אייר/תשפ"ה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DB14-3B52-437F-B7A2-A9A6D16FC9E1}" type="slidenum">
              <a:rPr lang="he-IL" smtClean="0"/>
              <a:t>‹#›</a:t>
            </a:fld>
            <a:endParaRPr lang="he-I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715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38BF2FA-9CA0-4938-B1BE-676E6AFD5846}" type="datetimeFigureOut">
              <a:rPr lang="he-IL" smtClean="0"/>
              <a:t>כ"ט/אייר/תשפ"ה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DB14-3B52-437F-B7A2-A9A6D16FC9E1}" type="slidenum">
              <a:rPr lang="he-IL" smtClean="0"/>
              <a:t>‹#›</a:t>
            </a:fld>
            <a:endParaRPr lang="he-I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63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BF2FA-9CA0-4938-B1BE-676E6AFD5846}" type="datetimeFigureOut">
              <a:rPr lang="he-IL" smtClean="0"/>
              <a:t>כ"ט/אייר/תשפ"ה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1EADB14-3B52-437F-B7A2-A9A6D16FC9E1}" type="slidenum">
              <a:rPr lang="he-IL" smtClean="0"/>
              <a:t>‹#›</a:t>
            </a:fld>
            <a:endParaRPr lang="he-I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4667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5DC039F8-C0D5-D8BC-BA84-D6B5B33F13C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784792" y="1046201"/>
            <a:ext cx="10228217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altLang="he-IL" sz="66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מגמת מערכות בריאות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A15D9C4A-F1F5-799D-D8EB-77B3E3A0E0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28" y="1959429"/>
            <a:ext cx="11536544" cy="431074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he-IL" sz="2800" b="1" dirty="0">
                <a:solidFill>
                  <a:srgbClr val="0070C0"/>
                </a:solidFill>
              </a:rPr>
              <a:t>לקראת שנה"ל תשפ"ו</a:t>
            </a:r>
          </a:p>
          <a:p>
            <a:pPr algn="r"/>
            <a:endParaRPr lang="he-IL" sz="5400" b="1" dirty="0">
              <a:solidFill>
                <a:srgbClr val="0070C0"/>
              </a:solidFill>
            </a:endParaRPr>
          </a:p>
          <a:p>
            <a:pPr algn="r"/>
            <a:r>
              <a:rPr lang="he-IL" sz="5400" b="1" dirty="0">
                <a:solidFill>
                  <a:srgbClr val="0070C0"/>
                </a:solidFill>
              </a:rPr>
              <a:t>סמסטר ראשון בתיכון. </a:t>
            </a:r>
          </a:p>
          <a:p>
            <a:pPr algn="r"/>
            <a:r>
              <a:rPr lang="he-IL" sz="5400" b="1" dirty="0">
                <a:solidFill>
                  <a:srgbClr val="0070C0"/>
                </a:solidFill>
              </a:rPr>
              <a:t>לומדים לתואר ראשון בתיכון, וצוברים נקודות זכות באקדמיה.</a:t>
            </a:r>
          </a:p>
        </p:txBody>
      </p:sp>
      <p:pic>
        <p:nvPicPr>
          <p:cNvPr id="6" name="image1.png">
            <a:extLst>
              <a:ext uri="{FF2B5EF4-FFF2-40B4-BE49-F238E27FC236}">
                <a16:creationId xmlns:a16="http://schemas.microsoft.com/office/drawing/2014/main" id="{D55EBB5B-AA10-5797-F0A4-75B876E5FD8F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412481" y="270492"/>
            <a:ext cx="3254692" cy="1329707"/>
          </a:xfrm>
          <a:prstGeom prst="rect">
            <a:avLst/>
          </a:prstGeom>
          <a:ln/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406BD60D-1986-8215-4226-CDD1526A7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48D28638-7506-6040-E3D0-278CB08FE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5568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54CAE815-CD0E-7D1E-0ABF-FDEE0FF6F1AE}"/>
              </a:ext>
            </a:extLst>
          </p:cNvPr>
          <p:cNvSpPr txBox="1"/>
          <p:nvPr/>
        </p:nvSpPr>
        <p:spPr>
          <a:xfrm>
            <a:off x="3455893" y="723010"/>
            <a:ext cx="61049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he-IL" sz="3200" b="1" dirty="0">
                <a:solidFill>
                  <a:srgbClr val="0070C0"/>
                </a:solidFill>
              </a:rPr>
              <a:t>קישורים חשובים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23A22BE9-FF62-45EC-4391-A1C96A14B8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5074" y="0"/>
            <a:ext cx="3255546" cy="1329043"/>
          </a:xfrm>
          <a:prstGeom prst="rect">
            <a:avLst/>
          </a:prstGeom>
        </p:spPr>
      </p:pic>
      <p:sp>
        <p:nvSpPr>
          <p:cNvPr id="7" name="Rectangle 1">
            <a:extLst>
              <a:ext uri="{FF2B5EF4-FFF2-40B4-BE49-F238E27FC236}">
                <a16:creationId xmlns:a16="http://schemas.microsoft.com/office/drawing/2014/main" id="{3D31FE0E-283D-BA66-5D0D-93E759E0D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85589BE-8BBC-0CA3-E97B-722A2842F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4E633858-3727-BA9A-C6D2-83ECC27FEBAE}"/>
              </a:ext>
            </a:extLst>
          </p:cNvPr>
          <p:cNvSpPr txBox="1"/>
          <p:nvPr/>
        </p:nvSpPr>
        <p:spPr>
          <a:xfrm>
            <a:off x="8825074" y="2084837"/>
            <a:ext cx="24296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sz="2400" b="1" dirty="0">
                <a:solidFill>
                  <a:srgbClr val="0070C0"/>
                </a:solidFill>
              </a:rPr>
              <a:t>טופס בקשת הצטרפות לתוכנית</a:t>
            </a: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4E9C90BA-FAE0-A626-F004-1DB75FE6B7A7}"/>
              </a:ext>
            </a:extLst>
          </p:cNvPr>
          <p:cNvSpPr txBox="1"/>
          <p:nvPr/>
        </p:nvSpPr>
        <p:spPr>
          <a:xfrm>
            <a:off x="6544490" y="3105834"/>
            <a:ext cx="53340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en-US" sz="2000" b="1" dirty="0">
                <a:solidFill>
                  <a:srgbClr val="0070C0"/>
                </a:solidFill>
              </a:rPr>
              <a:t>https://apps.education.gov.il/dbsnet/apps/forms/d57fc9ac-5e8f-45f1-87f5-cdfd058b7410</a:t>
            </a:r>
            <a:endParaRPr lang="he-IL" sz="2000" b="1" dirty="0">
              <a:solidFill>
                <a:srgbClr val="0070C0"/>
              </a:solidFill>
            </a:endParaRPr>
          </a:p>
        </p:txBody>
      </p:sp>
      <p:pic>
        <p:nvPicPr>
          <p:cNvPr id="14" name="תמונה 13">
            <a:extLst>
              <a:ext uri="{FF2B5EF4-FFF2-40B4-BE49-F238E27FC236}">
                <a16:creationId xmlns:a16="http://schemas.microsoft.com/office/drawing/2014/main" id="{7D00A8EC-5CB9-0BC4-663C-C20AD09B9E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4385" y="3105834"/>
            <a:ext cx="6012397" cy="3804652"/>
          </a:xfrm>
          <a:prstGeom prst="rect">
            <a:avLst/>
          </a:prstGeom>
        </p:spPr>
      </p:pic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7360E289-C70B-F036-138F-A4FF81EF3A42}"/>
              </a:ext>
            </a:extLst>
          </p:cNvPr>
          <p:cNvSpPr txBox="1"/>
          <p:nvPr/>
        </p:nvSpPr>
        <p:spPr>
          <a:xfrm>
            <a:off x="152400" y="2608057"/>
            <a:ext cx="61049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https://pop.education.gov.il/academy-points/plan/</a:t>
            </a:r>
            <a:endParaRPr lang="he-IL" sz="2000" b="1" dirty="0">
              <a:solidFill>
                <a:srgbClr val="0070C0"/>
              </a:solidFill>
            </a:endParaRP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84248B44-764F-1D9C-623E-074C761B2C36}"/>
              </a:ext>
            </a:extLst>
          </p:cNvPr>
          <p:cNvSpPr txBox="1"/>
          <p:nvPr/>
        </p:nvSpPr>
        <p:spPr>
          <a:xfrm>
            <a:off x="1789612" y="1743636"/>
            <a:ext cx="190717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>
                <a:solidFill>
                  <a:srgbClr val="0070C0"/>
                </a:solidFill>
              </a:rPr>
              <a:t>אתר התוכנית</a:t>
            </a:r>
          </a:p>
        </p:txBody>
      </p:sp>
    </p:spTree>
    <p:extLst>
      <p:ext uri="{BB962C8B-B14F-4D97-AF65-F5344CB8AC3E}">
        <p14:creationId xmlns:p14="http://schemas.microsoft.com/office/powerpoint/2010/main" val="1215174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791E62F4-170B-E0E1-1600-380E1913CE95}"/>
              </a:ext>
            </a:extLst>
          </p:cNvPr>
          <p:cNvSpPr txBox="1"/>
          <p:nvPr/>
        </p:nvSpPr>
        <p:spPr>
          <a:xfrm>
            <a:off x="2090058" y="625306"/>
            <a:ext cx="883049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>
                <a:solidFill>
                  <a:srgbClr val="0070C0"/>
                </a:solidFill>
              </a:rPr>
              <a:t>מטרות התוכנית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8EF449C3-1E62-314D-650C-8FC90BA199DC}"/>
              </a:ext>
            </a:extLst>
          </p:cNvPr>
          <p:cNvSpPr txBox="1"/>
          <p:nvPr/>
        </p:nvSpPr>
        <p:spPr>
          <a:xfrm>
            <a:off x="0" y="1214846"/>
            <a:ext cx="11902439" cy="44330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b="0" i="0" dirty="0">
                <a:solidFill>
                  <a:srgbClr val="0070C0"/>
                </a:solidFill>
                <a:effectLst/>
                <a:latin typeface="YAFKQ0nqQnY 0"/>
              </a:rPr>
              <a:t>קידום למידה עדכנית וחדשנית, תוך שילוב מיומנויות כמו חשיבה ביקורתית ואוריינות מדעית.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>
                <a:solidFill>
                  <a:srgbClr val="0070C0"/>
                </a:solidFill>
                <a:effectLst/>
                <a:latin typeface="YAFKQ0nqQnY 0"/>
              </a:rPr>
              <a:t>יצירת הזדמנות שווה לנגישות להשכלה גבוהה.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>
                <a:solidFill>
                  <a:srgbClr val="0070C0"/>
                </a:solidFill>
                <a:effectLst/>
                <a:latin typeface="YAFKQ0nqQnY 0"/>
              </a:rPr>
              <a:t>טיפוח שוויון הזדמנויות וצמצום פערים.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>
                <a:solidFill>
                  <a:srgbClr val="0070C0"/>
                </a:solidFill>
                <a:effectLst/>
                <a:latin typeface="YAFKQ0nqQnY 0"/>
              </a:rPr>
              <a:t>עידוד מצוינות, סקרנות ולמידה עצמאית בקרב התלמידים.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>
                <a:solidFill>
                  <a:srgbClr val="0070C0"/>
                </a:solidFill>
                <a:effectLst/>
                <a:latin typeface="YAFKQ0nqQnY 0"/>
              </a:rPr>
              <a:t>מיצוב בית הספר כמוסד חינוכי מוביל וחדשני.</a:t>
            </a:r>
          </a:p>
        </p:txBody>
      </p:sp>
      <p:pic>
        <p:nvPicPr>
          <p:cNvPr id="8" name="תמונה 7">
            <a:extLst>
              <a:ext uri="{FF2B5EF4-FFF2-40B4-BE49-F238E27FC236}">
                <a16:creationId xmlns:a16="http://schemas.microsoft.com/office/drawing/2014/main" id="{09B9F418-95C7-562B-D267-5478A5F0C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8313" y="0"/>
            <a:ext cx="3464830" cy="135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007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9CA374A6-C451-3153-6375-282D0F7A38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6454" y="0"/>
            <a:ext cx="3255546" cy="1329043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D8FC41E-89A9-1D24-D81C-EF1AE14AC9AC}"/>
              </a:ext>
            </a:extLst>
          </p:cNvPr>
          <p:cNvSpPr txBox="1"/>
          <p:nvPr/>
        </p:nvSpPr>
        <p:spPr>
          <a:xfrm>
            <a:off x="1007473" y="664521"/>
            <a:ext cx="1015963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3200" b="1" dirty="0">
                <a:solidFill>
                  <a:srgbClr val="0070C0"/>
                </a:solidFill>
              </a:rPr>
              <a:t>מה מקבל התלמיד במרכז האקדמי הרב תחומי בירושלים?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1692B9F0-AFE4-4B71-517A-FFBB99A36754}"/>
              </a:ext>
            </a:extLst>
          </p:cNvPr>
          <p:cNvSpPr txBox="1"/>
          <p:nvPr/>
        </p:nvSpPr>
        <p:spPr>
          <a:xfrm>
            <a:off x="618310" y="1249296"/>
            <a:ext cx="11425644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endParaRPr lang="he-IL" sz="3200" dirty="0">
              <a:solidFill>
                <a:srgbClr val="0070C0"/>
              </a:solidFill>
            </a:endParaRP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he-IL" sz="3200" dirty="0">
                <a:solidFill>
                  <a:srgbClr val="0070C0"/>
                </a:solidFill>
              </a:rPr>
              <a:t>שער לעולם האקדמיה -  תחושת מסוגלות לאקדמיה, התנסות במפגש עם מרצה, בחינה אקדמאית ולמידה עצמאית.</a:t>
            </a:r>
          </a:p>
          <a:p>
            <a:pPr algn="r" rtl="1"/>
            <a:r>
              <a:rPr lang="he-IL" sz="3200" dirty="0">
                <a:solidFill>
                  <a:srgbClr val="0070C0"/>
                </a:solidFill>
              </a:rPr>
              <a:t> </a:t>
            </a:r>
          </a:p>
          <a:p>
            <a:pPr algn="r" rtl="1"/>
            <a:r>
              <a:rPr lang="he-IL" dirty="0"/>
              <a:t>  </a:t>
            </a:r>
          </a:p>
          <a:p>
            <a:pPr marL="3943350" lvl="8" indent="-285750" algn="r" rtl="1">
              <a:buFont typeface="Arial" panose="020B0604020202020204" pitchFamily="34" charset="0"/>
              <a:buChar char="•"/>
            </a:pPr>
            <a:endParaRPr lang="he-IL" sz="3200" dirty="0">
              <a:solidFill>
                <a:srgbClr val="0070C0"/>
              </a:solidFill>
            </a:endParaRPr>
          </a:p>
          <a:p>
            <a:pPr algn="r" rtl="1"/>
            <a:endParaRPr lang="he-IL" dirty="0"/>
          </a:p>
          <a:p>
            <a:pPr algn="r" rtl="1"/>
            <a:r>
              <a:rPr lang="he-IL" sz="3200" dirty="0">
                <a:solidFill>
                  <a:srgbClr val="0070C0"/>
                </a:solidFill>
              </a:rPr>
              <a:t>.</a:t>
            </a:r>
          </a:p>
          <a:p>
            <a:pPr algn="r" rtl="1"/>
            <a:r>
              <a:rPr lang="he-IL" dirty="0"/>
              <a:t> 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C834F449-344D-C285-6AE4-48D30E7A0B36}"/>
              </a:ext>
            </a:extLst>
          </p:cNvPr>
          <p:cNvSpPr txBox="1"/>
          <p:nvPr/>
        </p:nvSpPr>
        <p:spPr>
          <a:xfrm>
            <a:off x="2260601" y="3353175"/>
            <a:ext cx="9714414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1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>
                <a:solidFill>
                  <a:srgbClr val="0070C0"/>
                </a:solidFill>
              </a:rPr>
              <a:t>תכנים עדכניים לעולם הרפואה והבריאות.    </a:t>
            </a: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29B7BA79-0C65-4C07-4EF6-0DA642F2A918}"/>
              </a:ext>
            </a:extLst>
          </p:cNvPr>
          <p:cNvSpPr txBox="1"/>
          <p:nvPr/>
        </p:nvSpPr>
        <p:spPr>
          <a:xfrm>
            <a:off x="274321" y="2351782"/>
            <a:ext cx="404948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1"/>
            <a:endParaRPr lang="he-IL" sz="3200" dirty="0">
              <a:solidFill>
                <a:srgbClr val="0070C0"/>
              </a:solidFill>
            </a:endParaRPr>
          </a:p>
          <a:p>
            <a:pPr algn="l" rtl="1"/>
            <a:r>
              <a:rPr lang="he-IL" sz="3200" dirty="0">
                <a:solidFill>
                  <a:srgbClr val="0070C0"/>
                </a:solidFill>
              </a:rPr>
              <a:t>.</a:t>
            </a:r>
          </a:p>
          <a:p>
            <a:pPr algn="l" rtl="1"/>
            <a:endParaRPr lang="he-IL" sz="3200" dirty="0">
              <a:solidFill>
                <a:srgbClr val="0070C0"/>
              </a:solidFill>
            </a:endParaRPr>
          </a:p>
          <a:p>
            <a:pPr algn="l" rtl="1"/>
            <a:endParaRPr lang="he-IL" sz="3200" dirty="0">
              <a:solidFill>
                <a:srgbClr val="0070C0"/>
              </a:solidFill>
            </a:endParaRP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2D7B0869-7B58-D457-B680-2CEB3506D28B}"/>
              </a:ext>
            </a:extLst>
          </p:cNvPr>
          <p:cNvSpPr txBox="1"/>
          <p:nvPr/>
        </p:nvSpPr>
        <p:spPr>
          <a:xfrm>
            <a:off x="1132114" y="4511727"/>
            <a:ext cx="107855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l" rtl="1">
              <a:buFont typeface="Arial" panose="020B0604020202020204" pitchFamily="34" charset="0"/>
              <a:buChar char="•"/>
            </a:pPr>
            <a:r>
              <a:rPr lang="he-IL" sz="3600" dirty="0">
                <a:solidFill>
                  <a:srgbClr val="0070C0"/>
                </a:solidFill>
              </a:rPr>
              <a:t>השתתפות במפגש פרונטלי לתלמידים, להדגמת דיסקציות (רשות)*</a:t>
            </a:r>
          </a:p>
        </p:txBody>
      </p:sp>
    </p:spTree>
    <p:extLst>
      <p:ext uri="{BB962C8B-B14F-4D97-AF65-F5344CB8AC3E}">
        <p14:creationId xmlns:p14="http://schemas.microsoft.com/office/powerpoint/2010/main" val="2223684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ACD82E39-BBB5-9360-0A1D-481EB839062E}"/>
              </a:ext>
            </a:extLst>
          </p:cNvPr>
          <p:cNvSpPr txBox="1"/>
          <p:nvPr/>
        </p:nvSpPr>
        <p:spPr>
          <a:xfrm>
            <a:off x="457201" y="3388172"/>
            <a:ext cx="117347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86150" lvl="7" indent="-285750" algn="r" rtl="1">
              <a:buFont typeface="Arial" panose="020B0604020202020204" pitchFamily="34" charset="0"/>
              <a:buChar char="•"/>
            </a:pPr>
            <a:r>
              <a:rPr lang="he-IL" sz="3200" dirty="0">
                <a:solidFill>
                  <a:srgbClr val="0070C0"/>
                </a:solidFill>
              </a:rPr>
              <a:t>תוספת 10 נק' לציון  בחינת הבגרות</a:t>
            </a:r>
            <a:r>
              <a:rPr lang="he-IL" sz="3200" b="1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AD67918B-CB4C-C32E-5BE6-93A938100A1A}"/>
              </a:ext>
            </a:extLst>
          </p:cNvPr>
          <p:cNvSpPr txBox="1"/>
          <p:nvPr/>
        </p:nvSpPr>
        <p:spPr>
          <a:xfrm>
            <a:off x="1058091" y="1807836"/>
            <a:ext cx="1098948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 rtl="1">
              <a:buFont typeface="Arial" panose="020B0604020202020204" pitchFamily="34" charset="0"/>
              <a:buChar char="•"/>
            </a:pPr>
            <a:r>
              <a:rPr lang="he-IL" sz="3200" dirty="0">
                <a:solidFill>
                  <a:srgbClr val="0070C0"/>
                </a:solidFill>
              </a:rPr>
              <a:t>המרה של חלק  מבחינת הבגרות הרגילה - תיבנה בחינת בגרות במדעי הבריאות בהיקף חומר מופחת</a:t>
            </a:r>
            <a:r>
              <a:rPr lang="he-IL" sz="3200" b="1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6D12F7FB-2D0B-57A4-BCEF-6EA4CFA2A72E}"/>
              </a:ext>
            </a:extLst>
          </p:cNvPr>
          <p:cNvSpPr txBox="1"/>
          <p:nvPr/>
        </p:nvSpPr>
        <p:spPr>
          <a:xfrm>
            <a:off x="3344092" y="4513425"/>
            <a:ext cx="91385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 rtl="1">
              <a:buFont typeface="Arial" panose="020B0604020202020204" pitchFamily="34" charset="0"/>
              <a:buChar char="•"/>
            </a:pPr>
            <a:r>
              <a:rPr lang="he-IL" sz="3200" dirty="0">
                <a:solidFill>
                  <a:srgbClr val="0070C0"/>
                </a:solidFill>
              </a:rPr>
              <a:t>צבירת 3 נקודות זכות  לאקדמיה.</a:t>
            </a:r>
          </a:p>
        </p:txBody>
      </p:sp>
      <p:pic>
        <p:nvPicPr>
          <p:cNvPr id="8" name="תמונה 7">
            <a:extLst>
              <a:ext uri="{FF2B5EF4-FFF2-40B4-BE49-F238E27FC236}">
                <a16:creationId xmlns:a16="http://schemas.microsoft.com/office/drawing/2014/main" id="{0D1A9B88-D978-F209-2530-7CC31A181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0753" y="53663"/>
            <a:ext cx="2746825" cy="1121363"/>
          </a:xfrm>
          <a:prstGeom prst="rect">
            <a:avLst/>
          </a:prstGeom>
        </p:spPr>
      </p:pic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77906A02-80F5-A6EA-66C9-BAFF2664266D}"/>
              </a:ext>
            </a:extLst>
          </p:cNvPr>
          <p:cNvSpPr txBox="1"/>
          <p:nvPr/>
        </p:nvSpPr>
        <p:spPr>
          <a:xfrm>
            <a:off x="4728754" y="686473"/>
            <a:ext cx="61558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3200" b="1" dirty="0">
                <a:solidFill>
                  <a:srgbClr val="0070C0"/>
                </a:solidFill>
              </a:rPr>
              <a:t>המשך - מה מקבל התלמיד? </a:t>
            </a:r>
          </a:p>
        </p:txBody>
      </p:sp>
    </p:spTree>
    <p:extLst>
      <p:ext uri="{BB962C8B-B14F-4D97-AF65-F5344CB8AC3E}">
        <p14:creationId xmlns:p14="http://schemas.microsoft.com/office/powerpoint/2010/main" val="3934975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8AEB58CA-99B3-99DC-BCC2-03FDDB616C36}"/>
              </a:ext>
            </a:extLst>
          </p:cNvPr>
          <p:cNvSpPr txBox="1"/>
          <p:nvPr/>
        </p:nvSpPr>
        <p:spPr>
          <a:xfrm>
            <a:off x="3569425" y="738672"/>
            <a:ext cx="60938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3200" b="1" dirty="0">
                <a:solidFill>
                  <a:srgbClr val="0070C0"/>
                </a:solidFill>
              </a:rPr>
              <a:t>מה מקבל המורה/ביה”ס?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BEC34B5F-DE76-8E59-FC5E-FF59B54D8C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6454" y="9900"/>
            <a:ext cx="3255546" cy="1329043"/>
          </a:xfrm>
          <a:prstGeom prst="rect">
            <a:avLst/>
          </a:prstGeom>
        </p:spPr>
      </p:pic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DEE48BBA-F055-A020-2023-EB2027DDDA9C}"/>
              </a:ext>
            </a:extLst>
          </p:cNvPr>
          <p:cNvSpPr txBox="1"/>
          <p:nvPr/>
        </p:nvSpPr>
        <p:spPr>
          <a:xfrm>
            <a:off x="650400" y="1815166"/>
            <a:ext cx="1112594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he-IL" sz="3200" dirty="0">
                <a:solidFill>
                  <a:srgbClr val="0070C0"/>
                </a:solidFill>
              </a:rPr>
              <a:t>פיתוח מקצועי למורה - השתלמות מוכרת לגמולים, הרחבת ארגז הכלים הפדגוגי.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endParaRPr lang="he-IL" sz="3200" dirty="0">
              <a:solidFill>
                <a:srgbClr val="0070C0"/>
              </a:solidFill>
            </a:endParaRPr>
          </a:p>
          <a:p>
            <a:pPr algn="r"/>
            <a:endParaRPr lang="he-IL" sz="3200" dirty="0">
              <a:solidFill>
                <a:srgbClr val="0070C0"/>
              </a:solidFill>
            </a:endParaRP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0D22E51E-E4F4-2ECB-8061-5B7D8A644B22}"/>
              </a:ext>
            </a:extLst>
          </p:cNvPr>
          <p:cNvSpPr txBox="1"/>
          <p:nvPr/>
        </p:nvSpPr>
        <p:spPr>
          <a:xfrm>
            <a:off x="0" y="3659158"/>
            <a:ext cx="1172025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he-IL" sz="3200" dirty="0">
                <a:solidFill>
                  <a:srgbClr val="0070C0"/>
                </a:solidFill>
              </a:rPr>
              <a:t>ליווי ותמיכה למורים - יומיים השתלמות פרונטלית בחודש יוני , </a:t>
            </a:r>
          </a:p>
          <a:p>
            <a:pPr algn="r" rtl="1"/>
            <a:r>
              <a:rPr lang="he-IL" sz="3200" dirty="0">
                <a:solidFill>
                  <a:srgbClr val="0070C0"/>
                </a:solidFill>
              </a:rPr>
              <a:t>     ועוד חלק נוסף מקוון בתחילת השנה, ליווי והדרכה ע”י מדריכה, 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he-IL" sz="3200" dirty="0">
                <a:solidFill>
                  <a:srgbClr val="0070C0"/>
                </a:solidFill>
              </a:rPr>
              <a:t>שיתוף בתכנים בקבוצת המורים.</a:t>
            </a:r>
          </a:p>
        </p:txBody>
      </p:sp>
    </p:spTree>
    <p:extLst>
      <p:ext uri="{BB962C8B-B14F-4D97-AF65-F5344CB8AC3E}">
        <p14:creationId xmlns:p14="http://schemas.microsoft.com/office/powerpoint/2010/main" val="624103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9F2CACC3-0E99-D4D4-6D3F-ABC0182AE444}"/>
              </a:ext>
            </a:extLst>
          </p:cNvPr>
          <p:cNvSpPr txBox="1"/>
          <p:nvPr/>
        </p:nvSpPr>
        <p:spPr>
          <a:xfrm>
            <a:off x="666205" y="1606731"/>
            <a:ext cx="1114261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endParaRPr lang="he-IL" sz="3200" dirty="0">
              <a:solidFill>
                <a:srgbClr val="0070C0"/>
              </a:solidFill>
            </a:endParaRPr>
          </a:p>
          <a:p>
            <a:pPr algn="r" rtl="1"/>
            <a:r>
              <a:rPr lang="he-IL" sz="3200" dirty="0">
                <a:solidFill>
                  <a:srgbClr val="0070C0"/>
                </a:solidFill>
              </a:rPr>
              <a:t>העלאת יוקרת המקצוע ויוקרת בית הספר - שילוב של למידה דיגיטלית  בליווי המורה המקצועי  הופך אותו כמגשר בין בית הספר לאקדמיה</a:t>
            </a:r>
            <a:r>
              <a:rPr lang="he-IL" dirty="0"/>
              <a:t>.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89A3D5BB-2A87-37AD-88C9-85B4891B0A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8341" y="99656"/>
            <a:ext cx="3255546" cy="1329043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DC1C988F-F174-A97C-AFB2-CC7CC5FE0C07}"/>
              </a:ext>
            </a:extLst>
          </p:cNvPr>
          <p:cNvSpPr txBox="1"/>
          <p:nvPr/>
        </p:nvSpPr>
        <p:spPr>
          <a:xfrm>
            <a:off x="457200" y="3951539"/>
            <a:ext cx="1124712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sz="3200" dirty="0">
                <a:solidFill>
                  <a:srgbClr val="0070C0"/>
                </a:solidFill>
              </a:rPr>
              <a:t>מימון מלא לתוכנית מטעם משרד החינוך *למעט הסעות לסיור (רשות) ולבחינה האקדמית.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53680E59-725D-4EBA-87C6-6DA185E9EFB0}"/>
              </a:ext>
            </a:extLst>
          </p:cNvPr>
          <p:cNvSpPr txBox="1"/>
          <p:nvPr/>
        </p:nvSpPr>
        <p:spPr>
          <a:xfrm>
            <a:off x="2246812" y="1084217"/>
            <a:ext cx="73674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3200" b="1" dirty="0">
                <a:solidFill>
                  <a:srgbClr val="0070C0"/>
                </a:solidFill>
              </a:rPr>
              <a:t>המשך - מה מקבל המורה/ביה”ס?</a:t>
            </a:r>
          </a:p>
        </p:txBody>
      </p:sp>
    </p:spTree>
    <p:extLst>
      <p:ext uri="{BB962C8B-B14F-4D97-AF65-F5344CB8AC3E}">
        <p14:creationId xmlns:p14="http://schemas.microsoft.com/office/powerpoint/2010/main" val="3940565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6C988356-9817-E6F8-1A12-F945DB85D611}"/>
              </a:ext>
            </a:extLst>
          </p:cNvPr>
          <p:cNvSpPr txBox="1"/>
          <p:nvPr/>
        </p:nvSpPr>
        <p:spPr>
          <a:xfrm>
            <a:off x="3049089" y="767025"/>
            <a:ext cx="60938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3200" b="1" dirty="0">
                <a:solidFill>
                  <a:srgbClr val="0070C0"/>
                </a:solidFill>
              </a:rPr>
              <a:t>חישוב הציון במקצוע מדעי הבריאות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8B38B9D9-AA07-8A72-9C09-A067EFCEBE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5907" y="0"/>
            <a:ext cx="3255546" cy="1329043"/>
          </a:xfrm>
          <a:prstGeom prst="rect">
            <a:avLst/>
          </a:prstGeom>
        </p:spPr>
      </p:pic>
      <p:sp>
        <p:nvSpPr>
          <p:cNvPr id="6" name="מלבן 5">
            <a:extLst>
              <a:ext uri="{FF2B5EF4-FFF2-40B4-BE49-F238E27FC236}">
                <a16:creationId xmlns:a16="http://schemas.microsoft.com/office/drawing/2014/main" id="{D8DACF8F-EB12-34F7-1C4A-B1562EEF690D}"/>
              </a:ext>
            </a:extLst>
          </p:cNvPr>
          <p:cNvSpPr/>
          <p:nvPr/>
        </p:nvSpPr>
        <p:spPr>
          <a:xfrm>
            <a:off x="8438606" y="1822268"/>
            <a:ext cx="3255546" cy="22206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/>
              <a:t>70%</a:t>
            </a:r>
          </a:p>
          <a:p>
            <a:pPr algn="ctr"/>
            <a:r>
              <a:rPr lang="he-IL" sz="3200" b="1" dirty="0"/>
              <a:t>ציון בחינת בגרות חיצונית (הקף חומר מלא) 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99C157DE-DDB0-74BE-AF93-37A19416C1D2}"/>
              </a:ext>
            </a:extLst>
          </p:cNvPr>
          <p:cNvSpPr/>
          <p:nvPr/>
        </p:nvSpPr>
        <p:spPr>
          <a:xfrm>
            <a:off x="8438606" y="5003074"/>
            <a:ext cx="3255546" cy="132904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/>
              <a:t>30%</a:t>
            </a:r>
          </a:p>
          <a:p>
            <a:pPr algn="ctr"/>
            <a:r>
              <a:rPr lang="he-IL" sz="3200" b="1" dirty="0"/>
              <a:t>ציון בית ספרי (הערכה חלופית)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1F3E90DB-9AD1-75C2-1C7E-4F669F9AF98E}"/>
              </a:ext>
            </a:extLst>
          </p:cNvPr>
          <p:cNvSpPr/>
          <p:nvPr/>
        </p:nvSpPr>
        <p:spPr>
          <a:xfrm>
            <a:off x="2233747" y="1802050"/>
            <a:ext cx="3605349" cy="15022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/>
              <a:t>40%</a:t>
            </a:r>
          </a:p>
          <a:p>
            <a:pPr algn="ctr"/>
            <a:r>
              <a:rPr lang="he-IL" sz="3200" b="1" dirty="0"/>
              <a:t>ציון בחינת הבגרות</a:t>
            </a:r>
          </a:p>
          <a:p>
            <a:pPr algn="ctr"/>
            <a:r>
              <a:rPr lang="he-IL" sz="3200" b="1" dirty="0"/>
              <a:t>(היקף חומר מופחת</a:t>
            </a:r>
            <a:r>
              <a:rPr lang="he-IL" dirty="0"/>
              <a:t>)</a:t>
            </a: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308AD3F6-88F4-B14F-D220-52B897F9EF7B}"/>
              </a:ext>
            </a:extLst>
          </p:cNvPr>
          <p:cNvSpPr/>
          <p:nvPr/>
        </p:nvSpPr>
        <p:spPr>
          <a:xfrm>
            <a:off x="2442753" y="3736567"/>
            <a:ext cx="3396343" cy="86700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/>
              <a:t>30%</a:t>
            </a:r>
          </a:p>
          <a:p>
            <a:pPr algn="ctr"/>
            <a:r>
              <a:rPr lang="he-IL" sz="3200" b="1" dirty="0"/>
              <a:t>ציון הקורס האקדמי</a:t>
            </a: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E2E130E2-DFC0-A650-17E8-13602EE59F2F}"/>
              </a:ext>
            </a:extLst>
          </p:cNvPr>
          <p:cNvSpPr/>
          <p:nvPr/>
        </p:nvSpPr>
        <p:spPr>
          <a:xfrm>
            <a:off x="2442752" y="5003074"/>
            <a:ext cx="3396343" cy="13290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/>
              <a:t>30%</a:t>
            </a:r>
          </a:p>
          <a:p>
            <a:pPr algn="ctr"/>
            <a:r>
              <a:rPr lang="he-IL" sz="3200" b="1" dirty="0"/>
              <a:t>ציון בית ספרי (הערכה חלופית)</a:t>
            </a:r>
          </a:p>
        </p:txBody>
      </p:sp>
      <p:sp>
        <p:nvSpPr>
          <p:cNvPr id="11" name="הסבר: חץ ימינה 10">
            <a:extLst>
              <a:ext uri="{FF2B5EF4-FFF2-40B4-BE49-F238E27FC236}">
                <a16:creationId xmlns:a16="http://schemas.microsoft.com/office/drawing/2014/main" id="{40D2E1E9-67EE-4406-4BC6-7B6CF1C942C2}"/>
              </a:ext>
            </a:extLst>
          </p:cNvPr>
          <p:cNvSpPr/>
          <p:nvPr/>
        </p:nvSpPr>
        <p:spPr>
          <a:xfrm>
            <a:off x="352695" y="3754529"/>
            <a:ext cx="2090057" cy="914400"/>
          </a:xfrm>
          <a:prstGeom prst="rightArrow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/>
              <a:t>+ 10 נק</a:t>
            </a:r>
            <a:r>
              <a:rPr lang="he-IL" dirty="0"/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1883081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A734492-7224-5BD8-2239-6F71A9EC88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4412" y="0"/>
            <a:ext cx="3127588" cy="1227909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D9B42D8F-D743-EFC3-66E8-B77535AA5D10}"/>
              </a:ext>
            </a:extLst>
          </p:cNvPr>
          <p:cNvSpPr txBox="1"/>
          <p:nvPr/>
        </p:nvSpPr>
        <p:spPr>
          <a:xfrm>
            <a:off x="1031967" y="1578404"/>
            <a:ext cx="107115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dirty="0"/>
              <a:t>“</a:t>
            </a:r>
            <a:r>
              <a:rPr lang="he-IL" sz="4000" b="1" dirty="0">
                <a:solidFill>
                  <a:srgbClr val="0070C0"/>
                </a:solidFill>
              </a:rPr>
              <a:t>אנטומיה פיזיולוגיה וקליניקה  של מערכות גוף אדם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DD0E8DF9-63E8-9118-4ACD-502BCF54D9A8}"/>
              </a:ext>
            </a:extLst>
          </p:cNvPr>
          <p:cNvSpPr txBox="1"/>
          <p:nvPr/>
        </p:nvSpPr>
        <p:spPr>
          <a:xfrm>
            <a:off x="4545875" y="724252"/>
            <a:ext cx="474181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>
                <a:solidFill>
                  <a:srgbClr val="0070C0"/>
                </a:solidFill>
              </a:rPr>
              <a:t>תוכן הקורס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62C39CF-E992-6FE7-4065-A0CAD88EF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311EB9CF-3E98-BA62-5EB9-37602000D737}"/>
              </a:ext>
            </a:extLst>
          </p:cNvPr>
          <p:cNvSpPr txBox="1"/>
          <p:nvPr/>
        </p:nvSpPr>
        <p:spPr>
          <a:xfrm>
            <a:off x="653143" y="2286290"/>
            <a:ext cx="11286308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he-IL" sz="3200" b="1">
                <a:solidFill>
                  <a:srgbClr val="0070C0"/>
                </a:solidFill>
              </a:rPr>
              <a:t>מבוא בנוירולוגיה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endParaRPr lang="he-IL" sz="3200" b="1">
              <a:solidFill>
                <a:srgbClr val="0070C0"/>
              </a:solidFill>
            </a:endParaRP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he-IL" sz="3200" b="1">
                <a:solidFill>
                  <a:srgbClr val="0070C0"/>
                </a:solidFill>
              </a:rPr>
              <a:t>אנטומיה פיזיולוגיה קליניקה - באנדוקרינולוגיה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endParaRPr lang="he-IL" sz="3200" b="1">
              <a:solidFill>
                <a:srgbClr val="0070C0"/>
              </a:solidFill>
            </a:endParaRPr>
          </a:p>
          <a:p>
            <a:pPr marL="457200" indent="-457200" algn="r" rtl="1">
              <a:buFont typeface="Arial" panose="020B0604020202020204" pitchFamily="34" charset="0"/>
              <a:buChar char="•"/>
            </a:pPr>
            <a:endParaRPr lang="he-IL" sz="3200" b="1">
              <a:solidFill>
                <a:srgbClr val="0070C0"/>
              </a:solidFill>
            </a:endParaRP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he-IL" sz="3200" b="1">
                <a:solidFill>
                  <a:srgbClr val="0070C0"/>
                </a:solidFill>
              </a:rPr>
              <a:t>אנטומיה פיזיולוגיה קליניקה -  בנפרולוגיה</a:t>
            </a:r>
            <a:endParaRPr lang="he-IL" sz="3200" b="1" dirty="0">
              <a:solidFill>
                <a:srgbClr val="0070C0"/>
              </a:solidFill>
            </a:endParaRP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AE75E093-91C4-CDD6-FB6D-C2027AB067CC}"/>
              </a:ext>
            </a:extLst>
          </p:cNvPr>
          <p:cNvSpPr txBox="1"/>
          <p:nvPr/>
        </p:nvSpPr>
        <p:spPr>
          <a:xfrm>
            <a:off x="252549" y="5163673"/>
            <a:ext cx="402361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000" b="1" dirty="0">
                <a:solidFill>
                  <a:srgbClr val="0070C0"/>
                </a:solidFill>
              </a:rPr>
              <a:t>אופן ההערכה בקורס30%   מטלות הגשה 70% בחינה מסכמת</a:t>
            </a:r>
          </a:p>
        </p:txBody>
      </p:sp>
    </p:spTree>
    <p:extLst>
      <p:ext uri="{BB962C8B-B14F-4D97-AF65-F5344CB8AC3E}">
        <p14:creationId xmlns:p14="http://schemas.microsoft.com/office/powerpoint/2010/main" val="2642768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D301926F-6AB1-C604-1BF5-C49B6CEB4124}"/>
              </a:ext>
            </a:extLst>
          </p:cNvPr>
          <p:cNvSpPr txBox="1"/>
          <p:nvPr/>
        </p:nvSpPr>
        <p:spPr>
          <a:xfrm>
            <a:off x="3602083" y="612167"/>
            <a:ext cx="61068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he-IL" sz="2800" b="1" dirty="0">
                <a:solidFill>
                  <a:srgbClr val="0070C0"/>
                </a:solidFill>
              </a:rPr>
              <a:t>לוח זמנים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94B1AC30-2443-D52B-B583-07C079A3E935}"/>
              </a:ext>
            </a:extLst>
          </p:cNvPr>
          <p:cNvSpPr txBox="1"/>
          <p:nvPr/>
        </p:nvSpPr>
        <p:spPr>
          <a:xfrm>
            <a:off x="10460626" y="1490008"/>
            <a:ext cx="150331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sz="2000" b="1" dirty="0">
                <a:solidFill>
                  <a:srgbClr val="0070C0"/>
                </a:solidFill>
              </a:rPr>
              <a:t>15.05.25</a:t>
            </a:r>
          </a:p>
          <a:p>
            <a:pPr algn="r" rtl="1"/>
            <a:r>
              <a:rPr lang="he-IL" sz="2000" b="1" dirty="0">
                <a:solidFill>
                  <a:srgbClr val="0070C0"/>
                </a:solidFill>
              </a:rPr>
              <a:t>בקשת המורים</a:t>
            </a:r>
          </a:p>
          <a:p>
            <a:pPr algn="r" rtl="1"/>
            <a:r>
              <a:rPr lang="he-IL" sz="2000" b="1" dirty="0">
                <a:solidFill>
                  <a:srgbClr val="0070C0"/>
                </a:solidFill>
              </a:rPr>
              <a:t>מהמנהלים</a:t>
            </a:r>
          </a:p>
          <a:p>
            <a:pPr algn="r" rtl="1"/>
            <a:r>
              <a:rPr lang="he-IL" sz="2000" b="1" dirty="0">
                <a:solidFill>
                  <a:srgbClr val="0070C0"/>
                </a:solidFill>
              </a:rPr>
              <a:t>להירשם </a:t>
            </a:r>
            <a:r>
              <a:rPr lang="he-IL" sz="2000" b="1" dirty="0" err="1">
                <a:solidFill>
                  <a:srgbClr val="0070C0"/>
                </a:solidFill>
              </a:rPr>
              <a:t>לתכנית</a:t>
            </a:r>
            <a:endParaRPr lang="he-IL" sz="2000" b="1" dirty="0">
              <a:solidFill>
                <a:srgbClr val="0070C0"/>
              </a:solidFill>
            </a:endParaRP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AB3DA7D4-8ED9-0433-828F-AF5CAE6FB061}"/>
              </a:ext>
            </a:extLst>
          </p:cNvPr>
          <p:cNvSpPr txBox="1"/>
          <p:nvPr/>
        </p:nvSpPr>
        <p:spPr>
          <a:xfrm>
            <a:off x="7857580" y="1633583"/>
            <a:ext cx="150876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000" b="1" dirty="0">
                <a:solidFill>
                  <a:srgbClr val="0070C0"/>
                </a:solidFill>
              </a:rPr>
              <a:t>19.05.25</a:t>
            </a:r>
          </a:p>
          <a:p>
            <a:r>
              <a:rPr lang="he-IL" sz="2000" b="1" dirty="0">
                <a:solidFill>
                  <a:srgbClr val="0070C0"/>
                </a:solidFill>
              </a:rPr>
              <a:t>25.05.25</a:t>
            </a:r>
          </a:p>
          <a:p>
            <a:r>
              <a:rPr lang="he-IL" sz="2000" b="1" dirty="0">
                <a:solidFill>
                  <a:srgbClr val="0070C0"/>
                </a:solidFill>
              </a:rPr>
              <a:t>מפגשי מנהלים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3F775F24-79EB-9D4E-6633-1DB4A8B1AD48}"/>
              </a:ext>
            </a:extLst>
          </p:cNvPr>
          <p:cNvSpPr txBox="1"/>
          <p:nvPr/>
        </p:nvSpPr>
        <p:spPr>
          <a:xfrm>
            <a:off x="4777744" y="1772083"/>
            <a:ext cx="186679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000" b="1" dirty="0">
                <a:solidFill>
                  <a:srgbClr val="0070C0"/>
                </a:solidFill>
              </a:rPr>
              <a:t>27.05.25</a:t>
            </a:r>
          </a:p>
          <a:p>
            <a:r>
              <a:rPr lang="he-IL" sz="2000" b="1" dirty="0">
                <a:solidFill>
                  <a:srgbClr val="0070C0"/>
                </a:solidFill>
              </a:rPr>
              <a:t>17:00- 18:30</a:t>
            </a:r>
          </a:p>
          <a:p>
            <a:pPr algn="r" rtl="1"/>
            <a:r>
              <a:rPr lang="he-IL" sz="2000" b="1" dirty="0">
                <a:solidFill>
                  <a:srgbClr val="0070C0"/>
                </a:solidFill>
              </a:rPr>
              <a:t>מפגש חשיפה למורים עם דר’ אשל מוביל התוכנית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FABC1D7A-805A-6751-197A-2B6AB2D2A434}"/>
              </a:ext>
            </a:extLst>
          </p:cNvPr>
          <p:cNvSpPr txBox="1"/>
          <p:nvPr/>
        </p:nvSpPr>
        <p:spPr>
          <a:xfrm>
            <a:off x="979714" y="1633583"/>
            <a:ext cx="235784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dirty="0">
                <a:solidFill>
                  <a:srgbClr val="0070C0"/>
                </a:solidFill>
              </a:rPr>
              <a:t>0</a:t>
            </a:r>
            <a:r>
              <a:rPr lang="he-IL" sz="2000" b="1" dirty="0">
                <a:solidFill>
                  <a:srgbClr val="0070C0"/>
                </a:solidFill>
              </a:rPr>
              <a:t>8.06.2025 </a:t>
            </a:r>
          </a:p>
          <a:p>
            <a:r>
              <a:rPr lang="he-IL" sz="2000" b="1" dirty="0">
                <a:solidFill>
                  <a:srgbClr val="0070C0"/>
                </a:solidFill>
              </a:rPr>
              <a:t>מועד אחרון </a:t>
            </a:r>
          </a:p>
          <a:p>
            <a:r>
              <a:rPr lang="he-IL" sz="2000" b="1" dirty="0">
                <a:solidFill>
                  <a:srgbClr val="0070C0"/>
                </a:solidFill>
              </a:rPr>
              <a:t>לרישום </a:t>
            </a:r>
            <a:r>
              <a:rPr lang="he-IL" sz="2000" b="1" dirty="0" err="1">
                <a:solidFill>
                  <a:srgbClr val="0070C0"/>
                </a:solidFill>
              </a:rPr>
              <a:t>לתכנית</a:t>
            </a:r>
            <a:endParaRPr lang="he-IL" sz="2000" b="1" dirty="0">
              <a:solidFill>
                <a:srgbClr val="0070C0"/>
              </a:solidFill>
            </a:endParaRPr>
          </a:p>
          <a:p>
            <a:r>
              <a:rPr lang="he-IL" sz="2000" b="1" dirty="0">
                <a:solidFill>
                  <a:srgbClr val="0070C0"/>
                </a:solidFill>
              </a:rPr>
              <a:t>וקבלת אישור מהמפמ”ר</a:t>
            </a: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79A5E10B-A13C-7715-697C-E9EA68F93CDD}"/>
              </a:ext>
            </a:extLst>
          </p:cNvPr>
          <p:cNvSpPr txBox="1"/>
          <p:nvPr/>
        </p:nvSpPr>
        <p:spPr>
          <a:xfrm>
            <a:off x="10633166" y="4107427"/>
            <a:ext cx="133077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sz="2000" b="1" dirty="0">
                <a:solidFill>
                  <a:srgbClr val="0070C0"/>
                </a:solidFill>
              </a:rPr>
              <a:t>יוני 2025 </a:t>
            </a:r>
          </a:p>
          <a:p>
            <a:pPr algn="r" rtl="1"/>
            <a:r>
              <a:rPr lang="he-IL" sz="2000" b="1" dirty="0">
                <a:solidFill>
                  <a:srgbClr val="0070C0"/>
                </a:solidFill>
              </a:rPr>
              <a:t>יומיים הכשרה</a:t>
            </a:r>
          </a:p>
          <a:p>
            <a:pPr algn="r" rtl="1"/>
            <a:r>
              <a:rPr lang="he-IL" sz="2000" b="1" dirty="0">
                <a:solidFill>
                  <a:srgbClr val="0070C0"/>
                </a:solidFill>
              </a:rPr>
              <a:t>למורים</a:t>
            </a:r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5989CC09-E1AF-EB86-9B58-E114ACCA953A}"/>
              </a:ext>
            </a:extLst>
          </p:cNvPr>
          <p:cNvSpPr txBox="1"/>
          <p:nvPr/>
        </p:nvSpPr>
        <p:spPr>
          <a:xfrm>
            <a:off x="7210010" y="4239532"/>
            <a:ext cx="215633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sz="2000" b="1" dirty="0">
                <a:solidFill>
                  <a:srgbClr val="0070C0"/>
                </a:solidFill>
              </a:rPr>
              <a:t>ספטמבר 2025 סיום ההכשרה למורים</a:t>
            </a:r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50EC45E7-BD22-8851-712E-8E324CD0F682}"/>
              </a:ext>
            </a:extLst>
          </p:cNvPr>
          <p:cNvSpPr txBox="1"/>
          <p:nvPr/>
        </p:nvSpPr>
        <p:spPr>
          <a:xfrm>
            <a:off x="4508109" y="4230537"/>
            <a:ext cx="2156332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b="1" dirty="0">
                <a:solidFill>
                  <a:srgbClr val="0070C0"/>
                </a:solidFill>
              </a:rPr>
              <a:t>26.10.25</a:t>
            </a:r>
            <a:endParaRPr lang="he-IL" sz="2000" b="1" dirty="0">
              <a:solidFill>
                <a:srgbClr val="0070C0"/>
              </a:solidFill>
            </a:endParaRPr>
          </a:p>
          <a:p>
            <a:pPr algn="r" rtl="1"/>
            <a:r>
              <a:rPr lang="he-IL" sz="2000" b="1" dirty="0">
                <a:solidFill>
                  <a:srgbClr val="0070C0"/>
                </a:solidFill>
              </a:rPr>
              <a:t>פתיחת הקורס האקדמי</a:t>
            </a:r>
          </a:p>
          <a:p>
            <a:pPr algn="r" rtl="1"/>
            <a:r>
              <a:rPr lang="he-IL" sz="2000" b="1" dirty="0">
                <a:solidFill>
                  <a:srgbClr val="0070C0"/>
                </a:solidFill>
              </a:rPr>
              <a:t>הוראת הקורס בכיתה</a:t>
            </a:r>
          </a:p>
        </p:txBody>
      </p:sp>
      <p:sp>
        <p:nvSpPr>
          <p:cNvPr id="24" name="תיבת טקסט 23">
            <a:extLst>
              <a:ext uri="{FF2B5EF4-FFF2-40B4-BE49-F238E27FC236}">
                <a16:creationId xmlns:a16="http://schemas.microsoft.com/office/drawing/2014/main" id="{B88C94B7-55F8-0FEF-410A-EA57ECEFE416}"/>
              </a:ext>
            </a:extLst>
          </p:cNvPr>
          <p:cNvSpPr txBox="1"/>
          <p:nvPr/>
        </p:nvSpPr>
        <p:spPr>
          <a:xfrm>
            <a:off x="94129" y="4355631"/>
            <a:ext cx="386841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dirty="0"/>
              <a:t>  </a:t>
            </a:r>
            <a:r>
              <a:rPr lang="he-IL" sz="2000" b="1" dirty="0">
                <a:solidFill>
                  <a:srgbClr val="0070C0"/>
                </a:solidFill>
              </a:rPr>
              <a:t>30.01.26       סיום הקורסו </a:t>
            </a:r>
          </a:p>
          <a:p>
            <a:r>
              <a:rPr lang="he-IL" sz="2000" b="1" dirty="0">
                <a:solidFill>
                  <a:srgbClr val="0070C0"/>
                </a:solidFill>
              </a:rPr>
              <a:t>היבחנות במרכז האקדמי</a:t>
            </a:r>
          </a:p>
        </p:txBody>
      </p:sp>
      <p:cxnSp>
        <p:nvCxnSpPr>
          <p:cNvPr id="26" name="מחבר חץ ישר 25">
            <a:extLst>
              <a:ext uri="{FF2B5EF4-FFF2-40B4-BE49-F238E27FC236}">
                <a16:creationId xmlns:a16="http://schemas.microsoft.com/office/drawing/2014/main" id="{3252A22B-1A21-7F3E-BE3E-A4AAA63EF773}"/>
              </a:ext>
            </a:extLst>
          </p:cNvPr>
          <p:cNvCxnSpPr>
            <a:stCxn id="18" idx="1"/>
          </p:cNvCxnSpPr>
          <p:nvPr/>
        </p:nvCxnSpPr>
        <p:spPr>
          <a:xfrm flipH="1" flipV="1">
            <a:off x="9708967" y="4760259"/>
            <a:ext cx="924199" cy="8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תמונה 26">
            <a:extLst>
              <a:ext uri="{FF2B5EF4-FFF2-40B4-BE49-F238E27FC236}">
                <a16:creationId xmlns:a16="http://schemas.microsoft.com/office/drawing/2014/main" id="{56A40C00-A592-AB8D-7FF8-600BE4733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4539" y="4668108"/>
            <a:ext cx="1025829" cy="161646"/>
          </a:xfrm>
          <a:prstGeom prst="rect">
            <a:avLst/>
          </a:prstGeom>
        </p:spPr>
      </p:pic>
      <p:pic>
        <p:nvPicPr>
          <p:cNvPr id="28" name="תמונה 27">
            <a:extLst>
              <a:ext uri="{FF2B5EF4-FFF2-40B4-BE49-F238E27FC236}">
                <a16:creationId xmlns:a16="http://schemas.microsoft.com/office/drawing/2014/main" id="{FC7E0856-D455-D9A1-55C2-1D93DE0279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2589" y="4681003"/>
            <a:ext cx="1585976" cy="245449"/>
          </a:xfrm>
          <a:prstGeom prst="rect">
            <a:avLst/>
          </a:prstGeom>
        </p:spPr>
      </p:pic>
      <p:cxnSp>
        <p:nvCxnSpPr>
          <p:cNvPr id="30" name="מחבר חץ ישר 29">
            <a:extLst>
              <a:ext uri="{FF2B5EF4-FFF2-40B4-BE49-F238E27FC236}">
                <a16:creationId xmlns:a16="http://schemas.microsoft.com/office/drawing/2014/main" id="{9A575B95-986B-40BE-51E0-ECB3531E2FCA}"/>
              </a:ext>
            </a:extLst>
          </p:cNvPr>
          <p:cNvCxnSpPr/>
          <p:nvPr/>
        </p:nvCxnSpPr>
        <p:spPr>
          <a:xfrm flipH="1">
            <a:off x="9076765" y="2218765"/>
            <a:ext cx="12640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תמונה 30">
            <a:extLst>
              <a:ext uri="{FF2B5EF4-FFF2-40B4-BE49-F238E27FC236}">
                <a16:creationId xmlns:a16="http://schemas.microsoft.com/office/drawing/2014/main" id="{D3251895-4727-5DA6-6798-B29EDD9736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3035" y="2216047"/>
            <a:ext cx="1347333" cy="158510"/>
          </a:xfrm>
          <a:prstGeom prst="rect">
            <a:avLst/>
          </a:prstGeom>
        </p:spPr>
      </p:pic>
      <p:pic>
        <p:nvPicPr>
          <p:cNvPr id="32" name="תמונה 31">
            <a:extLst>
              <a:ext uri="{FF2B5EF4-FFF2-40B4-BE49-F238E27FC236}">
                <a16:creationId xmlns:a16="http://schemas.microsoft.com/office/drawing/2014/main" id="{67D502C0-B435-B0D8-58EC-BA921AF900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9791" y="2227412"/>
            <a:ext cx="1347333" cy="158510"/>
          </a:xfrm>
          <a:prstGeom prst="rect">
            <a:avLst/>
          </a:prstGeom>
        </p:spPr>
      </p:pic>
      <p:pic>
        <p:nvPicPr>
          <p:cNvPr id="33" name="תמונה 32">
            <a:extLst>
              <a:ext uri="{FF2B5EF4-FFF2-40B4-BE49-F238E27FC236}">
                <a16:creationId xmlns:a16="http://schemas.microsoft.com/office/drawing/2014/main" id="{C226EBE4-033B-009C-F6A5-D2C53C1F37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8594" y="-52355"/>
            <a:ext cx="3153405" cy="128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705973"/>
      </p:ext>
    </p:extLst>
  </p:cSld>
  <p:clrMapOvr>
    <a:masterClrMapping/>
  </p:clrMapOvr>
</p:sld>
</file>

<file path=ppt/theme/theme1.xml><?xml version="1.0" encoding="utf-8"?>
<a:theme xmlns:a="http://schemas.openxmlformats.org/drawingml/2006/main" name="גלריה">
  <a:themeElements>
    <a:clrScheme name="גלריה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גלריה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גלריה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164</TotalTime>
  <Words>397</Words>
  <Application>Microsoft Office PowerPoint</Application>
  <PresentationFormat>מסך רחב</PresentationFormat>
  <Paragraphs>90</Paragraphs>
  <Slides>10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6" baseType="lpstr">
      <vt:lpstr>Arial</vt:lpstr>
      <vt:lpstr>Calibri</vt:lpstr>
      <vt:lpstr>Gill Sans MT</vt:lpstr>
      <vt:lpstr>Times New Roman</vt:lpstr>
      <vt:lpstr>YAFKQ0nqQnY 0</vt:lpstr>
      <vt:lpstr>גלריה</vt:lpstr>
      <vt:lpstr>מגמת מערכות בריאות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מגמת מערכות בריאות</dc:title>
  <dc:creator>zipi Amit</dc:creator>
  <cp:lastModifiedBy>מורן אביב גונן</cp:lastModifiedBy>
  <cp:revision>8</cp:revision>
  <dcterms:created xsi:type="dcterms:W3CDTF">2025-05-18T15:11:00Z</dcterms:created>
  <dcterms:modified xsi:type="dcterms:W3CDTF">2025-05-27T11:00:36Z</dcterms:modified>
</cp:coreProperties>
</file>