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nb44ylXIVRPm9fOtVdHBpkFsd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4e06c736cd1cab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להוסיף רחפן סוקר אזור</a:t>
            </a:r>
            <a:br>
              <a:rPr lang="iw-IL"/>
            </a:br>
            <a:r>
              <a:rPr lang="iw-IL"/>
              <a:t>כותרת לכל תמונה</a:t>
            </a:r>
            <a:endParaRPr/>
          </a:p>
        </p:txBody>
      </p:sp>
      <p:sp>
        <p:nvSpPr>
          <p:cNvPr id="183" name="Google Shape;183;g44e06c736cd1cab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a72894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da72894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9fd26c2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9fd26c2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4e06c736cd1cab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להוסיף רחפן סוקר אזור</a:t>
            </a:r>
            <a:br>
              <a:rPr lang="iw-IL"/>
            </a:br>
            <a:r>
              <a:rPr lang="iw-IL"/>
              <a:t>כותרת לכל תמונה</a:t>
            </a:r>
            <a:endParaRPr/>
          </a:p>
        </p:txBody>
      </p:sp>
      <p:sp>
        <p:nvSpPr>
          <p:cNvPr id="164" name="Google Shape;164;g44e06c736cd1cab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956E14-E20C-DE33-1CA4-10874EA45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381E70F-FC4B-6480-B51B-35E1C98C7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A65AAF6-BCCB-7529-570E-77A04F7C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5DCD14-6431-66DE-5282-A3F4FA48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F0DF92-9850-823E-1032-0CD1BCED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3239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DC103B-2C98-4861-5703-BE25B1FB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D130784-E5F4-B5F3-29C6-E823AF36A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A85744A-07B1-1331-BF40-54D51306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65A0551-2745-381B-8C89-4937F07D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5136509-F588-CB50-261C-23CC04A9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41510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2BA9BA9-A5D4-ED6E-7C72-DBBAC5D8E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F377FFD-6D91-1010-658D-54D0B131F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BCB334-E77F-D1BE-A8EE-2FA66AAD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B679F6-A42D-40FF-91C9-40A5FE92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CB1809-A1EE-A9FC-DD54-88665271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497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9FAB34-87FA-DC77-1A84-81CEC839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DB73E9-6BE8-C13F-A58B-DE4B3ACE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2C8405-08C4-9F64-FE8E-09DD0241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066D14-F701-9FDA-CA27-AB2F0DEF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F4AB26-CF4D-4C53-CC58-0E529F92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3848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A9CCDC-4904-39BF-878D-161190F4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C02577-73E2-8B6C-6F18-CDFADBAB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BFC271-7E0E-6A81-03A1-9DCE68A1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8DB5D4-F179-3A54-079D-9735897C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037473-BF46-6D83-C3EC-78B05715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17015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8C433B-20B4-6FEB-06E4-DB66987F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975420-DCDE-6097-2F51-F38679043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F2E6E48-F630-51D7-C9F0-061979887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0ABE6B9-AEAD-056B-6A52-F8590190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0B382BE-F581-C2D8-1099-3ECFE596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52ADF8-1442-7E02-E616-E53E12D1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105642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EC7BA4-8E13-5581-B8C6-478A885C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3DB5CA2-FD90-AD8C-B563-010A16937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953660B-0BCE-2D0F-57FF-05FF7E36C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3C6A346-085B-49BE-2613-68D539914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FF7D087-AF46-E656-5501-A722A3C94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570086C-D0BB-828A-74F3-B9699556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F7B69D2-286B-E290-A5C9-2A4AF277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C1B8E1E-5EDC-250E-634B-FA647BB9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3757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E1315D-209D-AB7E-CD23-822178FD4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D2D5437-5839-5DA1-B560-A644A277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9A6926B-1E93-16F4-D9FA-CD00C0E3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B16763C-8D2F-4684-F31A-74136381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415131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ED00F96-62C5-32CD-8539-0E5D0415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ADD9B50-83F7-8F67-842C-37DF600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8F71CF1-7441-BF19-034A-B70D958B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57039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5720C7-AB3F-EF60-310D-8C769472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6E9FD67-3A61-C0D9-BB4A-DB0B3AFD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45298C-38C8-BFF1-024D-2E841B842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EFEEF34-07D1-A433-C012-610C57DC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2BE926D-AD16-78B7-1CE0-B183AEC4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E26FC5-5852-8E2C-B178-7767FCBA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39398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418CC9-80E8-7E0B-E91C-5DFB075F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44FD272-163C-FFCA-0122-9152F196C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25970A6-0086-3FC0-D003-5336881DB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DBD0D8-5F41-7835-D7AC-B1D0889E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CB21CE6-AC0B-68A8-3270-3A6CAA4D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FCC6952-B515-D2C3-39AC-9333E1A3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9651207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65E5439-6986-FEC9-52BB-7B5B3DB8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6B7D6D7-ABE3-6E2E-F781-F23318BBD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C8B50C-9588-6816-1F5F-61B0232FD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D96685-1D76-770C-2479-EA258FE58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36993E-77AE-7181-05D2-38570089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mtClean="0"/>
              <a:t>‹#›</a:t>
            </a:fld>
            <a:endParaRPr lang="iw-IL"/>
          </a:p>
        </p:txBody>
      </p:sp>
    </p:spTree>
    <p:extLst>
      <p:ext uri="{BB962C8B-B14F-4D97-AF65-F5344CB8AC3E}">
        <p14:creationId xmlns:p14="http://schemas.microsoft.com/office/powerpoint/2010/main" val="227635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3203000" y="1260125"/>
            <a:ext cx="6146400" cy="3615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937600" y="2196700"/>
            <a:ext cx="6852600" cy="187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37599" y="2349097"/>
            <a:ext cx="6852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alibri"/>
              <a:buNone/>
            </a:pPr>
            <a:r>
              <a:rPr lang="iw-IL" sz="4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מה אתה חופר?!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2849895" y="3061320"/>
            <a:ext cx="68526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9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ארכיאולוגיה פורצת דרך</a:t>
            </a:r>
            <a:endParaRPr sz="49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1124" y="5461776"/>
            <a:ext cx="2903684" cy="10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group of people holding a broken po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24545"/>
          <a:stretch/>
        </p:blipFill>
        <p:spPr>
          <a:xfrm>
            <a:off x="9448100" y="1202675"/>
            <a:ext cx="2636100" cy="4259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300" y="1018600"/>
            <a:ext cx="2945917" cy="43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9947675" y="35725"/>
            <a:ext cx="2036100" cy="84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4e06c736cd1cab_23"/>
          <p:cNvSpPr txBox="1"/>
          <p:nvPr/>
        </p:nvSpPr>
        <p:spPr>
          <a:xfrm>
            <a:off x="4118399" y="1920228"/>
            <a:ext cx="38886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44e06c736cd1cab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025" y="1920225"/>
            <a:ext cx="5647212" cy="37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44e06c736cd1cab_23"/>
          <p:cNvPicPr preferRelativeResize="0"/>
          <p:nvPr/>
        </p:nvPicPr>
        <p:blipFill rotWithShape="1">
          <a:blip r:embed="rId4">
            <a:alphaModFix/>
          </a:blip>
          <a:srcRect l="16051" t="26106"/>
          <a:stretch/>
        </p:blipFill>
        <p:spPr>
          <a:xfrm>
            <a:off x="6210175" y="2360348"/>
            <a:ext cx="5782149" cy="31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44e06c736cd1cab_23"/>
          <p:cNvSpPr txBox="1"/>
          <p:nvPr/>
        </p:nvSpPr>
        <p:spPr>
          <a:xfrm>
            <a:off x="1395358" y="956625"/>
            <a:ext cx="1126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עבר למען העתיד - קיימות עתידית על בסיס חקלאות העבר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44e06c736cd1cab_23"/>
          <p:cNvSpPr/>
          <p:nvPr/>
        </p:nvSpPr>
        <p:spPr>
          <a:xfrm>
            <a:off x="-267900" y="6267425"/>
            <a:ext cx="4071900" cy="2142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44e06c736cd1cab_23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מדינת ישראל נערכת לגייס את הרחפנים הפרטיים למאמץ המלחמתי | כלכליסט">
            <a:extLst>
              <a:ext uri="{FF2B5EF4-FFF2-40B4-BE49-F238E27FC236}">
                <a16:creationId xmlns:a16="http://schemas.microsoft.com/office/drawing/2014/main" id="{A3A3D072-E171-B259-A6E5-C910FE2F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7" y="699700"/>
            <a:ext cx="2535856" cy="1267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362729" y="2514639"/>
            <a:ext cx="3205114" cy="298758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3">
            <a:alphaModFix/>
          </a:blip>
          <a:srcRect l="3260" t="1938" r="5272" b="2278"/>
          <a:stretch/>
        </p:blipFill>
        <p:spPr>
          <a:xfrm>
            <a:off x="7620037" y="2236904"/>
            <a:ext cx="4068900" cy="2951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97" name="Google Shape;197;p10" descr="A computer and a mach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4405" r="8660"/>
          <a:stretch/>
        </p:blipFill>
        <p:spPr>
          <a:xfrm>
            <a:off x="3657307" y="2335033"/>
            <a:ext cx="3571875" cy="3205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3391171" y="519351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 i="0" u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מדע רב תחומי</a:t>
            </a:r>
            <a:endParaRPr sz="60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8199368" y="2836189"/>
            <a:ext cx="1287900" cy="99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199731" y="1983708"/>
            <a:ext cx="34575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מדעי הרוח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מדעי הטבע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מדעי המחשב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8959500" y="6179350"/>
            <a:ext cx="3232500" cy="3393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8120100" y="6567600"/>
            <a:ext cx="40719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6645525" y="1029850"/>
            <a:ext cx="4821300" cy="477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8691643" y="784747"/>
            <a:ext cx="733426" cy="7334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791900" y="1029850"/>
            <a:ext cx="4817100" cy="47745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2510184" y="784748"/>
            <a:ext cx="733426" cy="7334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20"/>
          <p:cNvSpPr/>
          <p:nvPr/>
        </p:nvSpPr>
        <p:spPr>
          <a:xfrm>
            <a:off x="6502125" y="2441951"/>
            <a:ext cx="4964700" cy="202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יחידות הלימוד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640400" y="2441975"/>
            <a:ext cx="4964700" cy="202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7465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יחידה 1: </a:t>
            </a:r>
            <a:r>
              <a:rPr lang="iw-IL" sz="2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ארכיאולוגיה, תרבות  ותרבות חומרית</a:t>
            </a:r>
            <a:endParaRPr sz="2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465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יחידה 2: </a:t>
            </a:r>
            <a:r>
              <a:rPr lang="iw-IL" sz="2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ארכיאולוגיה מדעית </a:t>
            </a:r>
            <a:endParaRPr sz="2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465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יחידה 3:</a:t>
            </a:r>
            <a:r>
              <a:rPr lang="iw-IL" sz="2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סביבה וחברה - העבר למען העתיד</a:t>
            </a:r>
            <a:endParaRPr sz="21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465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1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יחידה 4:</a:t>
            </a:r>
            <a:r>
              <a:rPr lang="iw-IL" sz="2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ארכיאולוגיה חישובית ואפיגרפיה בעידן הבינה המלאכותית AI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8959500" y="6304450"/>
            <a:ext cx="3232500" cy="2142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8120100" y="6567600"/>
            <a:ext cx="40719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/>
          <p:nvPr/>
        </p:nvSpPr>
        <p:spPr>
          <a:xfrm>
            <a:off x="6645525" y="1029850"/>
            <a:ext cx="4821300" cy="472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791900" y="1029850"/>
            <a:ext cx="4817100" cy="47208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8689456" y="784785"/>
            <a:ext cx="733500" cy="73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2833747" y="784748"/>
            <a:ext cx="733500" cy="73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4" name="Google Shape;224;p21"/>
          <p:cNvSpPr/>
          <p:nvPr/>
        </p:nvSpPr>
        <p:spPr>
          <a:xfrm>
            <a:off x="6502125" y="2438051"/>
            <a:ext cx="5112600" cy="209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שיטת ההוראה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791900" y="2438099"/>
            <a:ext cx="4817100" cy="209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7465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465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e-IL" sz="23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ימי חפירה ארכיאולוגית</a:t>
            </a:r>
          </a:p>
          <a:p>
            <a:pPr marL="37465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ביקור- חקר במעבדות באוניברסיטת אריאל</a:t>
            </a:r>
          </a:p>
          <a:p>
            <a:pPr marL="37465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3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שילוב הרצאות דגיטאליות ותרגול פרונטאלי</a:t>
            </a:r>
            <a:r>
              <a:rPr lang="he-IL" sz="23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תרגול בכיתה עם מורי\ות המגמה</a:t>
            </a:r>
            <a:br>
              <a:rPr lang="iw-I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8959500" y="6304450"/>
            <a:ext cx="3232500" cy="2142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8120100" y="6567600"/>
            <a:ext cx="40719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6645525" y="1029850"/>
            <a:ext cx="4821300" cy="4613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791900" y="1029850"/>
            <a:ext cx="4817100" cy="46137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8689456" y="784785"/>
            <a:ext cx="733500" cy="73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2833697" y="784773"/>
            <a:ext cx="733500" cy="73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6" name="Google Shape;236;p22"/>
          <p:cNvSpPr/>
          <p:nvPr/>
        </p:nvSpPr>
        <p:spPr>
          <a:xfrm>
            <a:off x="6502125" y="2469350"/>
            <a:ext cx="5112600" cy="19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הערכה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/>
          <p:nvPr/>
        </p:nvSpPr>
        <p:spPr>
          <a:xfrm>
            <a:off x="791900" y="2469174"/>
            <a:ext cx="4817100" cy="19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683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200"/>
              <a:buFont typeface="Calibri"/>
              <a:buChar char="■"/>
            </a:pPr>
            <a:r>
              <a:rPr lang="he-IL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דו"ח חפירות</a:t>
            </a:r>
            <a:endParaRPr sz="1800" dirty="0"/>
          </a:p>
          <a:p>
            <a:pPr marL="457200" marR="0" lvl="0" indent="-3683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200"/>
              <a:buFont typeface="Calibri"/>
              <a:buChar char="■"/>
            </a:pPr>
            <a:r>
              <a:rPr lang="he-IL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דו"ח חקר</a:t>
            </a:r>
          </a:p>
          <a:p>
            <a:pPr marL="457200" marR="0" lvl="0" indent="-3683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200"/>
              <a:buFont typeface="Calibri"/>
              <a:buChar char="■"/>
            </a:pPr>
            <a:r>
              <a:rPr lang="he-IL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מבחן מסכם </a:t>
            </a:r>
            <a:r>
              <a:rPr lang="iw-IL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בתום הקורס</a:t>
            </a:r>
            <a:endParaRPr sz="1800" dirty="0"/>
          </a:p>
        </p:txBody>
      </p:sp>
      <p:sp>
        <p:nvSpPr>
          <p:cNvPr id="238" name="Google Shape;238;p22"/>
          <p:cNvSpPr/>
          <p:nvPr/>
        </p:nvSpPr>
        <p:spPr>
          <a:xfrm>
            <a:off x="8959500" y="6304450"/>
            <a:ext cx="3232500" cy="2142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/>
          <p:nvPr/>
        </p:nvSpPr>
        <p:spPr>
          <a:xfrm>
            <a:off x="8120100" y="6567600"/>
            <a:ext cx="40719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/>
          <p:nvPr/>
        </p:nvSpPr>
        <p:spPr>
          <a:xfrm>
            <a:off x="6645525" y="1029850"/>
            <a:ext cx="4821300" cy="479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791900" y="1029850"/>
            <a:ext cx="4817100" cy="4792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8689456" y="784785"/>
            <a:ext cx="733500" cy="73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l="77707" t="-10305" r="126" b="51145"/>
          <a:stretch/>
        </p:blipFill>
        <p:spPr>
          <a:xfrm>
            <a:off x="2833747" y="784748"/>
            <a:ext cx="733500" cy="733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8" name="Google Shape;248;p23"/>
          <p:cNvSpPr/>
          <p:nvPr/>
        </p:nvSpPr>
        <p:spPr>
          <a:xfrm>
            <a:off x="6502121" y="2666643"/>
            <a:ext cx="5112600" cy="18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קרדיט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/>
          <p:nvPr/>
        </p:nvSpPr>
        <p:spPr>
          <a:xfrm>
            <a:off x="791903" y="2666643"/>
            <a:ext cx="4817100" cy="18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7465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he-IL" sz="4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4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נ"ז</a:t>
            </a:r>
            <a:endParaRPr sz="3800" b="1" dirty="0"/>
          </a:p>
        </p:txBody>
      </p:sp>
      <p:sp>
        <p:nvSpPr>
          <p:cNvPr id="250" name="Google Shape;250;p23"/>
          <p:cNvSpPr/>
          <p:nvPr/>
        </p:nvSpPr>
        <p:spPr>
          <a:xfrm>
            <a:off x="8959500" y="6304450"/>
            <a:ext cx="3232500" cy="2142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8120100" y="6567600"/>
            <a:ext cx="40719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1" descr="A person looking through a telesco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016" y="1289317"/>
            <a:ext cx="10551736" cy="492766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1077016" y="273654"/>
            <a:ext cx="105517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להתראות 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8959500" y="6304450"/>
            <a:ext cx="3232500" cy="2142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8120100" y="6567600"/>
            <a:ext cx="40719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61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b="1" dirty="0"/>
              <a:t>מטרות הקורס</a:t>
            </a:r>
            <a:endParaRPr b="1" dirty="0"/>
          </a:p>
        </p:txBody>
      </p:sp>
      <p:sp>
        <p:nvSpPr>
          <p:cNvPr id="98" name="Google Shape;98;p2"/>
          <p:cNvSpPr txBox="1">
            <a:spLocks noGrp="1"/>
          </p:cNvSpPr>
          <p:nvPr>
            <p:ph idx="1"/>
          </p:nvPr>
        </p:nvSpPr>
        <p:spPr>
          <a:xfrm>
            <a:off x="838200" y="2130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b="1" dirty="0"/>
              <a:t>חשיפת התלמידים לתחום מרכזי במגמת לימודי א"י וארכיאולוגיה</a:t>
            </a:r>
            <a:endParaRPr b="1" dirty="0"/>
          </a:p>
          <a:p>
            <a:pPr marL="45720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b="1" dirty="0"/>
              <a:t>חשיפה לתחום מסורתי העובר מהפכה של המאה ה-21</a:t>
            </a:r>
            <a:endParaRPr b="1" dirty="0"/>
          </a:p>
          <a:p>
            <a:pPr marL="45720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b="1" dirty="0"/>
              <a:t>פתח לחקר ולחשיבה במקצוע רב תחומי: מדעי הרוח, מדעים מדויקים, AI </a:t>
            </a:r>
            <a:endParaRPr b="1" dirty="0"/>
          </a:p>
          <a:p>
            <a:pPr marL="45720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b="1" dirty="0"/>
              <a:t>פתיחת חלון לאקדמיה לתלמידי התיכון</a:t>
            </a:r>
            <a:endParaRPr b="1" dirty="0"/>
          </a:p>
          <a:p>
            <a:pPr marL="457200" lvl="0" indent="0"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4500" b="1" dirty="0"/>
          </a:p>
        </p:txBody>
      </p:sp>
      <p:sp>
        <p:nvSpPr>
          <p:cNvPr id="99" name="Google Shape;99;p2"/>
          <p:cNvSpPr/>
          <p:nvPr/>
        </p:nvSpPr>
        <p:spPr>
          <a:xfrm>
            <a:off x="-160725" y="5697150"/>
            <a:ext cx="3232500" cy="4986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267900" y="6267425"/>
            <a:ext cx="4071900" cy="214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a728942e1_0_0"/>
          <p:cNvSpPr txBox="1">
            <a:spLocks noGrp="1"/>
          </p:cNvSpPr>
          <p:nvPr>
            <p:ph type="title"/>
          </p:nvPr>
        </p:nvSpPr>
        <p:spPr>
          <a:xfrm>
            <a:off x="838200" y="61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b="1" dirty="0"/>
              <a:t>מרכיבי יחידות הלימוד</a:t>
            </a:r>
            <a:endParaRPr b="1" dirty="0"/>
          </a:p>
        </p:txBody>
      </p:sp>
      <p:sp>
        <p:nvSpPr>
          <p:cNvPr id="107" name="Google Shape;107;g2da728942e1_0_0"/>
          <p:cNvSpPr txBox="1">
            <a:spLocks noGrp="1"/>
          </p:cNvSpPr>
          <p:nvPr>
            <p:ph idx="1"/>
          </p:nvPr>
        </p:nvSpPr>
        <p:spPr>
          <a:xfrm>
            <a:off x="6864092" y="2662702"/>
            <a:ext cx="3047819" cy="37118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sz="2000" b="1" dirty="0"/>
              <a:t>בחינה חיצונית 30%</a:t>
            </a:r>
            <a:endParaRPr sz="2000" b="1" dirty="0"/>
          </a:p>
          <a:p>
            <a:pPr marL="45720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sz="2000" b="1" dirty="0"/>
              <a:t>הערכה חלופית 70%:</a:t>
            </a:r>
            <a:br>
              <a:rPr lang="iw-IL" sz="2000" b="1" dirty="0"/>
            </a:br>
            <a:endParaRPr sz="1400" b="1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</a:pPr>
            <a:r>
              <a:rPr lang="iw-IL" sz="1400" b="1" dirty="0"/>
              <a:t>ירושלים תקופות קדומות</a:t>
            </a:r>
            <a:endParaRPr sz="1400" b="1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</a:pPr>
            <a:r>
              <a:rPr lang="iw-IL" sz="1400" b="1" dirty="0"/>
              <a:t>שתי יחידות אזוריות</a:t>
            </a:r>
            <a:endParaRPr sz="1400" b="1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</a:pPr>
            <a:r>
              <a:rPr lang="iw-IL" sz="1400" b="1" dirty="0"/>
              <a:t>עבודת חקר 30%</a:t>
            </a:r>
            <a:endParaRPr sz="1400" b="1" dirty="0"/>
          </a:p>
          <a:p>
            <a:pPr marL="457200" lvl="0" indent="0"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4000" b="1" dirty="0"/>
          </a:p>
        </p:txBody>
      </p:sp>
      <p:sp>
        <p:nvSpPr>
          <p:cNvPr id="111" name="Google Shape;111;g2da728942e1_0_0"/>
          <p:cNvSpPr txBox="1">
            <a:spLocks noGrp="1"/>
          </p:cNvSpPr>
          <p:nvPr>
            <p:ph type="body" idx="4294967295"/>
          </p:nvPr>
        </p:nvSpPr>
        <p:spPr>
          <a:xfrm>
            <a:off x="3166804" y="2023187"/>
            <a:ext cx="3697288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b="1" dirty="0"/>
              <a:t>בחינה חיצונית 30%</a:t>
            </a:r>
            <a:endParaRPr b="1" dirty="0"/>
          </a:p>
          <a:p>
            <a:pPr marL="457200" lvl="0" indent="-406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Char char="■"/>
            </a:pPr>
            <a:r>
              <a:rPr lang="iw-IL" b="1" dirty="0"/>
              <a:t>הערכה חלופית 70%:</a:t>
            </a:r>
            <a:endParaRPr b="1" dirty="0"/>
          </a:p>
          <a:p>
            <a:pPr marL="457200" lvl="0" indent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/>
          </a:p>
          <a:p>
            <a:pPr marL="457200" lvl="0" indent="-3429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</a:pPr>
            <a:r>
              <a:rPr lang="iw-IL" sz="1800" b="1" dirty="0"/>
              <a:t>ירושלים תקופות קדומות</a:t>
            </a:r>
            <a:endParaRPr sz="1800" b="1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</a:pPr>
            <a:r>
              <a:rPr lang="iw-IL" sz="1800" b="1" dirty="0"/>
              <a:t>שתי יחידות אזוריות</a:t>
            </a:r>
            <a:endParaRPr sz="1800" b="1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</a:pPr>
            <a:r>
              <a:rPr lang="iw-IL" sz="1800" b="1" dirty="0"/>
              <a:t>קורס אקדמי 30%</a:t>
            </a:r>
            <a:endParaRPr sz="1800" b="1" dirty="0"/>
          </a:p>
          <a:p>
            <a:pPr marL="457200" lvl="0" indent="0" algn="r" rt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4500" b="1" dirty="0"/>
          </a:p>
        </p:txBody>
      </p:sp>
      <p:sp>
        <p:nvSpPr>
          <p:cNvPr id="108" name="Google Shape;108;g2da728942e1_0_0"/>
          <p:cNvSpPr/>
          <p:nvPr/>
        </p:nvSpPr>
        <p:spPr>
          <a:xfrm>
            <a:off x="-160725" y="5697150"/>
            <a:ext cx="3232500" cy="4986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da728942e1_0_0"/>
          <p:cNvSpPr/>
          <p:nvPr/>
        </p:nvSpPr>
        <p:spPr>
          <a:xfrm>
            <a:off x="-267900" y="6267425"/>
            <a:ext cx="4071900" cy="214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a728942e1_0_0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da728942e1_0_0"/>
          <p:cNvSpPr txBox="1"/>
          <p:nvPr/>
        </p:nvSpPr>
        <p:spPr>
          <a:xfrm>
            <a:off x="7475466" y="2383102"/>
            <a:ext cx="1636800" cy="27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מבנה הבחינה כיום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da728942e1_0_0"/>
          <p:cNvSpPr txBox="1"/>
          <p:nvPr/>
        </p:nvSpPr>
        <p:spPr>
          <a:xfrm>
            <a:off x="4506400" y="1688600"/>
            <a:ext cx="17715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da728942e1_0_0"/>
          <p:cNvSpPr txBox="1"/>
          <p:nvPr/>
        </p:nvSpPr>
        <p:spPr>
          <a:xfrm>
            <a:off x="3992049" y="1592546"/>
            <a:ext cx="2441940" cy="412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מבנה בחינה עתידי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38200" y="6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w-IL" sz="4600" b="1"/>
              <a:t>מה נותן הקורס לתלמידים</a:t>
            </a:r>
            <a:endParaRPr sz="4600" b="1"/>
          </a:p>
        </p:txBody>
      </p:sp>
      <p:sp>
        <p:nvSpPr>
          <p:cNvPr id="120" name="Google Shape;120;p3"/>
          <p:cNvSpPr txBox="1">
            <a:spLocks noGrp="1"/>
          </p:cNvSpPr>
          <p:nvPr>
            <p:ph idx="1"/>
          </p:nvPr>
        </p:nvSpPr>
        <p:spPr>
          <a:xfrm>
            <a:off x="838200" y="2130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iw-IL" sz="2854" b="1" dirty="0"/>
              <a:t>משחק ב "מגרש של הגדולים":</a:t>
            </a:r>
            <a:endParaRPr sz="2854" b="1" dirty="0"/>
          </a:p>
          <a:p>
            <a:pPr marL="457200" lvl="0" indent="-3654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55"/>
              <a:buChar char="■"/>
            </a:pPr>
            <a:r>
              <a:rPr lang="iw-IL" sz="2854" b="1" dirty="0"/>
              <a:t>חוויה אקדמית בשנות התיכון</a:t>
            </a:r>
            <a:endParaRPr sz="2854" b="1" dirty="0"/>
          </a:p>
          <a:p>
            <a:pPr marL="457200" lvl="0" indent="-3654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55"/>
              <a:buChar char="■"/>
            </a:pPr>
            <a:r>
              <a:rPr lang="iw-IL" sz="2854" b="1" dirty="0"/>
              <a:t>היכרות ושימוש בשפה האקדמית</a:t>
            </a:r>
            <a:endParaRPr sz="2854" b="1" dirty="0"/>
          </a:p>
          <a:p>
            <a:pPr marL="457200" lvl="0" indent="-3654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55"/>
              <a:buChar char="■"/>
            </a:pPr>
            <a:r>
              <a:rPr lang="iw-IL" sz="2854" b="1" dirty="0"/>
              <a:t>מפגש עם מרצים מומחים בתחומם</a:t>
            </a:r>
            <a:endParaRPr sz="2854" b="1" dirty="0"/>
          </a:p>
          <a:p>
            <a:pPr marL="457200" lvl="0" indent="-3654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55"/>
              <a:buChar char="■"/>
            </a:pPr>
            <a:r>
              <a:rPr lang="iw-IL" sz="2854" b="1" dirty="0"/>
              <a:t>היכרות עם חידושי המחקר העדכניים ביותר</a:t>
            </a:r>
            <a:endParaRPr sz="2854" b="1" dirty="0"/>
          </a:p>
          <a:p>
            <a:pPr marL="457200" lvl="0" indent="-3654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55"/>
              <a:buChar char="■"/>
            </a:pPr>
            <a:r>
              <a:rPr lang="iw-IL" sz="2854" b="1" dirty="0"/>
              <a:t>התנסות  בצורות שונות של חקר</a:t>
            </a:r>
            <a:endParaRPr sz="2854" b="1" dirty="0"/>
          </a:p>
          <a:p>
            <a:pPr marL="457200" lvl="0" indent="-3654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55"/>
              <a:buChar char="■"/>
            </a:pPr>
            <a:r>
              <a:rPr lang="iw-IL" sz="2854" b="1" dirty="0"/>
              <a:t>לימוד מיומנויות מחקר  לצד ליווי אקדמי צמוד</a:t>
            </a:r>
            <a:endParaRPr sz="2854" b="1" dirty="0"/>
          </a:p>
          <a:p>
            <a:pPr marL="457200" lvl="0" indent="-3654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155"/>
              <a:buChar char="■"/>
            </a:pPr>
            <a:r>
              <a:rPr lang="iw-IL" sz="2854" b="1" dirty="0"/>
              <a:t>פיתוח מיומנויות לומד עצמאי והכנה ללימודי ההמשך באקדמיה</a:t>
            </a:r>
            <a:endParaRPr sz="2160" b="1" dirty="0"/>
          </a:p>
        </p:txBody>
      </p:sp>
      <p:sp>
        <p:nvSpPr>
          <p:cNvPr id="121" name="Google Shape;121;p3"/>
          <p:cNvSpPr/>
          <p:nvPr/>
        </p:nvSpPr>
        <p:spPr>
          <a:xfrm>
            <a:off x="901250" y="964400"/>
            <a:ext cx="3840900" cy="258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900050" y="1564300"/>
            <a:ext cx="3840900" cy="145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64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800"/>
              <a:buFont typeface="Calibri"/>
              <a:buChar char="✓"/>
            </a:pPr>
            <a:r>
              <a:rPr lang="iw-IL" sz="2800" b="1">
                <a:solidFill>
                  <a:srgbClr val="00ABB7"/>
                </a:solidFill>
                <a:latin typeface="Calibri"/>
                <a:ea typeface="Calibri"/>
                <a:cs typeface="Calibri"/>
                <a:sym typeface="Calibri"/>
              </a:rPr>
              <a:t>2 נ"ז </a:t>
            </a:r>
            <a:endParaRPr sz="2800" b="1">
              <a:solidFill>
                <a:srgbClr val="00A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800"/>
              <a:buFont typeface="Calibri"/>
              <a:buChar char="✓"/>
            </a:pPr>
            <a:r>
              <a:rPr lang="iw-IL" sz="2800" b="1">
                <a:solidFill>
                  <a:srgbClr val="00ABB7"/>
                </a:solidFill>
                <a:latin typeface="Calibri"/>
                <a:ea typeface="Calibri"/>
                <a:cs typeface="Calibri"/>
                <a:sym typeface="Calibri"/>
              </a:rPr>
              <a:t>כרטיס סטודנט </a:t>
            </a:r>
            <a:endParaRPr sz="2800" b="1">
              <a:solidFill>
                <a:srgbClr val="00A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800"/>
              <a:buFont typeface="Calibri"/>
              <a:buChar char="✓"/>
            </a:pPr>
            <a:r>
              <a:rPr lang="iw-IL" sz="2800" b="1">
                <a:solidFill>
                  <a:srgbClr val="00ABB7"/>
                </a:solidFill>
                <a:latin typeface="Calibri"/>
                <a:ea typeface="Calibri"/>
                <a:cs typeface="Calibri"/>
                <a:sym typeface="Calibri"/>
              </a:rPr>
              <a:t>כניסה למאגרי מידע</a:t>
            </a:r>
            <a:endParaRPr b="1">
              <a:solidFill>
                <a:srgbClr val="00A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9fd26c251_0_1"/>
          <p:cNvSpPr txBox="1">
            <a:spLocks noGrp="1"/>
          </p:cNvSpPr>
          <p:nvPr>
            <p:ph type="title"/>
          </p:nvPr>
        </p:nvSpPr>
        <p:spPr>
          <a:xfrm>
            <a:off x="838200" y="7285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1"/>
              <a:t>מה נותן הקורס למורים</a:t>
            </a:r>
            <a:endParaRPr b="1"/>
          </a:p>
        </p:txBody>
      </p:sp>
      <p:sp>
        <p:nvSpPr>
          <p:cNvPr id="128" name="Google Shape;128;g2d9fd26c251_0_1"/>
          <p:cNvSpPr txBox="1">
            <a:spLocks noGrp="1"/>
          </p:cNvSpPr>
          <p:nvPr>
            <p:ph idx="1"/>
          </p:nvPr>
        </p:nvSpPr>
        <p:spPr>
          <a:xfrm>
            <a:off x="838200" y="2054225"/>
            <a:ext cx="10515600" cy="38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ABB7"/>
              </a:buClr>
              <a:buSzPts val="1800"/>
              <a:buChar char="■"/>
            </a:pPr>
            <a:r>
              <a:rPr lang="iw-IL" b="1"/>
              <a:t>הזדמנות להוראה מתקדמת ברמה אקדמית</a:t>
            </a:r>
            <a:endParaRPr b="1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1800"/>
              <a:buChar char="■"/>
            </a:pPr>
            <a:r>
              <a:rPr lang="iw-IL" b="1"/>
              <a:t>היכרות מעמיקה עם עולם הארכיאולוגיה של המאה ה21 </a:t>
            </a:r>
            <a:endParaRPr b="1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1800"/>
              <a:buChar char="■"/>
            </a:pPr>
            <a:r>
              <a:rPr lang="iw-IL" b="1"/>
              <a:t>התנסות בכלי מחקר חדשניים</a:t>
            </a:r>
            <a:endParaRPr b="1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1800"/>
              <a:buChar char="■"/>
            </a:pPr>
            <a:r>
              <a:rPr lang="iw-IL" b="1"/>
              <a:t>השתלמות בתחום הדעת</a:t>
            </a:r>
            <a:endParaRPr b="1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1800"/>
              <a:buChar char="■"/>
            </a:pPr>
            <a:r>
              <a:rPr lang="iw-IL" b="1"/>
              <a:t>ליווי פדגוגי של הוראת הקורס</a:t>
            </a:r>
            <a:endParaRPr b="1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1800"/>
              <a:buChar char="■"/>
            </a:pPr>
            <a:r>
              <a:rPr lang="iw-IL" b="1"/>
              <a:t>שדרוג מיומנויות ההוראה </a:t>
            </a:r>
            <a:endParaRPr/>
          </a:p>
        </p:txBody>
      </p:sp>
      <p:sp>
        <p:nvSpPr>
          <p:cNvPr id="129" name="Google Shape;129;g2d9fd26c251_0_1"/>
          <p:cNvSpPr/>
          <p:nvPr/>
        </p:nvSpPr>
        <p:spPr>
          <a:xfrm>
            <a:off x="-160725" y="5697150"/>
            <a:ext cx="3232500" cy="4986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d9fd26c251_0_1"/>
          <p:cNvSpPr/>
          <p:nvPr/>
        </p:nvSpPr>
        <p:spPr>
          <a:xfrm>
            <a:off x="-267900" y="6267425"/>
            <a:ext cx="4071900" cy="214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d9fd26c251_0_1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ctrTitle"/>
          </p:nvPr>
        </p:nvSpPr>
        <p:spPr>
          <a:xfrm>
            <a:off x="1204912" y="389268"/>
            <a:ext cx="9782175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alibri"/>
              <a:buNone/>
            </a:pPr>
            <a:r>
              <a:rPr lang="iw-IL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למה ללמוד באוניברסיטה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2190385" y="1454052"/>
            <a:ext cx="2928143" cy="45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7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0602" y="1322175"/>
            <a:ext cx="5859600" cy="5228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770600" y="1893100"/>
            <a:ext cx="6129000" cy="407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3238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400"/>
              <a:buChar char="■"/>
            </a:pPr>
            <a:r>
              <a:rPr lang="iw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פתיחת שער לעולם ידע רחב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238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400"/>
              <a:buChar char="■"/>
            </a:pPr>
            <a:r>
              <a:rPr lang="iw-I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צבירת נקודות לתואר </a:t>
            </a:r>
            <a:r>
              <a:rPr lang="iw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/>
          </a:p>
          <a:p>
            <a:pPr marL="742950" marR="0" lvl="0" indent="-3238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400"/>
              <a:buChar char="■"/>
            </a:pPr>
            <a:r>
              <a:rPr lang="iw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שימוש </a:t>
            </a:r>
            <a:r>
              <a:rPr lang="iw-I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בכלי מחקר אקדמיים</a:t>
            </a:r>
            <a:endParaRPr sz="2000" b="1" dirty="0"/>
          </a:p>
          <a:p>
            <a:pPr marL="742950" marR="0" lvl="0" indent="-3238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400"/>
              <a:buChar char="■"/>
            </a:pPr>
            <a:r>
              <a:rPr lang="iw-I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מפגש עם תגליות ארכיאולוגיות חדשות, משמעותיות </a:t>
            </a:r>
            <a:endParaRPr sz="2000" b="1" dirty="0"/>
          </a:p>
          <a:p>
            <a:pPr marL="742950" marR="0" lvl="0" indent="-3238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400"/>
              <a:buChar char="■"/>
            </a:pPr>
            <a:r>
              <a:rPr lang="iw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רכישת </a:t>
            </a:r>
            <a:r>
              <a:rPr lang="iw-I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מיומנויות לימוד </a:t>
            </a:r>
            <a:r>
              <a:rPr lang="iw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מתקדמות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3238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ABB7"/>
              </a:buClr>
              <a:buSzPts val="2400"/>
              <a:buChar char="■"/>
            </a:pPr>
            <a:r>
              <a:rPr lang="iw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התנסות</a:t>
            </a:r>
            <a:r>
              <a:rPr lang="iw-I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בלימוד עצמי בעולם </a:t>
            </a:r>
            <a:r>
              <a:rPr lang="iw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דיגיטלי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-142875" y="6429375"/>
            <a:ext cx="2821800" cy="285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ctrTitle"/>
          </p:nvPr>
        </p:nvSpPr>
        <p:spPr>
          <a:xfrm>
            <a:off x="1204925" y="1080370"/>
            <a:ext cx="9782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alibri"/>
              <a:buNone/>
            </a:pPr>
            <a:r>
              <a:rPr lang="iw-IL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למה לי ארכיאולוגיה  במאה ה21 </a:t>
            </a:r>
            <a:endParaRPr dirty="0"/>
          </a:p>
        </p:txBody>
      </p:sp>
      <p:sp>
        <p:nvSpPr>
          <p:cNvPr id="146" name="Google Shape;146;p9"/>
          <p:cNvSpPr txBox="1"/>
          <p:nvPr/>
        </p:nvSpPr>
        <p:spPr>
          <a:xfrm>
            <a:off x="4631927" y="1782726"/>
            <a:ext cx="2928143" cy="450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700" b="1" i="0" u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7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-160725" y="5697150"/>
            <a:ext cx="3232500" cy="4986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-267900" y="6267425"/>
            <a:ext cx="4071900" cy="214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9483325" y="5697150"/>
            <a:ext cx="2821800" cy="285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ctrTitle"/>
          </p:nvPr>
        </p:nvSpPr>
        <p:spPr>
          <a:xfrm>
            <a:off x="0" y="393316"/>
            <a:ext cx="14616905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Calibri"/>
              <a:buNone/>
            </a:pPr>
            <a:r>
              <a:rPr lang="iw-IL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ארכיאולוגיה פורצת דרך</a:t>
            </a:r>
            <a:endParaRPr/>
          </a:p>
        </p:txBody>
      </p:sp>
      <p:pic>
        <p:nvPicPr>
          <p:cNvPr id="156" name="Google Shape;156;p8" descr="A group of people holding a broken p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11761" b="24545"/>
          <a:stretch/>
        </p:blipFill>
        <p:spPr>
          <a:xfrm>
            <a:off x="7704802" y="1506156"/>
            <a:ext cx="3491767" cy="50480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7" name="Google Shape;157;p8"/>
          <p:cNvSpPr/>
          <p:nvPr/>
        </p:nvSpPr>
        <p:spPr>
          <a:xfrm rot="-5400000">
            <a:off x="8051202" y="3890650"/>
            <a:ext cx="952500" cy="123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2108312" y="4153635"/>
            <a:ext cx="55965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alibri"/>
              <a:buNone/>
            </a:pPr>
            <a:r>
              <a:rPr lang="iw-IL" sz="36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אל תסתכל בקנקן אלא במה שיש בו</a:t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-160725" y="5697150"/>
            <a:ext cx="3232500" cy="4986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-267900" y="6267425"/>
            <a:ext cx="4071900" cy="214200"/>
          </a:xfrm>
          <a:prstGeom prst="roundRect">
            <a:avLst>
              <a:gd name="adj" fmla="val 16667"/>
            </a:avLst>
          </a:prstGeom>
          <a:solidFill>
            <a:srgbClr val="00AB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-160725" y="402150"/>
            <a:ext cx="34053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4e06c736cd1cab_13"/>
          <p:cNvSpPr/>
          <p:nvPr/>
        </p:nvSpPr>
        <p:spPr>
          <a:xfrm>
            <a:off x="1653175" y="1605300"/>
            <a:ext cx="2594400" cy="3647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44e06c736cd1cab_13"/>
          <p:cNvSpPr txBox="1"/>
          <p:nvPr/>
        </p:nvSpPr>
        <p:spPr>
          <a:xfrm>
            <a:off x="4118399" y="1920228"/>
            <a:ext cx="38886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44e06c736cd1cab_13"/>
          <p:cNvSpPr txBox="1"/>
          <p:nvPr/>
        </p:nvSpPr>
        <p:spPr>
          <a:xfrm>
            <a:off x="1267525" y="833600"/>
            <a:ext cx="33657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מדע הרוח הדיגיטאליים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44e06c736cd1cab_13"/>
          <p:cNvPicPr preferRelativeResize="0"/>
          <p:nvPr/>
        </p:nvPicPr>
        <p:blipFill rotWithShape="1">
          <a:blip r:embed="rId3">
            <a:alphaModFix/>
          </a:blip>
          <a:srcRect l="8744" t="2252" r="64708" b="57665"/>
          <a:stretch/>
        </p:blipFill>
        <p:spPr>
          <a:xfrm>
            <a:off x="1653175" y="1976512"/>
            <a:ext cx="2594401" cy="290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44e06c736cd1cab_13"/>
          <p:cNvSpPr txBox="1"/>
          <p:nvPr/>
        </p:nvSpPr>
        <p:spPr>
          <a:xfrm>
            <a:off x="1653175" y="5501200"/>
            <a:ext cx="2912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לפיענוח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כתבים עתיקים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44e06c736cd1cab_13" descr="בדיקת החרבות העתיקות"/>
          <p:cNvPicPr preferRelativeResize="0"/>
          <p:nvPr/>
        </p:nvPicPr>
        <p:blipFill rotWithShape="1">
          <a:blip r:embed="rId4">
            <a:alphaModFix/>
          </a:blip>
          <a:srcRect l="34373" t="39907" r="20781"/>
          <a:stretch/>
        </p:blipFill>
        <p:spPr>
          <a:xfrm rot="-5400000">
            <a:off x="8643596" y="2054408"/>
            <a:ext cx="3647400" cy="274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3" name="Google Shape;173;g44e06c736cd1cab_13" descr="A picture containing tree, outdoor, ground, gra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3502"/>
          <a:stretch/>
        </p:blipFill>
        <p:spPr>
          <a:xfrm>
            <a:off x="5560788" y="1552050"/>
            <a:ext cx="2594400" cy="375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74" name="Google Shape;174;g44e06c736cd1cab_13"/>
          <p:cNvSpPr txBox="1"/>
          <p:nvPr/>
        </p:nvSpPr>
        <p:spPr>
          <a:xfrm>
            <a:off x="4913704" y="789553"/>
            <a:ext cx="38886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ארכיאולוגיה ניסויית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44e06c736cd1cab_13"/>
          <p:cNvSpPr txBox="1"/>
          <p:nvPr/>
        </p:nvSpPr>
        <p:spPr>
          <a:xfrm>
            <a:off x="5054704" y="5449153"/>
            <a:ext cx="38886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הפקת ברזל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בשיטה עתיקה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44e06c736cd1cab_13"/>
          <p:cNvSpPr txBox="1"/>
          <p:nvPr/>
        </p:nvSpPr>
        <p:spPr>
          <a:xfrm>
            <a:off x="8807850" y="789550"/>
            <a:ext cx="33189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ממצאים יחודיים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44e06c736cd1cab_13"/>
          <p:cNvSpPr txBox="1"/>
          <p:nvPr/>
        </p:nvSpPr>
        <p:spPr>
          <a:xfrm>
            <a:off x="8943301" y="5449150"/>
            <a:ext cx="3048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חרבות ברזל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44e06c736cd1cab_13"/>
          <p:cNvSpPr/>
          <p:nvPr/>
        </p:nvSpPr>
        <p:spPr>
          <a:xfrm>
            <a:off x="0" y="266625"/>
            <a:ext cx="2518200" cy="3123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44e06c736cd1cab_13"/>
          <p:cNvSpPr/>
          <p:nvPr/>
        </p:nvSpPr>
        <p:spPr>
          <a:xfrm>
            <a:off x="-21000" y="6643800"/>
            <a:ext cx="3405300" cy="214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44e06c736cd1cab_13"/>
          <p:cNvSpPr/>
          <p:nvPr/>
        </p:nvSpPr>
        <p:spPr>
          <a:xfrm>
            <a:off x="9543275" y="6403450"/>
            <a:ext cx="2749200" cy="21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353</Words>
  <Application>Microsoft Office PowerPoint</Application>
  <PresentationFormat>מסך רחב</PresentationFormat>
  <Paragraphs>88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ערכת נושא Office</vt:lpstr>
      <vt:lpstr>מצגת של PowerPoint‏</vt:lpstr>
      <vt:lpstr>מטרות הקורס</vt:lpstr>
      <vt:lpstr>מרכיבי יחידות הלימוד</vt:lpstr>
      <vt:lpstr>מה נותן הקורס לתלמידים</vt:lpstr>
      <vt:lpstr>מה נותן הקורס למורים</vt:lpstr>
      <vt:lpstr>למה ללמוד באוניברסיטה</vt:lpstr>
      <vt:lpstr>למה לי ארכיאולוגיה  במאה ה21 </vt:lpstr>
      <vt:lpstr>ארכיאולוגיה פורצת דרך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יצחק שי/Itzhaq Shai</dc:creator>
  <cp:lastModifiedBy>בש</cp:lastModifiedBy>
  <cp:revision>12</cp:revision>
  <dcterms:created xsi:type="dcterms:W3CDTF">2023-09-20T09:25:57Z</dcterms:created>
  <dcterms:modified xsi:type="dcterms:W3CDTF">2025-05-26T08:00:05Z</dcterms:modified>
</cp:coreProperties>
</file>