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y="6858000" cx="12192000"/>
  <p:notesSz cx="6858000" cy="9144000"/>
  <p:embeddedFontLst>
    <p:embeddedFont>
      <p:font typeface="Alef"/>
      <p:regular r:id="rId59"/>
      <p:bold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61" roundtripDataSignature="AMtx7mjKgktSFgjpcfMJMQlQsRli3O5MG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1"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Alef-bold.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Alef-regular.fntdata"/><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8" name="Google Shape;14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3" name="Google Shape;15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0" name="Google Shape;16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7" name="Google Shape;16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3" name="Google Shape;17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8" name="Google Shape;17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0" name="Google Shape;19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7" name="Google Shape;19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0" name="Google Shape;210;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7" name="Google Shape;217;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2" name="Google Shape;222;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27" name="Google Shape;22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34" name="Google Shape;234;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1" name="Google Shape;241;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7" name="Google Shape;247;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2" name="Google Shape;252;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5" name="Google Shape;265;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0" name="Google Shape;1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0" name="Google Shape;270;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7" name="Google Shape;277;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2" name="Google Shape;282;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7" name="Google Shape;287;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4" name="Google Shape;294;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1" name="Google Shape;301;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7" name="Google Shape;307;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2" name="Google Shape;312;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7" name="Google Shape;317;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4" name="Google Shape;324;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5" name="Google Shape;10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9" name="Google Shape;329;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5" name="Google Shape;335;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p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3" name="Google Shape;353;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9" name="Google Shape;359;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5" name="Google Shape;365;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2" name="Google Shape;372;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4" name="Google Shape;384;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0" name="Google Shape;11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3" name="Google Shape;393;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9" name="Google Shape;399;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5" name="Google Shape;405;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2" name="Google Shape;412;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8" name="Google Shape;41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76da00f67f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376da00f67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0" name="Google Shape;12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8" name="Google Shape;13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3" name="Google Shape;14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שקופית כותרת" type="title">
  <p:cSld name="TITLE">
    <p:spTree>
      <p:nvGrpSpPr>
        <p:cNvPr id="11" name="Shape 11"/>
        <p:cNvGrpSpPr/>
        <p:nvPr/>
      </p:nvGrpSpPr>
      <p:grpSpPr>
        <a:xfrm>
          <a:off x="0" y="0"/>
          <a:ext cx="0" cy="0"/>
          <a:chOff x="0" y="0"/>
          <a:chExt cx="0" cy="0"/>
        </a:xfrm>
      </p:grpSpPr>
      <p:sp>
        <p:nvSpPr>
          <p:cNvPr id="12" name="Google Shape;12;p5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rtl="1"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5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rtl="1" algn="ctr">
              <a:lnSpc>
                <a:spcPct val="90000"/>
              </a:lnSpc>
              <a:spcBef>
                <a:spcPts val="1000"/>
              </a:spcBef>
              <a:spcAft>
                <a:spcPts val="0"/>
              </a:spcAft>
              <a:buClr>
                <a:schemeClr val="dk1"/>
              </a:buClr>
              <a:buSzPts val="2400"/>
              <a:buNone/>
              <a:defRPr sz="2400"/>
            </a:lvl1pPr>
            <a:lvl2pPr lvl="1" rtl="1" algn="ctr">
              <a:lnSpc>
                <a:spcPct val="90000"/>
              </a:lnSpc>
              <a:spcBef>
                <a:spcPts val="500"/>
              </a:spcBef>
              <a:spcAft>
                <a:spcPts val="0"/>
              </a:spcAft>
              <a:buClr>
                <a:schemeClr val="dk1"/>
              </a:buClr>
              <a:buSzPts val="2000"/>
              <a:buNone/>
              <a:defRPr sz="2000"/>
            </a:lvl2pPr>
            <a:lvl3pPr lvl="2" rtl="1" algn="ctr">
              <a:lnSpc>
                <a:spcPct val="90000"/>
              </a:lnSpc>
              <a:spcBef>
                <a:spcPts val="500"/>
              </a:spcBef>
              <a:spcAft>
                <a:spcPts val="0"/>
              </a:spcAft>
              <a:buClr>
                <a:schemeClr val="dk1"/>
              </a:buClr>
              <a:buSzPts val="1800"/>
              <a:buNone/>
              <a:defRPr sz="1800"/>
            </a:lvl3pPr>
            <a:lvl4pPr lvl="3" rtl="1" algn="ctr">
              <a:lnSpc>
                <a:spcPct val="90000"/>
              </a:lnSpc>
              <a:spcBef>
                <a:spcPts val="500"/>
              </a:spcBef>
              <a:spcAft>
                <a:spcPts val="0"/>
              </a:spcAft>
              <a:buClr>
                <a:schemeClr val="dk1"/>
              </a:buClr>
              <a:buSzPts val="1600"/>
              <a:buNone/>
              <a:defRPr sz="1600"/>
            </a:lvl4pPr>
            <a:lvl5pPr lvl="4" rtl="1" algn="ctr">
              <a:lnSpc>
                <a:spcPct val="90000"/>
              </a:lnSpc>
              <a:spcBef>
                <a:spcPts val="500"/>
              </a:spcBef>
              <a:spcAft>
                <a:spcPts val="0"/>
              </a:spcAft>
              <a:buClr>
                <a:schemeClr val="dk1"/>
              </a:buClr>
              <a:buSzPts val="1600"/>
              <a:buNone/>
              <a:defRPr sz="1600"/>
            </a:lvl5pPr>
            <a:lvl6pPr lvl="5" rtl="1" algn="ctr">
              <a:lnSpc>
                <a:spcPct val="90000"/>
              </a:lnSpc>
              <a:spcBef>
                <a:spcPts val="500"/>
              </a:spcBef>
              <a:spcAft>
                <a:spcPts val="0"/>
              </a:spcAft>
              <a:buClr>
                <a:schemeClr val="dk1"/>
              </a:buClr>
              <a:buSzPts val="1600"/>
              <a:buNone/>
              <a:defRPr sz="1600"/>
            </a:lvl6pPr>
            <a:lvl7pPr lvl="6" rtl="1" algn="ctr">
              <a:lnSpc>
                <a:spcPct val="90000"/>
              </a:lnSpc>
              <a:spcBef>
                <a:spcPts val="500"/>
              </a:spcBef>
              <a:spcAft>
                <a:spcPts val="0"/>
              </a:spcAft>
              <a:buClr>
                <a:schemeClr val="dk1"/>
              </a:buClr>
              <a:buSzPts val="1600"/>
              <a:buNone/>
              <a:defRPr sz="1600"/>
            </a:lvl7pPr>
            <a:lvl8pPr lvl="7" rtl="1" algn="ctr">
              <a:lnSpc>
                <a:spcPct val="90000"/>
              </a:lnSpc>
              <a:spcBef>
                <a:spcPts val="500"/>
              </a:spcBef>
              <a:spcAft>
                <a:spcPts val="0"/>
              </a:spcAft>
              <a:buClr>
                <a:schemeClr val="dk1"/>
              </a:buClr>
              <a:buSzPts val="1600"/>
              <a:buNone/>
              <a:defRPr sz="1600"/>
            </a:lvl8pPr>
            <a:lvl9pPr lvl="8" rtl="1" algn="ctr">
              <a:lnSpc>
                <a:spcPct val="90000"/>
              </a:lnSpc>
              <a:spcBef>
                <a:spcPts val="500"/>
              </a:spcBef>
              <a:spcAft>
                <a:spcPts val="0"/>
              </a:spcAft>
              <a:buClr>
                <a:schemeClr val="dk1"/>
              </a:buClr>
              <a:buSzPts val="1600"/>
              <a:buNone/>
              <a:defRPr sz="1600"/>
            </a:lvl9pPr>
          </a:lstStyle>
          <a:p/>
        </p:txBody>
      </p:sp>
      <p:sp>
        <p:nvSpPr>
          <p:cNvPr id="14" name="Google Shape;14;p57"/>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15" name="Google Shape;15;p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16" name="Google Shape;16;p57"/>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וטקסט אנכי" type="vertTx">
  <p:cSld name="VERTICAL_TEXT">
    <p:spTree>
      <p:nvGrpSpPr>
        <p:cNvPr id="68" name="Shape 68"/>
        <p:cNvGrpSpPr/>
        <p:nvPr/>
      </p:nvGrpSpPr>
      <p:grpSpPr>
        <a:xfrm>
          <a:off x="0" y="0"/>
          <a:ext cx="0" cy="0"/>
          <a:chOff x="0" y="0"/>
          <a:chExt cx="0" cy="0"/>
        </a:xfrm>
      </p:grpSpPr>
      <p:sp>
        <p:nvSpPr>
          <p:cNvPr id="69" name="Google Shape;69;p6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rtl="1"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6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rtl="1" algn="r">
              <a:lnSpc>
                <a:spcPct val="90000"/>
              </a:lnSpc>
              <a:spcBef>
                <a:spcPts val="1000"/>
              </a:spcBef>
              <a:spcAft>
                <a:spcPts val="0"/>
              </a:spcAft>
              <a:buClr>
                <a:schemeClr val="dk1"/>
              </a:buClr>
              <a:buSzPts val="1800"/>
              <a:buChar char="•"/>
              <a:defRPr/>
            </a:lvl1pPr>
            <a:lvl2pPr indent="-342900" lvl="1" marL="914400" rtl="1" algn="r">
              <a:lnSpc>
                <a:spcPct val="90000"/>
              </a:lnSpc>
              <a:spcBef>
                <a:spcPts val="500"/>
              </a:spcBef>
              <a:spcAft>
                <a:spcPts val="0"/>
              </a:spcAft>
              <a:buClr>
                <a:schemeClr val="dk1"/>
              </a:buClr>
              <a:buSzPts val="1800"/>
              <a:buChar char="•"/>
              <a:defRPr/>
            </a:lvl2pPr>
            <a:lvl3pPr indent="-342900" lvl="2" marL="1371600" rtl="1" algn="r">
              <a:lnSpc>
                <a:spcPct val="90000"/>
              </a:lnSpc>
              <a:spcBef>
                <a:spcPts val="500"/>
              </a:spcBef>
              <a:spcAft>
                <a:spcPts val="0"/>
              </a:spcAft>
              <a:buClr>
                <a:schemeClr val="dk1"/>
              </a:buClr>
              <a:buSzPts val="1800"/>
              <a:buChar char="•"/>
              <a:defRPr/>
            </a:lvl3pPr>
            <a:lvl4pPr indent="-342900" lvl="3" marL="1828800" rtl="1" algn="r">
              <a:lnSpc>
                <a:spcPct val="90000"/>
              </a:lnSpc>
              <a:spcBef>
                <a:spcPts val="500"/>
              </a:spcBef>
              <a:spcAft>
                <a:spcPts val="0"/>
              </a:spcAft>
              <a:buClr>
                <a:schemeClr val="dk1"/>
              </a:buClr>
              <a:buSzPts val="1800"/>
              <a:buChar char="•"/>
              <a:defRPr/>
            </a:lvl4pPr>
            <a:lvl5pPr indent="-342900" lvl="4" marL="2286000" rtl="1" algn="r">
              <a:lnSpc>
                <a:spcPct val="90000"/>
              </a:lnSpc>
              <a:spcBef>
                <a:spcPts val="500"/>
              </a:spcBef>
              <a:spcAft>
                <a:spcPts val="0"/>
              </a:spcAft>
              <a:buClr>
                <a:schemeClr val="dk1"/>
              </a:buClr>
              <a:buSzPts val="1800"/>
              <a:buChar char="•"/>
              <a:defRPr/>
            </a:lvl5pPr>
            <a:lvl6pPr indent="-342900" lvl="5" marL="2743200" rtl="1" algn="r">
              <a:lnSpc>
                <a:spcPct val="90000"/>
              </a:lnSpc>
              <a:spcBef>
                <a:spcPts val="500"/>
              </a:spcBef>
              <a:spcAft>
                <a:spcPts val="0"/>
              </a:spcAft>
              <a:buClr>
                <a:schemeClr val="dk1"/>
              </a:buClr>
              <a:buSzPts val="1800"/>
              <a:buChar char="•"/>
              <a:defRPr/>
            </a:lvl6pPr>
            <a:lvl7pPr indent="-342900" lvl="6" marL="3200400" rtl="1" algn="r">
              <a:lnSpc>
                <a:spcPct val="90000"/>
              </a:lnSpc>
              <a:spcBef>
                <a:spcPts val="500"/>
              </a:spcBef>
              <a:spcAft>
                <a:spcPts val="0"/>
              </a:spcAft>
              <a:buClr>
                <a:schemeClr val="dk1"/>
              </a:buClr>
              <a:buSzPts val="1800"/>
              <a:buChar char="•"/>
              <a:defRPr/>
            </a:lvl7pPr>
            <a:lvl8pPr indent="-342900" lvl="7" marL="3657600" rtl="1" algn="r">
              <a:lnSpc>
                <a:spcPct val="90000"/>
              </a:lnSpc>
              <a:spcBef>
                <a:spcPts val="500"/>
              </a:spcBef>
              <a:spcAft>
                <a:spcPts val="0"/>
              </a:spcAft>
              <a:buClr>
                <a:schemeClr val="dk1"/>
              </a:buClr>
              <a:buSzPts val="1800"/>
              <a:buChar char="•"/>
              <a:defRPr/>
            </a:lvl8pPr>
            <a:lvl9pPr indent="-342900" lvl="8" marL="4114800" rtl="1" algn="r">
              <a:lnSpc>
                <a:spcPct val="90000"/>
              </a:lnSpc>
              <a:spcBef>
                <a:spcPts val="500"/>
              </a:spcBef>
              <a:spcAft>
                <a:spcPts val="0"/>
              </a:spcAft>
              <a:buClr>
                <a:schemeClr val="dk1"/>
              </a:buClr>
              <a:buSzPts val="1800"/>
              <a:buChar char="•"/>
              <a:defRPr/>
            </a:lvl9pPr>
          </a:lstStyle>
          <a:p/>
        </p:txBody>
      </p:sp>
      <p:sp>
        <p:nvSpPr>
          <p:cNvPr id="71" name="Google Shape;71;p66"/>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72" name="Google Shape;72;p6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73" name="Google Shape;73;p66"/>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אנכית וטקסט" type="vertTitleAndTx">
  <p:cSld name="VERTICAL_TITLE_AND_VERTICAL_TEXT">
    <p:spTree>
      <p:nvGrpSpPr>
        <p:cNvPr id="74" name="Shape 74"/>
        <p:cNvGrpSpPr/>
        <p:nvPr/>
      </p:nvGrpSpPr>
      <p:grpSpPr>
        <a:xfrm>
          <a:off x="0" y="0"/>
          <a:ext cx="0" cy="0"/>
          <a:chOff x="0" y="0"/>
          <a:chExt cx="0" cy="0"/>
        </a:xfrm>
      </p:grpSpPr>
      <p:sp>
        <p:nvSpPr>
          <p:cNvPr id="75" name="Google Shape;75;p6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rtl="1"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6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rtl="1" algn="r">
              <a:lnSpc>
                <a:spcPct val="90000"/>
              </a:lnSpc>
              <a:spcBef>
                <a:spcPts val="1000"/>
              </a:spcBef>
              <a:spcAft>
                <a:spcPts val="0"/>
              </a:spcAft>
              <a:buClr>
                <a:schemeClr val="dk1"/>
              </a:buClr>
              <a:buSzPts val="1800"/>
              <a:buChar char="•"/>
              <a:defRPr/>
            </a:lvl1pPr>
            <a:lvl2pPr indent="-342900" lvl="1" marL="914400" rtl="1" algn="r">
              <a:lnSpc>
                <a:spcPct val="90000"/>
              </a:lnSpc>
              <a:spcBef>
                <a:spcPts val="500"/>
              </a:spcBef>
              <a:spcAft>
                <a:spcPts val="0"/>
              </a:spcAft>
              <a:buClr>
                <a:schemeClr val="dk1"/>
              </a:buClr>
              <a:buSzPts val="1800"/>
              <a:buChar char="•"/>
              <a:defRPr/>
            </a:lvl2pPr>
            <a:lvl3pPr indent="-342900" lvl="2" marL="1371600" rtl="1" algn="r">
              <a:lnSpc>
                <a:spcPct val="90000"/>
              </a:lnSpc>
              <a:spcBef>
                <a:spcPts val="500"/>
              </a:spcBef>
              <a:spcAft>
                <a:spcPts val="0"/>
              </a:spcAft>
              <a:buClr>
                <a:schemeClr val="dk1"/>
              </a:buClr>
              <a:buSzPts val="1800"/>
              <a:buChar char="•"/>
              <a:defRPr/>
            </a:lvl3pPr>
            <a:lvl4pPr indent="-342900" lvl="3" marL="1828800" rtl="1" algn="r">
              <a:lnSpc>
                <a:spcPct val="90000"/>
              </a:lnSpc>
              <a:spcBef>
                <a:spcPts val="500"/>
              </a:spcBef>
              <a:spcAft>
                <a:spcPts val="0"/>
              </a:spcAft>
              <a:buClr>
                <a:schemeClr val="dk1"/>
              </a:buClr>
              <a:buSzPts val="1800"/>
              <a:buChar char="•"/>
              <a:defRPr/>
            </a:lvl4pPr>
            <a:lvl5pPr indent="-342900" lvl="4" marL="2286000" rtl="1" algn="r">
              <a:lnSpc>
                <a:spcPct val="90000"/>
              </a:lnSpc>
              <a:spcBef>
                <a:spcPts val="500"/>
              </a:spcBef>
              <a:spcAft>
                <a:spcPts val="0"/>
              </a:spcAft>
              <a:buClr>
                <a:schemeClr val="dk1"/>
              </a:buClr>
              <a:buSzPts val="1800"/>
              <a:buChar char="•"/>
              <a:defRPr/>
            </a:lvl5pPr>
            <a:lvl6pPr indent="-342900" lvl="5" marL="2743200" rtl="1" algn="r">
              <a:lnSpc>
                <a:spcPct val="90000"/>
              </a:lnSpc>
              <a:spcBef>
                <a:spcPts val="500"/>
              </a:spcBef>
              <a:spcAft>
                <a:spcPts val="0"/>
              </a:spcAft>
              <a:buClr>
                <a:schemeClr val="dk1"/>
              </a:buClr>
              <a:buSzPts val="1800"/>
              <a:buChar char="•"/>
              <a:defRPr/>
            </a:lvl6pPr>
            <a:lvl7pPr indent="-342900" lvl="6" marL="3200400" rtl="1" algn="r">
              <a:lnSpc>
                <a:spcPct val="90000"/>
              </a:lnSpc>
              <a:spcBef>
                <a:spcPts val="500"/>
              </a:spcBef>
              <a:spcAft>
                <a:spcPts val="0"/>
              </a:spcAft>
              <a:buClr>
                <a:schemeClr val="dk1"/>
              </a:buClr>
              <a:buSzPts val="1800"/>
              <a:buChar char="•"/>
              <a:defRPr/>
            </a:lvl7pPr>
            <a:lvl8pPr indent="-342900" lvl="7" marL="3657600" rtl="1" algn="r">
              <a:lnSpc>
                <a:spcPct val="90000"/>
              </a:lnSpc>
              <a:spcBef>
                <a:spcPts val="500"/>
              </a:spcBef>
              <a:spcAft>
                <a:spcPts val="0"/>
              </a:spcAft>
              <a:buClr>
                <a:schemeClr val="dk1"/>
              </a:buClr>
              <a:buSzPts val="1800"/>
              <a:buChar char="•"/>
              <a:defRPr/>
            </a:lvl8pPr>
            <a:lvl9pPr indent="-342900" lvl="8" marL="4114800" rtl="1" algn="r">
              <a:lnSpc>
                <a:spcPct val="90000"/>
              </a:lnSpc>
              <a:spcBef>
                <a:spcPts val="500"/>
              </a:spcBef>
              <a:spcAft>
                <a:spcPts val="0"/>
              </a:spcAft>
              <a:buClr>
                <a:schemeClr val="dk1"/>
              </a:buClr>
              <a:buSzPts val="1800"/>
              <a:buChar char="•"/>
              <a:defRPr/>
            </a:lvl9pPr>
          </a:lstStyle>
          <a:p/>
        </p:txBody>
      </p:sp>
      <p:sp>
        <p:nvSpPr>
          <p:cNvPr id="77" name="Google Shape;77;p67"/>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78" name="Google Shape;78;p6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79" name="Google Shape;79;p67"/>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ותוכן" type="obj">
  <p:cSld name="OBJECT">
    <p:spTree>
      <p:nvGrpSpPr>
        <p:cNvPr id="17" name="Shape 17"/>
        <p:cNvGrpSpPr/>
        <p:nvPr/>
      </p:nvGrpSpPr>
      <p:grpSpPr>
        <a:xfrm>
          <a:off x="0" y="0"/>
          <a:ext cx="0" cy="0"/>
          <a:chOff x="0" y="0"/>
          <a:chExt cx="0" cy="0"/>
        </a:xfrm>
      </p:grpSpPr>
      <p:sp>
        <p:nvSpPr>
          <p:cNvPr id="18" name="Google Shape;18;p5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rtl="1"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5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rtl="1" algn="r">
              <a:lnSpc>
                <a:spcPct val="90000"/>
              </a:lnSpc>
              <a:spcBef>
                <a:spcPts val="1000"/>
              </a:spcBef>
              <a:spcAft>
                <a:spcPts val="0"/>
              </a:spcAft>
              <a:buClr>
                <a:schemeClr val="dk1"/>
              </a:buClr>
              <a:buSzPts val="1800"/>
              <a:buChar char="•"/>
              <a:defRPr/>
            </a:lvl1pPr>
            <a:lvl2pPr indent="-342900" lvl="1" marL="914400" rtl="1" algn="r">
              <a:lnSpc>
                <a:spcPct val="90000"/>
              </a:lnSpc>
              <a:spcBef>
                <a:spcPts val="500"/>
              </a:spcBef>
              <a:spcAft>
                <a:spcPts val="0"/>
              </a:spcAft>
              <a:buClr>
                <a:schemeClr val="dk1"/>
              </a:buClr>
              <a:buSzPts val="1800"/>
              <a:buChar char="•"/>
              <a:defRPr/>
            </a:lvl2pPr>
            <a:lvl3pPr indent="-342900" lvl="2" marL="1371600" rtl="1" algn="r">
              <a:lnSpc>
                <a:spcPct val="90000"/>
              </a:lnSpc>
              <a:spcBef>
                <a:spcPts val="500"/>
              </a:spcBef>
              <a:spcAft>
                <a:spcPts val="0"/>
              </a:spcAft>
              <a:buClr>
                <a:schemeClr val="dk1"/>
              </a:buClr>
              <a:buSzPts val="1800"/>
              <a:buChar char="•"/>
              <a:defRPr/>
            </a:lvl3pPr>
            <a:lvl4pPr indent="-342900" lvl="3" marL="1828800" rtl="1" algn="r">
              <a:lnSpc>
                <a:spcPct val="90000"/>
              </a:lnSpc>
              <a:spcBef>
                <a:spcPts val="500"/>
              </a:spcBef>
              <a:spcAft>
                <a:spcPts val="0"/>
              </a:spcAft>
              <a:buClr>
                <a:schemeClr val="dk1"/>
              </a:buClr>
              <a:buSzPts val="1800"/>
              <a:buChar char="•"/>
              <a:defRPr/>
            </a:lvl4pPr>
            <a:lvl5pPr indent="-342900" lvl="4" marL="2286000" rtl="1" algn="r">
              <a:lnSpc>
                <a:spcPct val="90000"/>
              </a:lnSpc>
              <a:spcBef>
                <a:spcPts val="500"/>
              </a:spcBef>
              <a:spcAft>
                <a:spcPts val="0"/>
              </a:spcAft>
              <a:buClr>
                <a:schemeClr val="dk1"/>
              </a:buClr>
              <a:buSzPts val="1800"/>
              <a:buChar char="•"/>
              <a:defRPr/>
            </a:lvl5pPr>
            <a:lvl6pPr indent="-342900" lvl="5" marL="2743200" rtl="1" algn="r">
              <a:lnSpc>
                <a:spcPct val="90000"/>
              </a:lnSpc>
              <a:spcBef>
                <a:spcPts val="500"/>
              </a:spcBef>
              <a:spcAft>
                <a:spcPts val="0"/>
              </a:spcAft>
              <a:buClr>
                <a:schemeClr val="dk1"/>
              </a:buClr>
              <a:buSzPts val="1800"/>
              <a:buChar char="•"/>
              <a:defRPr/>
            </a:lvl6pPr>
            <a:lvl7pPr indent="-342900" lvl="6" marL="3200400" rtl="1" algn="r">
              <a:lnSpc>
                <a:spcPct val="90000"/>
              </a:lnSpc>
              <a:spcBef>
                <a:spcPts val="500"/>
              </a:spcBef>
              <a:spcAft>
                <a:spcPts val="0"/>
              </a:spcAft>
              <a:buClr>
                <a:schemeClr val="dk1"/>
              </a:buClr>
              <a:buSzPts val="1800"/>
              <a:buChar char="•"/>
              <a:defRPr/>
            </a:lvl7pPr>
            <a:lvl8pPr indent="-342900" lvl="7" marL="3657600" rtl="1" algn="r">
              <a:lnSpc>
                <a:spcPct val="90000"/>
              </a:lnSpc>
              <a:spcBef>
                <a:spcPts val="500"/>
              </a:spcBef>
              <a:spcAft>
                <a:spcPts val="0"/>
              </a:spcAft>
              <a:buClr>
                <a:schemeClr val="dk1"/>
              </a:buClr>
              <a:buSzPts val="1800"/>
              <a:buChar char="•"/>
              <a:defRPr/>
            </a:lvl8pPr>
            <a:lvl9pPr indent="-342900" lvl="8" marL="4114800" rtl="1" algn="r">
              <a:lnSpc>
                <a:spcPct val="90000"/>
              </a:lnSpc>
              <a:spcBef>
                <a:spcPts val="500"/>
              </a:spcBef>
              <a:spcAft>
                <a:spcPts val="0"/>
              </a:spcAft>
              <a:buClr>
                <a:schemeClr val="dk1"/>
              </a:buClr>
              <a:buSzPts val="1800"/>
              <a:buChar char="•"/>
              <a:defRPr/>
            </a:lvl9pPr>
          </a:lstStyle>
          <a:p/>
        </p:txBody>
      </p:sp>
      <p:sp>
        <p:nvSpPr>
          <p:cNvPr id="20" name="Google Shape;20;p58"/>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21" name="Google Shape;21;p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22" name="Google Shape;22;p58"/>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מקטע עליונה" type="secHead">
  <p:cSld name="SECTION_HEADER">
    <p:spTree>
      <p:nvGrpSpPr>
        <p:cNvPr id="23" name="Shape 23"/>
        <p:cNvGrpSpPr/>
        <p:nvPr/>
      </p:nvGrpSpPr>
      <p:grpSpPr>
        <a:xfrm>
          <a:off x="0" y="0"/>
          <a:ext cx="0" cy="0"/>
          <a:chOff x="0" y="0"/>
          <a:chExt cx="0" cy="0"/>
        </a:xfrm>
      </p:grpSpPr>
      <p:sp>
        <p:nvSpPr>
          <p:cNvPr id="24" name="Google Shape;24;p5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rtl="1" algn="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rtl="1" algn="r">
              <a:lnSpc>
                <a:spcPct val="90000"/>
              </a:lnSpc>
              <a:spcBef>
                <a:spcPts val="1000"/>
              </a:spcBef>
              <a:spcAft>
                <a:spcPts val="0"/>
              </a:spcAft>
              <a:buClr>
                <a:srgbClr val="888888"/>
              </a:buClr>
              <a:buSzPts val="2400"/>
              <a:buNone/>
              <a:defRPr sz="2400">
                <a:solidFill>
                  <a:srgbClr val="888888"/>
                </a:solidFill>
              </a:defRPr>
            </a:lvl1pPr>
            <a:lvl2pPr indent="-228600" lvl="1" marL="914400" rtl="1" algn="r">
              <a:lnSpc>
                <a:spcPct val="90000"/>
              </a:lnSpc>
              <a:spcBef>
                <a:spcPts val="500"/>
              </a:spcBef>
              <a:spcAft>
                <a:spcPts val="0"/>
              </a:spcAft>
              <a:buClr>
                <a:srgbClr val="888888"/>
              </a:buClr>
              <a:buSzPts val="2000"/>
              <a:buNone/>
              <a:defRPr sz="2000">
                <a:solidFill>
                  <a:srgbClr val="888888"/>
                </a:solidFill>
              </a:defRPr>
            </a:lvl2pPr>
            <a:lvl3pPr indent="-228600" lvl="2" marL="1371600" rtl="1" algn="r">
              <a:lnSpc>
                <a:spcPct val="90000"/>
              </a:lnSpc>
              <a:spcBef>
                <a:spcPts val="500"/>
              </a:spcBef>
              <a:spcAft>
                <a:spcPts val="0"/>
              </a:spcAft>
              <a:buClr>
                <a:srgbClr val="888888"/>
              </a:buClr>
              <a:buSzPts val="1800"/>
              <a:buNone/>
              <a:defRPr sz="1800">
                <a:solidFill>
                  <a:srgbClr val="888888"/>
                </a:solidFill>
              </a:defRPr>
            </a:lvl3pPr>
            <a:lvl4pPr indent="-228600" lvl="3" marL="1828800" rtl="1" algn="r">
              <a:lnSpc>
                <a:spcPct val="90000"/>
              </a:lnSpc>
              <a:spcBef>
                <a:spcPts val="500"/>
              </a:spcBef>
              <a:spcAft>
                <a:spcPts val="0"/>
              </a:spcAft>
              <a:buClr>
                <a:srgbClr val="888888"/>
              </a:buClr>
              <a:buSzPts val="1600"/>
              <a:buNone/>
              <a:defRPr sz="1600">
                <a:solidFill>
                  <a:srgbClr val="888888"/>
                </a:solidFill>
              </a:defRPr>
            </a:lvl4pPr>
            <a:lvl5pPr indent="-228600" lvl="4" marL="2286000" rtl="1" algn="r">
              <a:lnSpc>
                <a:spcPct val="90000"/>
              </a:lnSpc>
              <a:spcBef>
                <a:spcPts val="500"/>
              </a:spcBef>
              <a:spcAft>
                <a:spcPts val="0"/>
              </a:spcAft>
              <a:buClr>
                <a:srgbClr val="888888"/>
              </a:buClr>
              <a:buSzPts val="1600"/>
              <a:buNone/>
              <a:defRPr sz="1600">
                <a:solidFill>
                  <a:srgbClr val="888888"/>
                </a:solidFill>
              </a:defRPr>
            </a:lvl5pPr>
            <a:lvl6pPr indent="-228600" lvl="5" marL="2743200" rtl="1" algn="r">
              <a:lnSpc>
                <a:spcPct val="90000"/>
              </a:lnSpc>
              <a:spcBef>
                <a:spcPts val="500"/>
              </a:spcBef>
              <a:spcAft>
                <a:spcPts val="0"/>
              </a:spcAft>
              <a:buClr>
                <a:srgbClr val="888888"/>
              </a:buClr>
              <a:buSzPts val="1600"/>
              <a:buNone/>
              <a:defRPr sz="1600">
                <a:solidFill>
                  <a:srgbClr val="888888"/>
                </a:solidFill>
              </a:defRPr>
            </a:lvl6pPr>
            <a:lvl7pPr indent="-228600" lvl="6" marL="3200400" rtl="1" algn="r">
              <a:lnSpc>
                <a:spcPct val="90000"/>
              </a:lnSpc>
              <a:spcBef>
                <a:spcPts val="500"/>
              </a:spcBef>
              <a:spcAft>
                <a:spcPts val="0"/>
              </a:spcAft>
              <a:buClr>
                <a:srgbClr val="888888"/>
              </a:buClr>
              <a:buSzPts val="1600"/>
              <a:buNone/>
              <a:defRPr sz="1600">
                <a:solidFill>
                  <a:srgbClr val="888888"/>
                </a:solidFill>
              </a:defRPr>
            </a:lvl7pPr>
            <a:lvl8pPr indent="-228600" lvl="7" marL="3657600" rtl="1" algn="r">
              <a:lnSpc>
                <a:spcPct val="90000"/>
              </a:lnSpc>
              <a:spcBef>
                <a:spcPts val="500"/>
              </a:spcBef>
              <a:spcAft>
                <a:spcPts val="0"/>
              </a:spcAft>
              <a:buClr>
                <a:srgbClr val="888888"/>
              </a:buClr>
              <a:buSzPts val="1600"/>
              <a:buNone/>
              <a:defRPr sz="1600">
                <a:solidFill>
                  <a:srgbClr val="888888"/>
                </a:solidFill>
              </a:defRPr>
            </a:lvl8pPr>
            <a:lvl9pPr indent="-228600" lvl="8" marL="4114800" rtl="1" algn="r">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59"/>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27" name="Google Shape;27;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28" name="Google Shape;28;p59"/>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שני תכנים" type="twoObj">
  <p:cSld name="TWO_OBJECTS">
    <p:spTree>
      <p:nvGrpSpPr>
        <p:cNvPr id="29" name="Shape 29"/>
        <p:cNvGrpSpPr/>
        <p:nvPr/>
      </p:nvGrpSpPr>
      <p:grpSpPr>
        <a:xfrm>
          <a:off x="0" y="0"/>
          <a:ext cx="0" cy="0"/>
          <a:chOff x="0" y="0"/>
          <a:chExt cx="0" cy="0"/>
        </a:xfrm>
      </p:grpSpPr>
      <p:sp>
        <p:nvSpPr>
          <p:cNvPr id="30" name="Google Shape;30;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rtl="1"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rtl="1" algn="r">
              <a:lnSpc>
                <a:spcPct val="90000"/>
              </a:lnSpc>
              <a:spcBef>
                <a:spcPts val="1000"/>
              </a:spcBef>
              <a:spcAft>
                <a:spcPts val="0"/>
              </a:spcAft>
              <a:buClr>
                <a:schemeClr val="dk1"/>
              </a:buClr>
              <a:buSzPts val="1800"/>
              <a:buChar char="•"/>
              <a:defRPr/>
            </a:lvl1pPr>
            <a:lvl2pPr indent="-342900" lvl="1" marL="914400" rtl="1" algn="r">
              <a:lnSpc>
                <a:spcPct val="90000"/>
              </a:lnSpc>
              <a:spcBef>
                <a:spcPts val="500"/>
              </a:spcBef>
              <a:spcAft>
                <a:spcPts val="0"/>
              </a:spcAft>
              <a:buClr>
                <a:schemeClr val="dk1"/>
              </a:buClr>
              <a:buSzPts val="1800"/>
              <a:buChar char="•"/>
              <a:defRPr/>
            </a:lvl2pPr>
            <a:lvl3pPr indent="-342900" lvl="2" marL="1371600" rtl="1" algn="r">
              <a:lnSpc>
                <a:spcPct val="90000"/>
              </a:lnSpc>
              <a:spcBef>
                <a:spcPts val="500"/>
              </a:spcBef>
              <a:spcAft>
                <a:spcPts val="0"/>
              </a:spcAft>
              <a:buClr>
                <a:schemeClr val="dk1"/>
              </a:buClr>
              <a:buSzPts val="1800"/>
              <a:buChar char="•"/>
              <a:defRPr/>
            </a:lvl3pPr>
            <a:lvl4pPr indent="-342900" lvl="3" marL="1828800" rtl="1" algn="r">
              <a:lnSpc>
                <a:spcPct val="90000"/>
              </a:lnSpc>
              <a:spcBef>
                <a:spcPts val="500"/>
              </a:spcBef>
              <a:spcAft>
                <a:spcPts val="0"/>
              </a:spcAft>
              <a:buClr>
                <a:schemeClr val="dk1"/>
              </a:buClr>
              <a:buSzPts val="1800"/>
              <a:buChar char="•"/>
              <a:defRPr/>
            </a:lvl4pPr>
            <a:lvl5pPr indent="-342900" lvl="4" marL="2286000" rtl="1" algn="r">
              <a:lnSpc>
                <a:spcPct val="90000"/>
              </a:lnSpc>
              <a:spcBef>
                <a:spcPts val="500"/>
              </a:spcBef>
              <a:spcAft>
                <a:spcPts val="0"/>
              </a:spcAft>
              <a:buClr>
                <a:schemeClr val="dk1"/>
              </a:buClr>
              <a:buSzPts val="1800"/>
              <a:buChar char="•"/>
              <a:defRPr/>
            </a:lvl5pPr>
            <a:lvl6pPr indent="-342900" lvl="5" marL="2743200" rtl="1" algn="r">
              <a:lnSpc>
                <a:spcPct val="90000"/>
              </a:lnSpc>
              <a:spcBef>
                <a:spcPts val="500"/>
              </a:spcBef>
              <a:spcAft>
                <a:spcPts val="0"/>
              </a:spcAft>
              <a:buClr>
                <a:schemeClr val="dk1"/>
              </a:buClr>
              <a:buSzPts val="1800"/>
              <a:buChar char="•"/>
              <a:defRPr/>
            </a:lvl6pPr>
            <a:lvl7pPr indent="-342900" lvl="6" marL="3200400" rtl="1" algn="r">
              <a:lnSpc>
                <a:spcPct val="90000"/>
              </a:lnSpc>
              <a:spcBef>
                <a:spcPts val="500"/>
              </a:spcBef>
              <a:spcAft>
                <a:spcPts val="0"/>
              </a:spcAft>
              <a:buClr>
                <a:schemeClr val="dk1"/>
              </a:buClr>
              <a:buSzPts val="1800"/>
              <a:buChar char="•"/>
              <a:defRPr/>
            </a:lvl7pPr>
            <a:lvl8pPr indent="-342900" lvl="7" marL="3657600" rtl="1" algn="r">
              <a:lnSpc>
                <a:spcPct val="90000"/>
              </a:lnSpc>
              <a:spcBef>
                <a:spcPts val="500"/>
              </a:spcBef>
              <a:spcAft>
                <a:spcPts val="0"/>
              </a:spcAft>
              <a:buClr>
                <a:schemeClr val="dk1"/>
              </a:buClr>
              <a:buSzPts val="1800"/>
              <a:buChar char="•"/>
              <a:defRPr/>
            </a:lvl8pPr>
            <a:lvl9pPr indent="-342900" lvl="8" marL="4114800" rtl="1" algn="r">
              <a:lnSpc>
                <a:spcPct val="90000"/>
              </a:lnSpc>
              <a:spcBef>
                <a:spcPts val="500"/>
              </a:spcBef>
              <a:spcAft>
                <a:spcPts val="0"/>
              </a:spcAft>
              <a:buClr>
                <a:schemeClr val="dk1"/>
              </a:buClr>
              <a:buSzPts val="1800"/>
              <a:buChar char="•"/>
              <a:defRPr/>
            </a:lvl9pPr>
          </a:lstStyle>
          <a:p/>
        </p:txBody>
      </p:sp>
      <p:sp>
        <p:nvSpPr>
          <p:cNvPr id="32" name="Google Shape;32;p6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rtl="1" algn="r">
              <a:lnSpc>
                <a:spcPct val="90000"/>
              </a:lnSpc>
              <a:spcBef>
                <a:spcPts val="1000"/>
              </a:spcBef>
              <a:spcAft>
                <a:spcPts val="0"/>
              </a:spcAft>
              <a:buClr>
                <a:schemeClr val="dk1"/>
              </a:buClr>
              <a:buSzPts val="1800"/>
              <a:buChar char="•"/>
              <a:defRPr/>
            </a:lvl1pPr>
            <a:lvl2pPr indent="-342900" lvl="1" marL="914400" rtl="1" algn="r">
              <a:lnSpc>
                <a:spcPct val="90000"/>
              </a:lnSpc>
              <a:spcBef>
                <a:spcPts val="500"/>
              </a:spcBef>
              <a:spcAft>
                <a:spcPts val="0"/>
              </a:spcAft>
              <a:buClr>
                <a:schemeClr val="dk1"/>
              </a:buClr>
              <a:buSzPts val="1800"/>
              <a:buChar char="•"/>
              <a:defRPr/>
            </a:lvl2pPr>
            <a:lvl3pPr indent="-342900" lvl="2" marL="1371600" rtl="1" algn="r">
              <a:lnSpc>
                <a:spcPct val="90000"/>
              </a:lnSpc>
              <a:spcBef>
                <a:spcPts val="500"/>
              </a:spcBef>
              <a:spcAft>
                <a:spcPts val="0"/>
              </a:spcAft>
              <a:buClr>
                <a:schemeClr val="dk1"/>
              </a:buClr>
              <a:buSzPts val="1800"/>
              <a:buChar char="•"/>
              <a:defRPr/>
            </a:lvl3pPr>
            <a:lvl4pPr indent="-342900" lvl="3" marL="1828800" rtl="1" algn="r">
              <a:lnSpc>
                <a:spcPct val="90000"/>
              </a:lnSpc>
              <a:spcBef>
                <a:spcPts val="500"/>
              </a:spcBef>
              <a:spcAft>
                <a:spcPts val="0"/>
              </a:spcAft>
              <a:buClr>
                <a:schemeClr val="dk1"/>
              </a:buClr>
              <a:buSzPts val="1800"/>
              <a:buChar char="•"/>
              <a:defRPr/>
            </a:lvl4pPr>
            <a:lvl5pPr indent="-342900" lvl="4" marL="2286000" rtl="1" algn="r">
              <a:lnSpc>
                <a:spcPct val="90000"/>
              </a:lnSpc>
              <a:spcBef>
                <a:spcPts val="500"/>
              </a:spcBef>
              <a:spcAft>
                <a:spcPts val="0"/>
              </a:spcAft>
              <a:buClr>
                <a:schemeClr val="dk1"/>
              </a:buClr>
              <a:buSzPts val="1800"/>
              <a:buChar char="•"/>
              <a:defRPr/>
            </a:lvl5pPr>
            <a:lvl6pPr indent="-342900" lvl="5" marL="2743200" rtl="1" algn="r">
              <a:lnSpc>
                <a:spcPct val="90000"/>
              </a:lnSpc>
              <a:spcBef>
                <a:spcPts val="500"/>
              </a:spcBef>
              <a:spcAft>
                <a:spcPts val="0"/>
              </a:spcAft>
              <a:buClr>
                <a:schemeClr val="dk1"/>
              </a:buClr>
              <a:buSzPts val="1800"/>
              <a:buChar char="•"/>
              <a:defRPr/>
            </a:lvl6pPr>
            <a:lvl7pPr indent="-342900" lvl="6" marL="3200400" rtl="1" algn="r">
              <a:lnSpc>
                <a:spcPct val="90000"/>
              </a:lnSpc>
              <a:spcBef>
                <a:spcPts val="500"/>
              </a:spcBef>
              <a:spcAft>
                <a:spcPts val="0"/>
              </a:spcAft>
              <a:buClr>
                <a:schemeClr val="dk1"/>
              </a:buClr>
              <a:buSzPts val="1800"/>
              <a:buChar char="•"/>
              <a:defRPr/>
            </a:lvl7pPr>
            <a:lvl8pPr indent="-342900" lvl="7" marL="3657600" rtl="1" algn="r">
              <a:lnSpc>
                <a:spcPct val="90000"/>
              </a:lnSpc>
              <a:spcBef>
                <a:spcPts val="500"/>
              </a:spcBef>
              <a:spcAft>
                <a:spcPts val="0"/>
              </a:spcAft>
              <a:buClr>
                <a:schemeClr val="dk1"/>
              </a:buClr>
              <a:buSzPts val="1800"/>
              <a:buChar char="•"/>
              <a:defRPr/>
            </a:lvl8pPr>
            <a:lvl9pPr indent="-342900" lvl="8" marL="4114800" rtl="1" algn="r">
              <a:lnSpc>
                <a:spcPct val="90000"/>
              </a:lnSpc>
              <a:spcBef>
                <a:spcPts val="500"/>
              </a:spcBef>
              <a:spcAft>
                <a:spcPts val="0"/>
              </a:spcAft>
              <a:buClr>
                <a:schemeClr val="dk1"/>
              </a:buClr>
              <a:buSzPts val="1800"/>
              <a:buChar char="•"/>
              <a:defRPr/>
            </a:lvl9pPr>
          </a:lstStyle>
          <a:p/>
        </p:txBody>
      </p:sp>
      <p:sp>
        <p:nvSpPr>
          <p:cNvPr id="33" name="Google Shape;33;p60"/>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34" name="Google Shape;34;p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35" name="Google Shape;35;p60"/>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השוואה" type="twoTxTwoObj">
  <p:cSld name="TWO_OBJECTS_WITH_TEXT">
    <p:spTree>
      <p:nvGrpSpPr>
        <p:cNvPr id="36" name="Shape 36"/>
        <p:cNvGrpSpPr/>
        <p:nvPr/>
      </p:nvGrpSpPr>
      <p:grpSpPr>
        <a:xfrm>
          <a:off x="0" y="0"/>
          <a:ext cx="0" cy="0"/>
          <a:chOff x="0" y="0"/>
          <a:chExt cx="0" cy="0"/>
        </a:xfrm>
      </p:grpSpPr>
      <p:sp>
        <p:nvSpPr>
          <p:cNvPr id="37" name="Google Shape;37;p6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rtl="1"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rtl="1" algn="r">
              <a:lnSpc>
                <a:spcPct val="90000"/>
              </a:lnSpc>
              <a:spcBef>
                <a:spcPts val="1000"/>
              </a:spcBef>
              <a:spcAft>
                <a:spcPts val="0"/>
              </a:spcAft>
              <a:buClr>
                <a:schemeClr val="dk1"/>
              </a:buClr>
              <a:buSzPts val="2400"/>
              <a:buNone/>
              <a:defRPr b="1" sz="2400"/>
            </a:lvl1pPr>
            <a:lvl2pPr indent="-228600" lvl="1" marL="914400" rtl="1" algn="r">
              <a:lnSpc>
                <a:spcPct val="90000"/>
              </a:lnSpc>
              <a:spcBef>
                <a:spcPts val="500"/>
              </a:spcBef>
              <a:spcAft>
                <a:spcPts val="0"/>
              </a:spcAft>
              <a:buClr>
                <a:schemeClr val="dk1"/>
              </a:buClr>
              <a:buSzPts val="2000"/>
              <a:buNone/>
              <a:defRPr b="1" sz="2000"/>
            </a:lvl2pPr>
            <a:lvl3pPr indent="-228600" lvl="2" marL="1371600" rtl="1" algn="r">
              <a:lnSpc>
                <a:spcPct val="90000"/>
              </a:lnSpc>
              <a:spcBef>
                <a:spcPts val="500"/>
              </a:spcBef>
              <a:spcAft>
                <a:spcPts val="0"/>
              </a:spcAft>
              <a:buClr>
                <a:schemeClr val="dk1"/>
              </a:buClr>
              <a:buSzPts val="1800"/>
              <a:buNone/>
              <a:defRPr b="1" sz="1800"/>
            </a:lvl3pPr>
            <a:lvl4pPr indent="-228600" lvl="3" marL="1828800" rtl="1" algn="r">
              <a:lnSpc>
                <a:spcPct val="90000"/>
              </a:lnSpc>
              <a:spcBef>
                <a:spcPts val="500"/>
              </a:spcBef>
              <a:spcAft>
                <a:spcPts val="0"/>
              </a:spcAft>
              <a:buClr>
                <a:schemeClr val="dk1"/>
              </a:buClr>
              <a:buSzPts val="1600"/>
              <a:buNone/>
              <a:defRPr b="1" sz="1600"/>
            </a:lvl4pPr>
            <a:lvl5pPr indent="-228600" lvl="4" marL="2286000" rtl="1" algn="r">
              <a:lnSpc>
                <a:spcPct val="90000"/>
              </a:lnSpc>
              <a:spcBef>
                <a:spcPts val="500"/>
              </a:spcBef>
              <a:spcAft>
                <a:spcPts val="0"/>
              </a:spcAft>
              <a:buClr>
                <a:schemeClr val="dk1"/>
              </a:buClr>
              <a:buSzPts val="1600"/>
              <a:buNone/>
              <a:defRPr b="1" sz="1600"/>
            </a:lvl5pPr>
            <a:lvl6pPr indent="-228600" lvl="5" marL="2743200" rtl="1" algn="r">
              <a:lnSpc>
                <a:spcPct val="90000"/>
              </a:lnSpc>
              <a:spcBef>
                <a:spcPts val="500"/>
              </a:spcBef>
              <a:spcAft>
                <a:spcPts val="0"/>
              </a:spcAft>
              <a:buClr>
                <a:schemeClr val="dk1"/>
              </a:buClr>
              <a:buSzPts val="1600"/>
              <a:buNone/>
              <a:defRPr b="1" sz="1600"/>
            </a:lvl6pPr>
            <a:lvl7pPr indent="-228600" lvl="6" marL="3200400" rtl="1" algn="r">
              <a:lnSpc>
                <a:spcPct val="90000"/>
              </a:lnSpc>
              <a:spcBef>
                <a:spcPts val="500"/>
              </a:spcBef>
              <a:spcAft>
                <a:spcPts val="0"/>
              </a:spcAft>
              <a:buClr>
                <a:schemeClr val="dk1"/>
              </a:buClr>
              <a:buSzPts val="1600"/>
              <a:buNone/>
              <a:defRPr b="1" sz="1600"/>
            </a:lvl7pPr>
            <a:lvl8pPr indent="-228600" lvl="7" marL="3657600" rtl="1" algn="r">
              <a:lnSpc>
                <a:spcPct val="90000"/>
              </a:lnSpc>
              <a:spcBef>
                <a:spcPts val="500"/>
              </a:spcBef>
              <a:spcAft>
                <a:spcPts val="0"/>
              </a:spcAft>
              <a:buClr>
                <a:schemeClr val="dk1"/>
              </a:buClr>
              <a:buSzPts val="1600"/>
              <a:buNone/>
              <a:defRPr b="1" sz="1600"/>
            </a:lvl8pPr>
            <a:lvl9pPr indent="-228600" lvl="8" marL="4114800" rtl="1" algn="r">
              <a:lnSpc>
                <a:spcPct val="90000"/>
              </a:lnSpc>
              <a:spcBef>
                <a:spcPts val="500"/>
              </a:spcBef>
              <a:spcAft>
                <a:spcPts val="0"/>
              </a:spcAft>
              <a:buClr>
                <a:schemeClr val="dk1"/>
              </a:buClr>
              <a:buSzPts val="1600"/>
              <a:buNone/>
              <a:defRPr b="1" sz="1600"/>
            </a:lvl9pPr>
          </a:lstStyle>
          <a:p/>
        </p:txBody>
      </p:sp>
      <p:sp>
        <p:nvSpPr>
          <p:cNvPr id="39" name="Google Shape;39;p6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rtl="1" algn="r">
              <a:lnSpc>
                <a:spcPct val="90000"/>
              </a:lnSpc>
              <a:spcBef>
                <a:spcPts val="1000"/>
              </a:spcBef>
              <a:spcAft>
                <a:spcPts val="0"/>
              </a:spcAft>
              <a:buClr>
                <a:schemeClr val="dk1"/>
              </a:buClr>
              <a:buSzPts val="1800"/>
              <a:buChar char="•"/>
              <a:defRPr/>
            </a:lvl1pPr>
            <a:lvl2pPr indent="-342900" lvl="1" marL="914400" rtl="1" algn="r">
              <a:lnSpc>
                <a:spcPct val="90000"/>
              </a:lnSpc>
              <a:spcBef>
                <a:spcPts val="500"/>
              </a:spcBef>
              <a:spcAft>
                <a:spcPts val="0"/>
              </a:spcAft>
              <a:buClr>
                <a:schemeClr val="dk1"/>
              </a:buClr>
              <a:buSzPts val="1800"/>
              <a:buChar char="•"/>
              <a:defRPr/>
            </a:lvl2pPr>
            <a:lvl3pPr indent="-342900" lvl="2" marL="1371600" rtl="1" algn="r">
              <a:lnSpc>
                <a:spcPct val="90000"/>
              </a:lnSpc>
              <a:spcBef>
                <a:spcPts val="500"/>
              </a:spcBef>
              <a:spcAft>
                <a:spcPts val="0"/>
              </a:spcAft>
              <a:buClr>
                <a:schemeClr val="dk1"/>
              </a:buClr>
              <a:buSzPts val="1800"/>
              <a:buChar char="•"/>
              <a:defRPr/>
            </a:lvl3pPr>
            <a:lvl4pPr indent="-342900" lvl="3" marL="1828800" rtl="1" algn="r">
              <a:lnSpc>
                <a:spcPct val="90000"/>
              </a:lnSpc>
              <a:spcBef>
                <a:spcPts val="500"/>
              </a:spcBef>
              <a:spcAft>
                <a:spcPts val="0"/>
              </a:spcAft>
              <a:buClr>
                <a:schemeClr val="dk1"/>
              </a:buClr>
              <a:buSzPts val="1800"/>
              <a:buChar char="•"/>
              <a:defRPr/>
            </a:lvl4pPr>
            <a:lvl5pPr indent="-342900" lvl="4" marL="2286000" rtl="1" algn="r">
              <a:lnSpc>
                <a:spcPct val="90000"/>
              </a:lnSpc>
              <a:spcBef>
                <a:spcPts val="500"/>
              </a:spcBef>
              <a:spcAft>
                <a:spcPts val="0"/>
              </a:spcAft>
              <a:buClr>
                <a:schemeClr val="dk1"/>
              </a:buClr>
              <a:buSzPts val="1800"/>
              <a:buChar char="•"/>
              <a:defRPr/>
            </a:lvl5pPr>
            <a:lvl6pPr indent="-342900" lvl="5" marL="2743200" rtl="1" algn="r">
              <a:lnSpc>
                <a:spcPct val="90000"/>
              </a:lnSpc>
              <a:spcBef>
                <a:spcPts val="500"/>
              </a:spcBef>
              <a:spcAft>
                <a:spcPts val="0"/>
              </a:spcAft>
              <a:buClr>
                <a:schemeClr val="dk1"/>
              </a:buClr>
              <a:buSzPts val="1800"/>
              <a:buChar char="•"/>
              <a:defRPr/>
            </a:lvl6pPr>
            <a:lvl7pPr indent="-342900" lvl="6" marL="3200400" rtl="1" algn="r">
              <a:lnSpc>
                <a:spcPct val="90000"/>
              </a:lnSpc>
              <a:spcBef>
                <a:spcPts val="500"/>
              </a:spcBef>
              <a:spcAft>
                <a:spcPts val="0"/>
              </a:spcAft>
              <a:buClr>
                <a:schemeClr val="dk1"/>
              </a:buClr>
              <a:buSzPts val="1800"/>
              <a:buChar char="•"/>
              <a:defRPr/>
            </a:lvl7pPr>
            <a:lvl8pPr indent="-342900" lvl="7" marL="3657600" rtl="1" algn="r">
              <a:lnSpc>
                <a:spcPct val="90000"/>
              </a:lnSpc>
              <a:spcBef>
                <a:spcPts val="500"/>
              </a:spcBef>
              <a:spcAft>
                <a:spcPts val="0"/>
              </a:spcAft>
              <a:buClr>
                <a:schemeClr val="dk1"/>
              </a:buClr>
              <a:buSzPts val="1800"/>
              <a:buChar char="•"/>
              <a:defRPr/>
            </a:lvl8pPr>
            <a:lvl9pPr indent="-342900" lvl="8" marL="4114800" rtl="1" algn="r">
              <a:lnSpc>
                <a:spcPct val="90000"/>
              </a:lnSpc>
              <a:spcBef>
                <a:spcPts val="500"/>
              </a:spcBef>
              <a:spcAft>
                <a:spcPts val="0"/>
              </a:spcAft>
              <a:buClr>
                <a:schemeClr val="dk1"/>
              </a:buClr>
              <a:buSzPts val="1800"/>
              <a:buChar char="•"/>
              <a:defRPr/>
            </a:lvl9pPr>
          </a:lstStyle>
          <a:p/>
        </p:txBody>
      </p:sp>
      <p:sp>
        <p:nvSpPr>
          <p:cNvPr id="40" name="Google Shape;40;p6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rtl="1" algn="r">
              <a:lnSpc>
                <a:spcPct val="90000"/>
              </a:lnSpc>
              <a:spcBef>
                <a:spcPts val="1000"/>
              </a:spcBef>
              <a:spcAft>
                <a:spcPts val="0"/>
              </a:spcAft>
              <a:buClr>
                <a:schemeClr val="dk1"/>
              </a:buClr>
              <a:buSzPts val="2400"/>
              <a:buNone/>
              <a:defRPr b="1" sz="2400"/>
            </a:lvl1pPr>
            <a:lvl2pPr indent="-228600" lvl="1" marL="914400" rtl="1" algn="r">
              <a:lnSpc>
                <a:spcPct val="90000"/>
              </a:lnSpc>
              <a:spcBef>
                <a:spcPts val="500"/>
              </a:spcBef>
              <a:spcAft>
                <a:spcPts val="0"/>
              </a:spcAft>
              <a:buClr>
                <a:schemeClr val="dk1"/>
              </a:buClr>
              <a:buSzPts val="2000"/>
              <a:buNone/>
              <a:defRPr b="1" sz="2000"/>
            </a:lvl2pPr>
            <a:lvl3pPr indent="-228600" lvl="2" marL="1371600" rtl="1" algn="r">
              <a:lnSpc>
                <a:spcPct val="90000"/>
              </a:lnSpc>
              <a:spcBef>
                <a:spcPts val="500"/>
              </a:spcBef>
              <a:spcAft>
                <a:spcPts val="0"/>
              </a:spcAft>
              <a:buClr>
                <a:schemeClr val="dk1"/>
              </a:buClr>
              <a:buSzPts val="1800"/>
              <a:buNone/>
              <a:defRPr b="1" sz="1800"/>
            </a:lvl3pPr>
            <a:lvl4pPr indent="-228600" lvl="3" marL="1828800" rtl="1" algn="r">
              <a:lnSpc>
                <a:spcPct val="90000"/>
              </a:lnSpc>
              <a:spcBef>
                <a:spcPts val="500"/>
              </a:spcBef>
              <a:spcAft>
                <a:spcPts val="0"/>
              </a:spcAft>
              <a:buClr>
                <a:schemeClr val="dk1"/>
              </a:buClr>
              <a:buSzPts val="1600"/>
              <a:buNone/>
              <a:defRPr b="1" sz="1600"/>
            </a:lvl4pPr>
            <a:lvl5pPr indent="-228600" lvl="4" marL="2286000" rtl="1" algn="r">
              <a:lnSpc>
                <a:spcPct val="90000"/>
              </a:lnSpc>
              <a:spcBef>
                <a:spcPts val="500"/>
              </a:spcBef>
              <a:spcAft>
                <a:spcPts val="0"/>
              </a:spcAft>
              <a:buClr>
                <a:schemeClr val="dk1"/>
              </a:buClr>
              <a:buSzPts val="1600"/>
              <a:buNone/>
              <a:defRPr b="1" sz="1600"/>
            </a:lvl5pPr>
            <a:lvl6pPr indent="-228600" lvl="5" marL="2743200" rtl="1" algn="r">
              <a:lnSpc>
                <a:spcPct val="90000"/>
              </a:lnSpc>
              <a:spcBef>
                <a:spcPts val="500"/>
              </a:spcBef>
              <a:spcAft>
                <a:spcPts val="0"/>
              </a:spcAft>
              <a:buClr>
                <a:schemeClr val="dk1"/>
              </a:buClr>
              <a:buSzPts val="1600"/>
              <a:buNone/>
              <a:defRPr b="1" sz="1600"/>
            </a:lvl6pPr>
            <a:lvl7pPr indent="-228600" lvl="6" marL="3200400" rtl="1" algn="r">
              <a:lnSpc>
                <a:spcPct val="90000"/>
              </a:lnSpc>
              <a:spcBef>
                <a:spcPts val="500"/>
              </a:spcBef>
              <a:spcAft>
                <a:spcPts val="0"/>
              </a:spcAft>
              <a:buClr>
                <a:schemeClr val="dk1"/>
              </a:buClr>
              <a:buSzPts val="1600"/>
              <a:buNone/>
              <a:defRPr b="1" sz="1600"/>
            </a:lvl7pPr>
            <a:lvl8pPr indent="-228600" lvl="7" marL="3657600" rtl="1" algn="r">
              <a:lnSpc>
                <a:spcPct val="90000"/>
              </a:lnSpc>
              <a:spcBef>
                <a:spcPts val="500"/>
              </a:spcBef>
              <a:spcAft>
                <a:spcPts val="0"/>
              </a:spcAft>
              <a:buClr>
                <a:schemeClr val="dk1"/>
              </a:buClr>
              <a:buSzPts val="1600"/>
              <a:buNone/>
              <a:defRPr b="1" sz="1600"/>
            </a:lvl8pPr>
            <a:lvl9pPr indent="-228600" lvl="8" marL="4114800" rtl="1" algn="r">
              <a:lnSpc>
                <a:spcPct val="90000"/>
              </a:lnSpc>
              <a:spcBef>
                <a:spcPts val="500"/>
              </a:spcBef>
              <a:spcAft>
                <a:spcPts val="0"/>
              </a:spcAft>
              <a:buClr>
                <a:schemeClr val="dk1"/>
              </a:buClr>
              <a:buSzPts val="1600"/>
              <a:buNone/>
              <a:defRPr b="1" sz="1600"/>
            </a:lvl9pPr>
          </a:lstStyle>
          <a:p/>
        </p:txBody>
      </p:sp>
      <p:sp>
        <p:nvSpPr>
          <p:cNvPr id="41" name="Google Shape;41;p6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rtl="1" algn="r">
              <a:lnSpc>
                <a:spcPct val="90000"/>
              </a:lnSpc>
              <a:spcBef>
                <a:spcPts val="1000"/>
              </a:spcBef>
              <a:spcAft>
                <a:spcPts val="0"/>
              </a:spcAft>
              <a:buClr>
                <a:schemeClr val="dk1"/>
              </a:buClr>
              <a:buSzPts val="1800"/>
              <a:buChar char="•"/>
              <a:defRPr/>
            </a:lvl1pPr>
            <a:lvl2pPr indent="-342900" lvl="1" marL="914400" rtl="1" algn="r">
              <a:lnSpc>
                <a:spcPct val="90000"/>
              </a:lnSpc>
              <a:spcBef>
                <a:spcPts val="500"/>
              </a:spcBef>
              <a:spcAft>
                <a:spcPts val="0"/>
              </a:spcAft>
              <a:buClr>
                <a:schemeClr val="dk1"/>
              </a:buClr>
              <a:buSzPts val="1800"/>
              <a:buChar char="•"/>
              <a:defRPr/>
            </a:lvl2pPr>
            <a:lvl3pPr indent="-342900" lvl="2" marL="1371600" rtl="1" algn="r">
              <a:lnSpc>
                <a:spcPct val="90000"/>
              </a:lnSpc>
              <a:spcBef>
                <a:spcPts val="500"/>
              </a:spcBef>
              <a:spcAft>
                <a:spcPts val="0"/>
              </a:spcAft>
              <a:buClr>
                <a:schemeClr val="dk1"/>
              </a:buClr>
              <a:buSzPts val="1800"/>
              <a:buChar char="•"/>
              <a:defRPr/>
            </a:lvl3pPr>
            <a:lvl4pPr indent="-342900" lvl="3" marL="1828800" rtl="1" algn="r">
              <a:lnSpc>
                <a:spcPct val="90000"/>
              </a:lnSpc>
              <a:spcBef>
                <a:spcPts val="500"/>
              </a:spcBef>
              <a:spcAft>
                <a:spcPts val="0"/>
              </a:spcAft>
              <a:buClr>
                <a:schemeClr val="dk1"/>
              </a:buClr>
              <a:buSzPts val="1800"/>
              <a:buChar char="•"/>
              <a:defRPr/>
            </a:lvl4pPr>
            <a:lvl5pPr indent="-342900" lvl="4" marL="2286000" rtl="1" algn="r">
              <a:lnSpc>
                <a:spcPct val="90000"/>
              </a:lnSpc>
              <a:spcBef>
                <a:spcPts val="500"/>
              </a:spcBef>
              <a:spcAft>
                <a:spcPts val="0"/>
              </a:spcAft>
              <a:buClr>
                <a:schemeClr val="dk1"/>
              </a:buClr>
              <a:buSzPts val="1800"/>
              <a:buChar char="•"/>
              <a:defRPr/>
            </a:lvl5pPr>
            <a:lvl6pPr indent="-342900" lvl="5" marL="2743200" rtl="1" algn="r">
              <a:lnSpc>
                <a:spcPct val="90000"/>
              </a:lnSpc>
              <a:spcBef>
                <a:spcPts val="500"/>
              </a:spcBef>
              <a:spcAft>
                <a:spcPts val="0"/>
              </a:spcAft>
              <a:buClr>
                <a:schemeClr val="dk1"/>
              </a:buClr>
              <a:buSzPts val="1800"/>
              <a:buChar char="•"/>
              <a:defRPr/>
            </a:lvl6pPr>
            <a:lvl7pPr indent="-342900" lvl="6" marL="3200400" rtl="1" algn="r">
              <a:lnSpc>
                <a:spcPct val="90000"/>
              </a:lnSpc>
              <a:spcBef>
                <a:spcPts val="500"/>
              </a:spcBef>
              <a:spcAft>
                <a:spcPts val="0"/>
              </a:spcAft>
              <a:buClr>
                <a:schemeClr val="dk1"/>
              </a:buClr>
              <a:buSzPts val="1800"/>
              <a:buChar char="•"/>
              <a:defRPr/>
            </a:lvl7pPr>
            <a:lvl8pPr indent="-342900" lvl="7" marL="3657600" rtl="1" algn="r">
              <a:lnSpc>
                <a:spcPct val="90000"/>
              </a:lnSpc>
              <a:spcBef>
                <a:spcPts val="500"/>
              </a:spcBef>
              <a:spcAft>
                <a:spcPts val="0"/>
              </a:spcAft>
              <a:buClr>
                <a:schemeClr val="dk1"/>
              </a:buClr>
              <a:buSzPts val="1800"/>
              <a:buChar char="•"/>
              <a:defRPr/>
            </a:lvl8pPr>
            <a:lvl9pPr indent="-342900" lvl="8" marL="4114800" rtl="1" algn="r">
              <a:lnSpc>
                <a:spcPct val="90000"/>
              </a:lnSpc>
              <a:spcBef>
                <a:spcPts val="500"/>
              </a:spcBef>
              <a:spcAft>
                <a:spcPts val="0"/>
              </a:spcAft>
              <a:buClr>
                <a:schemeClr val="dk1"/>
              </a:buClr>
              <a:buSzPts val="1800"/>
              <a:buChar char="•"/>
              <a:defRPr/>
            </a:lvl9pPr>
          </a:lstStyle>
          <a:p/>
        </p:txBody>
      </p:sp>
      <p:sp>
        <p:nvSpPr>
          <p:cNvPr id="42" name="Google Shape;42;p61"/>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43" name="Google Shape;43;p6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44" name="Google Shape;44;p61"/>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כותרת בלבד" type="titleOnly">
  <p:cSld name="TITLE_ONLY">
    <p:spTree>
      <p:nvGrpSpPr>
        <p:cNvPr id="45" name="Shape 45"/>
        <p:cNvGrpSpPr/>
        <p:nvPr/>
      </p:nvGrpSpPr>
      <p:grpSpPr>
        <a:xfrm>
          <a:off x="0" y="0"/>
          <a:ext cx="0" cy="0"/>
          <a:chOff x="0" y="0"/>
          <a:chExt cx="0" cy="0"/>
        </a:xfrm>
      </p:grpSpPr>
      <p:sp>
        <p:nvSpPr>
          <p:cNvPr id="46" name="Google Shape;46;p6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rtl="1" algn="r">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2"/>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48" name="Google Shape;48;p6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49" name="Google Shape;49;p62"/>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ריק" type="blank">
  <p:cSld name="BLANK">
    <p:spTree>
      <p:nvGrpSpPr>
        <p:cNvPr id="50" name="Shape 50"/>
        <p:cNvGrpSpPr/>
        <p:nvPr/>
      </p:nvGrpSpPr>
      <p:grpSpPr>
        <a:xfrm>
          <a:off x="0" y="0"/>
          <a:ext cx="0" cy="0"/>
          <a:chOff x="0" y="0"/>
          <a:chExt cx="0" cy="0"/>
        </a:xfrm>
      </p:grpSpPr>
      <p:sp>
        <p:nvSpPr>
          <p:cNvPr id="51" name="Google Shape;51;p63"/>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52" name="Google Shape;52;p6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53" name="Google Shape;53;p63"/>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תוכן עם כיתוב" type="objTx">
  <p:cSld name="OBJECT_WITH_CAPTION_TEXT">
    <p:spTree>
      <p:nvGrpSpPr>
        <p:cNvPr id="54" name="Shape 54"/>
        <p:cNvGrpSpPr/>
        <p:nvPr/>
      </p:nvGrpSpPr>
      <p:grpSpPr>
        <a:xfrm>
          <a:off x="0" y="0"/>
          <a:ext cx="0" cy="0"/>
          <a:chOff x="0" y="0"/>
          <a:chExt cx="0" cy="0"/>
        </a:xfrm>
      </p:grpSpPr>
      <p:sp>
        <p:nvSpPr>
          <p:cNvPr id="55" name="Google Shape;55;p6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rtl="1" algn="r">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6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rtl="1" algn="r">
              <a:lnSpc>
                <a:spcPct val="90000"/>
              </a:lnSpc>
              <a:spcBef>
                <a:spcPts val="1000"/>
              </a:spcBef>
              <a:spcAft>
                <a:spcPts val="0"/>
              </a:spcAft>
              <a:buClr>
                <a:schemeClr val="dk1"/>
              </a:buClr>
              <a:buSzPts val="3200"/>
              <a:buChar char="•"/>
              <a:defRPr sz="3200"/>
            </a:lvl1pPr>
            <a:lvl2pPr indent="-406400" lvl="1" marL="914400" rtl="1" algn="r">
              <a:lnSpc>
                <a:spcPct val="90000"/>
              </a:lnSpc>
              <a:spcBef>
                <a:spcPts val="500"/>
              </a:spcBef>
              <a:spcAft>
                <a:spcPts val="0"/>
              </a:spcAft>
              <a:buClr>
                <a:schemeClr val="dk1"/>
              </a:buClr>
              <a:buSzPts val="2800"/>
              <a:buChar char="•"/>
              <a:defRPr sz="2800"/>
            </a:lvl2pPr>
            <a:lvl3pPr indent="-381000" lvl="2" marL="1371600" rtl="1" algn="r">
              <a:lnSpc>
                <a:spcPct val="90000"/>
              </a:lnSpc>
              <a:spcBef>
                <a:spcPts val="500"/>
              </a:spcBef>
              <a:spcAft>
                <a:spcPts val="0"/>
              </a:spcAft>
              <a:buClr>
                <a:schemeClr val="dk1"/>
              </a:buClr>
              <a:buSzPts val="2400"/>
              <a:buChar char="•"/>
              <a:defRPr sz="2400"/>
            </a:lvl3pPr>
            <a:lvl4pPr indent="-355600" lvl="3" marL="1828800" rtl="1" algn="r">
              <a:lnSpc>
                <a:spcPct val="90000"/>
              </a:lnSpc>
              <a:spcBef>
                <a:spcPts val="500"/>
              </a:spcBef>
              <a:spcAft>
                <a:spcPts val="0"/>
              </a:spcAft>
              <a:buClr>
                <a:schemeClr val="dk1"/>
              </a:buClr>
              <a:buSzPts val="2000"/>
              <a:buChar char="•"/>
              <a:defRPr sz="2000"/>
            </a:lvl4pPr>
            <a:lvl5pPr indent="-355600" lvl="4" marL="2286000" rtl="1" algn="r">
              <a:lnSpc>
                <a:spcPct val="90000"/>
              </a:lnSpc>
              <a:spcBef>
                <a:spcPts val="500"/>
              </a:spcBef>
              <a:spcAft>
                <a:spcPts val="0"/>
              </a:spcAft>
              <a:buClr>
                <a:schemeClr val="dk1"/>
              </a:buClr>
              <a:buSzPts val="2000"/>
              <a:buChar char="•"/>
              <a:defRPr sz="2000"/>
            </a:lvl5pPr>
            <a:lvl6pPr indent="-355600" lvl="5" marL="2743200" rtl="1" algn="r">
              <a:lnSpc>
                <a:spcPct val="90000"/>
              </a:lnSpc>
              <a:spcBef>
                <a:spcPts val="500"/>
              </a:spcBef>
              <a:spcAft>
                <a:spcPts val="0"/>
              </a:spcAft>
              <a:buClr>
                <a:schemeClr val="dk1"/>
              </a:buClr>
              <a:buSzPts val="2000"/>
              <a:buChar char="•"/>
              <a:defRPr sz="2000"/>
            </a:lvl6pPr>
            <a:lvl7pPr indent="-355600" lvl="6" marL="3200400" rtl="1" algn="r">
              <a:lnSpc>
                <a:spcPct val="90000"/>
              </a:lnSpc>
              <a:spcBef>
                <a:spcPts val="500"/>
              </a:spcBef>
              <a:spcAft>
                <a:spcPts val="0"/>
              </a:spcAft>
              <a:buClr>
                <a:schemeClr val="dk1"/>
              </a:buClr>
              <a:buSzPts val="2000"/>
              <a:buChar char="•"/>
              <a:defRPr sz="2000"/>
            </a:lvl7pPr>
            <a:lvl8pPr indent="-355600" lvl="7" marL="3657600" rtl="1" algn="r">
              <a:lnSpc>
                <a:spcPct val="90000"/>
              </a:lnSpc>
              <a:spcBef>
                <a:spcPts val="500"/>
              </a:spcBef>
              <a:spcAft>
                <a:spcPts val="0"/>
              </a:spcAft>
              <a:buClr>
                <a:schemeClr val="dk1"/>
              </a:buClr>
              <a:buSzPts val="2000"/>
              <a:buChar char="•"/>
              <a:defRPr sz="2000"/>
            </a:lvl8pPr>
            <a:lvl9pPr indent="-355600" lvl="8" marL="4114800" rtl="1" algn="r">
              <a:lnSpc>
                <a:spcPct val="90000"/>
              </a:lnSpc>
              <a:spcBef>
                <a:spcPts val="500"/>
              </a:spcBef>
              <a:spcAft>
                <a:spcPts val="0"/>
              </a:spcAft>
              <a:buClr>
                <a:schemeClr val="dk1"/>
              </a:buClr>
              <a:buSzPts val="2000"/>
              <a:buChar char="•"/>
              <a:defRPr sz="2000"/>
            </a:lvl9pPr>
          </a:lstStyle>
          <a:p/>
        </p:txBody>
      </p:sp>
      <p:sp>
        <p:nvSpPr>
          <p:cNvPr id="57" name="Google Shape;57;p6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rtl="1" algn="r">
              <a:lnSpc>
                <a:spcPct val="90000"/>
              </a:lnSpc>
              <a:spcBef>
                <a:spcPts val="1000"/>
              </a:spcBef>
              <a:spcAft>
                <a:spcPts val="0"/>
              </a:spcAft>
              <a:buClr>
                <a:schemeClr val="dk1"/>
              </a:buClr>
              <a:buSzPts val="1600"/>
              <a:buNone/>
              <a:defRPr sz="1600"/>
            </a:lvl1pPr>
            <a:lvl2pPr indent="-228600" lvl="1" marL="914400" rtl="1" algn="r">
              <a:lnSpc>
                <a:spcPct val="90000"/>
              </a:lnSpc>
              <a:spcBef>
                <a:spcPts val="500"/>
              </a:spcBef>
              <a:spcAft>
                <a:spcPts val="0"/>
              </a:spcAft>
              <a:buClr>
                <a:schemeClr val="dk1"/>
              </a:buClr>
              <a:buSzPts val="1400"/>
              <a:buNone/>
              <a:defRPr sz="1400"/>
            </a:lvl2pPr>
            <a:lvl3pPr indent="-228600" lvl="2" marL="1371600" rtl="1" algn="r">
              <a:lnSpc>
                <a:spcPct val="90000"/>
              </a:lnSpc>
              <a:spcBef>
                <a:spcPts val="500"/>
              </a:spcBef>
              <a:spcAft>
                <a:spcPts val="0"/>
              </a:spcAft>
              <a:buClr>
                <a:schemeClr val="dk1"/>
              </a:buClr>
              <a:buSzPts val="1200"/>
              <a:buNone/>
              <a:defRPr sz="1200"/>
            </a:lvl3pPr>
            <a:lvl4pPr indent="-228600" lvl="3" marL="1828800" rtl="1" algn="r">
              <a:lnSpc>
                <a:spcPct val="90000"/>
              </a:lnSpc>
              <a:spcBef>
                <a:spcPts val="500"/>
              </a:spcBef>
              <a:spcAft>
                <a:spcPts val="0"/>
              </a:spcAft>
              <a:buClr>
                <a:schemeClr val="dk1"/>
              </a:buClr>
              <a:buSzPts val="1000"/>
              <a:buNone/>
              <a:defRPr sz="1000"/>
            </a:lvl4pPr>
            <a:lvl5pPr indent="-228600" lvl="4" marL="2286000" rtl="1" algn="r">
              <a:lnSpc>
                <a:spcPct val="90000"/>
              </a:lnSpc>
              <a:spcBef>
                <a:spcPts val="500"/>
              </a:spcBef>
              <a:spcAft>
                <a:spcPts val="0"/>
              </a:spcAft>
              <a:buClr>
                <a:schemeClr val="dk1"/>
              </a:buClr>
              <a:buSzPts val="1000"/>
              <a:buNone/>
              <a:defRPr sz="1000"/>
            </a:lvl5pPr>
            <a:lvl6pPr indent="-228600" lvl="5" marL="2743200" rtl="1" algn="r">
              <a:lnSpc>
                <a:spcPct val="90000"/>
              </a:lnSpc>
              <a:spcBef>
                <a:spcPts val="500"/>
              </a:spcBef>
              <a:spcAft>
                <a:spcPts val="0"/>
              </a:spcAft>
              <a:buClr>
                <a:schemeClr val="dk1"/>
              </a:buClr>
              <a:buSzPts val="1000"/>
              <a:buNone/>
              <a:defRPr sz="1000"/>
            </a:lvl6pPr>
            <a:lvl7pPr indent="-228600" lvl="6" marL="3200400" rtl="1" algn="r">
              <a:lnSpc>
                <a:spcPct val="90000"/>
              </a:lnSpc>
              <a:spcBef>
                <a:spcPts val="500"/>
              </a:spcBef>
              <a:spcAft>
                <a:spcPts val="0"/>
              </a:spcAft>
              <a:buClr>
                <a:schemeClr val="dk1"/>
              </a:buClr>
              <a:buSzPts val="1000"/>
              <a:buNone/>
              <a:defRPr sz="1000"/>
            </a:lvl7pPr>
            <a:lvl8pPr indent="-228600" lvl="7" marL="3657600" rtl="1" algn="r">
              <a:lnSpc>
                <a:spcPct val="90000"/>
              </a:lnSpc>
              <a:spcBef>
                <a:spcPts val="500"/>
              </a:spcBef>
              <a:spcAft>
                <a:spcPts val="0"/>
              </a:spcAft>
              <a:buClr>
                <a:schemeClr val="dk1"/>
              </a:buClr>
              <a:buSzPts val="1000"/>
              <a:buNone/>
              <a:defRPr sz="1000"/>
            </a:lvl8pPr>
            <a:lvl9pPr indent="-228600" lvl="8" marL="4114800" rtl="1" algn="r">
              <a:lnSpc>
                <a:spcPct val="90000"/>
              </a:lnSpc>
              <a:spcBef>
                <a:spcPts val="500"/>
              </a:spcBef>
              <a:spcAft>
                <a:spcPts val="0"/>
              </a:spcAft>
              <a:buClr>
                <a:schemeClr val="dk1"/>
              </a:buClr>
              <a:buSzPts val="1000"/>
              <a:buNone/>
              <a:defRPr sz="1000"/>
            </a:lvl9pPr>
          </a:lstStyle>
          <a:p/>
        </p:txBody>
      </p:sp>
      <p:sp>
        <p:nvSpPr>
          <p:cNvPr id="58" name="Google Shape;58;p64"/>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59" name="Google Shape;59;p6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60" name="Google Shape;60;p64"/>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תמונה עם כיתוב" type="picTx">
  <p:cSld name="PICTURE_WITH_CAPTION_TEXT">
    <p:spTree>
      <p:nvGrpSpPr>
        <p:cNvPr id="61" name="Shape 61"/>
        <p:cNvGrpSpPr/>
        <p:nvPr/>
      </p:nvGrpSpPr>
      <p:grpSpPr>
        <a:xfrm>
          <a:off x="0" y="0"/>
          <a:ext cx="0" cy="0"/>
          <a:chOff x="0" y="0"/>
          <a:chExt cx="0" cy="0"/>
        </a:xfrm>
      </p:grpSpPr>
      <p:sp>
        <p:nvSpPr>
          <p:cNvPr id="62" name="Google Shape;62;p6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rtl="1" algn="r">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65"/>
          <p:cNvSpPr/>
          <p:nvPr>
            <p:ph idx="2" type="pic"/>
          </p:nvPr>
        </p:nvSpPr>
        <p:spPr>
          <a:xfrm>
            <a:off x="5183188" y="987425"/>
            <a:ext cx="6172200" cy="4873625"/>
          </a:xfrm>
          <a:prstGeom prst="rect">
            <a:avLst/>
          </a:prstGeom>
          <a:noFill/>
          <a:ln>
            <a:noFill/>
          </a:ln>
        </p:spPr>
      </p:sp>
      <p:sp>
        <p:nvSpPr>
          <p:cNvPr id="64" name="Google Shape;64;p6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rtl="1" algn="r">
              <a:lnSpc>
                <a:spcPct val="90000"/>
              </a:lnSpc>
              <a:spcBef>
                <a:spcPts val="1000"/>
              </a:spcBef>
              <a:spcAft>
                <a:spcPts val="0"/>
              </a:spcAft>
              <a:buClr>
                <a:schemeClr val="dk1"/>
              </a:buClr>
              <a:buSzPts val="1600"/>
              <a:buNone/>
              <a:defRPr sz="1600"/>
            </a:lvl1pPr>
            <a:lvl2pPr indent="-228600" lvl="1" marL="914400" rtl="1" algn="r">
              <a:lnSpc>
                <a:spcPct val="90000"/>
              </a:lnSpc>
              <a:spcBef>
                <a:spcPts val="500"/>
              </a:spcBef>
              <a:spcAft>
                <a:spcPts val="0"/>
              </a:spcAft>
              <a:buClr>
                <a:schemeClr val="dk1"/>
              </a:buClr>
              <a:buSzPts val="1400"/>
              <a:buNone/>
              <a:defRPr sz="1400"/>
            </a:lvl2pPr>
            <a:lvl3pPr indent="-228600" lvl="2" marL="1371600" rtl="1" algn="r">
              <a:lnSpc>
                <a:spcPct val="90000"/>
              </a:lnSpc>
              <a:spcBef>
                <a:spcPts val="500"/>
              </a:spcBef>
              <a:spcAft>
                <a:spcPts val="0"/>
              </a:spcAft>
              <a:buClr>
                <a:schemeClr val="dk1"/>
              </a:buClr>
              <a:buSzPts val="1200"/>
              <a:buNone/>
              <a:defRPr sz="1200"/>
            </a:lvl3pPr>
            <a:lvl4pPr indent="-228600" lvl="3" marL="1828800" rtl="1" algn="r">
              <a:lnSpc>
                <a:spcPct val="90000"/>
              </a:lnSpc>
              <a:spcBef>
                <a:spcPts val="500"/>
              </a:spcBef>
              <a:spcAft>
                <a:spcPts val="0"/>
              </a:spcAft>
              <a:buClr>
                <a:schemeClr val="dk1"/>
              </a:buClr>
              <a:buSzPts val="1000"/>
              <a:buNone/>
              <a:defRPr sz="1000"/>
            </a:lvl4pPr>
            <a:lvl5pPr indent="-228600" lvl="4" marL="2286000" rtl="1" algn="r">
              <a:lnSpc>
                <a:spcPct val="90000"/>
              </a:lnSpc>
              <a:spcBef>
                <a:spcPts val="500"/>
              </a:spcBef>
              <a:spcAft>
                <a:spcPts val="0"/>
              </a:spcAft>
              <a:buClr>
                <a:schemeClr val="dk1"/>
              </a:buClr>
              <a:buSzPts val="1000"/>
              <a:buNone/>
              <a:defRPr sz="1000"/>
            </a:lvl5pPr>
            <a:lvl6pPr indent="-228600" lvl="5" marL="2743200" rtl="1" algn="r">
              <a:lnSpc>
                <a:spcPct val="90000"/>
              </a:lnSpc>
              <a:spcBef>
                <a:spcPts val="500"/>
              </a:spcBef>
              <a:spcAft>
                <a:spcPts val="0"/>
              </a:spcAft>
              <a:buClr>
                <a:schemeClr val="dk1"/>
              </a:buClr>
              <a:buSzPts val="1000"/>
              <a:buNone/>
              <a:defRPr sz="1000"/>
            </a:lvl6pPr>
            <a:lvl7pPr indent="-228600" lvl="6" marL="3200400" rtl="1" algn="r">
              <a:lnSpc>
                <a:spcPct val="90000"/>
              </a:lnSpc>
              <a:spcBef>
                <a:spcPts val="500"/>
              </a:spcBef>
              <a:spcAft>
                <a:spcPts val="0"/>
              </a:spcAft>
              <a:buClr>
                <a:schemeClr val="dk1"/>
              </a:buClr>
              <a:buSzPts val="1000"/>
              <a:buNone/>
              <a:defRPr sz="1000"/>
            </a:lvl7pPr>
            <a:lvl8pPr indent="-228600" lvl="7" marL="3657600" rtl="1" algn="r">
              <a:lnSpc>
                <a:spcPct val="90000"/>
              </a:lnSpc>
              <a:spcBef>
                <a:spcPts val="500"/>
              </a:spcBef>
              <a:spcAft>
                <a:spcPts val="0"/>
              </a:spcAft>
              <a:buClr>
                <a:schemeClr val="dk1"/>
              </a:buClr>
              <a:buSzPts val="1000"/>
              <a:buNone/>
              <a:defRPr sz="1000"/>
            </a:lvl8pPr>
            <a:lvl9pPr indent="-228600" lvl="8" marL="4114800" rtl="1" algn="r">
              <a:lnSpc>
                <a:spcPct val="90000"/>
              </a:lnSpc>
              <a:spcBef>
                <a:spcPts val="500"/>
              </a:spcBef>
              <a:spcAft>
                <a:spcPts val="0"/>
              </a:spcAft>
              <a:buClr>
                <a:schemeClr val="dk1"/>
              </a:buClr>
              <a:buSzPts val="1000"/>
              <a:buNone/>
              <a:defRPr sz="1000"/>
            </a:lvl9pPr>
          </a:lstStyle>
          <a:p/>
        </p:txBody>
      </p:sp>
      <p:sp>
        <p:nvSpPr>
          <p:cNvPr id="65" name="Google Shape;65;p65"/>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rtl="1" algn="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66" name="Google Shape;66;p6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rtl="1" algn="ctr">
              <a:lnSpc>
                <a:spcPct val="100000"/>
              </a:lnSpc>
              <a:spcBef>
                <a:spcPts val="0"/>
              </a:spcBef>
              <a:spcAft>
                <a:spcPts val="0"/>
              </a:spcAft>
              <a:buSzPts val="1400"/>
              <a:buNone/>
              <a:defRPr/>
            </a:lvl1pPr>
            <a:lvl2pPr lvl="1" rtl="1" algn="r">
              <a:lnSpc>
                <a:spcPct val="100000"/>
              </a:lnSpc>
              <a:spcBef>
                <a:spcPts val="0"/>
              </a:spcBef>
              <a:spcAft>
                <a:spcPts val="0"/>
              </a:spcAft>
              <a:buSzPts val="1400"/>
              <a:buNone/>
              <a:defRPr/>
            </a:lvl2pPr>
            <a:lvl3pPr lvl="2" rtl="1" algn="r">
              <a:lnSpc>
                <a:spcPct val="100000"/>
              </a:lnSpc>
              <a:spcBef>
                <a:spcPts val="0"/>
              </a:spcBef>
              <a:spcAft>
                <a:spcPts val="0"/>
              </a:spcAft>
              <a:buSzPts val="1400"/>
              <a:buNone/>
              <a:defRPr/>
            </a:lvl3pPr>
            <a:lvl4pPr lvl="3" rtl="1" algn="r">
              <a:lnSpc>
                <a:spcPct val="100000"/>
              </a:lnSpc>
              <a:spcBef>
                <a:spcPts val="0"/>
              </a:spcBef>
              <a:spcAft>
                <a:spcPts val="0"/>
              </a:spcAft>
              <a:buSzPts val="1400"/>
              <a:buNone/>
              <a:defRPr/>
            </a:lvl4pPr>
            <a:lvl5pPr lvl="4" rtl="1" algn="r">
              <a:lnSpc>
                <a:spcPct val="100000"/>
              </a:lnSpc>
              <a:spcBef>
                <a:spcPts val="0"/>
              </a:spcBef>
              <a:spcAft>
                <a:spcPts val="0"/>
              </a:spcAft>
              <a:buSzPts val="1400"/>
              <a:buNone/>
              <a:defRPr/>
            </a:lvl5pPr>
            <a:lvl6pPr lvl="5" rtl="1" algn="r">
              <a:lnSpc>
                <a:spcPct val="100000"/>
              </a:lnSpc>
              <a:spcBef>
                <a:spcPts val="0"/>
              </a:spcBef>
              <a:spcAft>
                <a:spcPts val="0"/>
              </a:spcAft>
              <a:buSzPts val="1400"/>
              <a:buNone/>
              <a:defRPr/>
            </a:lvl6pPr>
            <a:lvl7pPr lvl="6" rtl="1" algn="r">
              <a:lnSpc>
                <a:spcPct val="100000"/>
              </a:lnSpc>
              <a:spcBef>
                <a:spcPts val="0"/>
              </a:spcBef>
              <a:spcAft>
                <a:spcPts val="0"/>
              </a:spcAft>
              <a:buSzPts val="1400"/>
              <a:buNone/>
              <a:defRPr/>
            </a:lvl7pPr>
            <a:lvl8pPr lvl="7" rtl="1" algn="r">
              <a:lnSpc>
                <a:spcPct val="100000"/>
              </a:lnSpc>
              <a:spcBef>
                <a:spcPts val="0"/>
              </a:spcBef>
              <a:spcAft>
                <a:spcPts val="0"/>
              </a:spcAft>
              <a:buSzPts val="1400"/>
              <a:buNone/>
              <a:defRPr/>
            </a:lvl8pPr>
            <a:lvl9pPr lvl="8" rtl="1" algn="r">
              <a:lnSpc>
                <a:spcPct val="100000"/>
              </a:lnSpc>
              <a:spcBef>
                <a:spcPts val="0"/>
              </a:spcBef>
              <a:spcAft>
                <a:spcPts val="0"/>
              </a:spcAft>
              <a:buSzPts val="1400"/>
              <a:buNone/>
              <a:defRPr/>
            </a:lvl9pPr>
          </a:lstStyle>
          <a:p/>
        </p:txBody>
      </p:sp>
      <p:sp>
        <p:nvSpPr>
          <p:cNvPr id="67" name="Google Shape;67;p65"/>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8D8D8"/>
        </a:solidFill>
      </p:bgPr>
    </p:bg>
    <p:spTree>
      <p:nvGrpSpPr>
        <p:cNvPr id="5" name="Shape 5"/>
        <p:cNvGrpSpPr/>
        <p:nvPr/>
      </p:nvGrpSpPr>
      <p:grpSpPr>
        <a:xfrm>
          <a:off x="0" y="0"/>
          <a:ext cx="0" cy="0"/>
          <a:chOff x="0" y="0"/>
          <a:chExt cx="0" cy="0"/>
        </a:xfrm>
      </p:grpSpPr>
      <p:sp>
        <p:nvSpPr>
          <p:cNvPr id="6" name="Google Shape;6;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1" algn="r">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5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1" algn="r">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1" algn="r">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1" algn="r">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1" algn="r">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56"/>
          <p:cNvSpPr txBox="1"/>
          <p:nvPr>
            <p:ph idx="10" type="dt"/>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lvl="0" marR="0" rtl="1" algn="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1"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1" algn="r">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56"/>
          <p:cNvSpPr txBox="1"/>
          <p:nvPr>
            <p:ph idx="12" type="sldNum"/>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1" algn="l">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1" algn="l">
              <a:spcBef>
                <a:spcPts val="0"/>
              </a:spcBef>
              <a:spcAft>
                <a:spcPts val="0"/>
              </a:spcAft>
              <a:buNone/>
            </a:pPr>
            <a:fld id="{00000000-1234-1234-1234-123412341234}" type="slidenum">
              <a:rPr lang="iw-IL"/>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hyperlink" Target="https://commons.wikimedia.org/wiki/File:Bezalel,_1913.jp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hyperlink" Target="https://commons.wikimedia.org/wiki/File:Bezalel_tiles,_1920s.jp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5.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6.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7.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www.tamirzadok.com/work.php?w=Moroccan-Jewish-Weddin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25.jpg"/><Relationship Id="rId4" Type="http://schemas.openxmlformats.org/officeDocument/2006/relationships/image" Target="../media/image2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8.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www.erev-rav.com/wp-content/uploads/2022/03/Zoya-Cherkassky-Nnadi-Shabbat-in-Jaffa-2015-oil-on-canvas-90%C3%9770-cm-purchased-through-the-estate-of-Charles-Yeshaya-Alazraki-courtesy-of-the-artist-Copy.jpg" TargetMode="External"/><Relationship Id="rId4" Type="http://schemas.openxmlformats.org/officeDocument/2006/relationships/image" Target="../media/image40.jpg"/><Relationship Id="rId5" Type="http://schemas.openxmlformats.org/officeDocument/2006/relationships/image" Target="../media/image3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1.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3.jpg"/><Relationship Id="rId4" Type="http://schemas.openxmlformats.org/officeDocument/2006/relationships/image" Target="../media/image3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www.tamuseum.org.il/he/collection/israeli-art/" TargetMode="External"/><Relationship Id="rId4" Type="http://schemas.openxmlformats.org/officeDocument/2006/relationships/hyperlink" Target="https://www.imj.org.il/he/wings/arts/%D7%90%D7%9E%D7%A0%D7%95%D7%AA-%D7%99%D7%A9%D7%A8%D7%90%D7%9C%D7%99%D7%AA" TargetMode="External"/><Relationship Id="rId5" Type="http://schemas.openxmlformats.org/officeDocument/2006/relationships/hyperlink" Target="https://www.infocenters.co.il/yadyaari/notebook_ext.asp?item=264448&amp;site=yadyaari&amp;lang=HEB&amp;menu=1" TargetMode="External"/><Relationship Id="rId6" Type="http://schemas.openxmlformats.org/officeDocument/2006/relationships/hyperlink" Target="https://greenbrothers.co.il/products/10-3?srsltid=AfmBOorrMo8180MULryWHOBNg0Tv7NYO6cMhwtk2-wRZT8Kqq1KjSrN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8.png"/><Relationship Id="rId4" Type="http://schemas.openxmlformats.org/officeDocument/2006/relationships/image" Target="../media/image6.png"/><Relationship Id="rId5" Type="http://schemas.openxmlformats.org/officeDocument/2006/relationships/image" Target="../media/image19.png"/><Relationship Id="rId6" Type="http://schemas.openxmlformats.org/officeDocument/2006/relationships/image" Target="../media/image3.png"/><Relationship Id="rId7" Type="http://schemas.openxmlformats.org/officeDocument/2006/relationships/image" Target="../media/image5.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2062600" y="355250"/>
            <a:ext cx="7715400" cy="1186200"/>
          </a:xfrm>
          <a:prstGeom prst="rect">
            <a:avLst/>
          </a:prstGeom>
          <a:noFill/>
          <a:ln>
            <a:noFill/>
          </a:ln>
        </p:spPr>
        <p:txBody>
          <a:bodyPr anchorCtr="0" anchor="b" bIns="45700" lIns="91425" spcFirstLastPara="1" rIns="91425" wrap="square" tIns="45700">
            <a:normAutofit/>
          </a:bodyPr>
          <a:lstStyle/>
          <a:p>
            <a:pPr indent="0" lvl="0" marL="0" rtl="1" algn="ctr">
              <a:lnSpc>
                <a:spcPct val="90000"/>
              </a:lnSpc>
              <a:spcBef>
                <a:spcPts val="0"/>
              </a:spcBef>
              <a:spcAft>
                <a:spcPts val="0"/>
              </a:spcAft>
              <a:buClr>
                <a:schemeClr val="dk1"/>
              </a:buClr>
              <a:buSzPts val="6000"/>
              <a:buFont typeface="Calibri"/>
              <a:buNone/>
            </a:pPr>
            <a:r>
              <a:rPr b="1" lang="iw-IL">
                <a:solidFill>
                  <a:srgbClr val="595959"/>
                </a:solidFill>
                <a:latin typeface="Alef"/>
                <a:ea typeface="Alef"/>
                <a:cs typeface="Alef"/>
                <a:sym typeface="Alef"/>
              </a:rPr>
              <a:t>אמנות ישראלית</a:t>
            </a:r>
            <a:r>
              <a:rPr b="1" lang="iw-IL"/>
              <a:t> </a:t>
            </a:r>
            <a:endParaRPr/>
          </a:p>
        </p:txBody>
      </p:sp>
      <p:pic>
        <p:nvPicPr>
          <p:cNvPr descr="אמנות ישראלית - מוזיאון ישראל בירושלים" id="85" name="Google Shape;85;p1"/>
          <p:cNvPicPr preferRelativeResize="0"/>
          <p:nvPr/>
        </p:nvPicPr>
        <p:blipFill rotWithShape="1">
          <a:blip r:embed="rId3">
            <a:alphaModFix/>
          </a:blip>
          <a:srcRect b="0" l="0" r="0" t="0"/>
          <a:stretch/>
        </p:blipFill>
        <p:spPr>
          <a:xfrm>
            <a:off x="248237" y="1946287"/>
            <a:ext cx="6359005" cy="3503821"/>
          </a:xfrm>
          <a:prstGeom prst="rect">
            <a:avLst/>
          </a:prstGeom>
          <a:noFill/>
          <a:ln>
            <a:noFill/>
          </a:ln>
        </p:spPr>
      </p:pic>
      <p:pic>
        <p:nvPicPr>
          <p:cNvPr descr="מפגשים מיוחדים בעקבות התערוכה דמיון חומרי: אמנות ישראלית מאוסף המוזיאון / מוזיאון  תל אביב לאמנות" id="86" name="Google Shape;86;p1"/>
          <p:cNvPicPr preferRelativeResize="0"/>
          <p:nvPr/>
        </p:nvPicPr>
        <p:blipFill rotWithShape="1">
          <a:blip r:embed="rId4">
            <a:alphaModFix/>
          </a:blip>
          <a:srcRect b="0" l="0" r="0" t="0"/>
          <a:stretch/>
        </p:blipFill>
        <p:spPr>
          <a:xfrm>
            <a:off x="6993853" y="1946302"/>
            <a:ext cx="4949827" cy="3503810"/>
          </a:xfrm>
          <a:prstGeom prst="rect">
            <a:avLst/>
          </a:prstGeom>
          <a:noFill/>
          <a:ln>
            <a:noFill/>
          </a:ln>
        </p:spPr>
      </p:pic>
      <p:sp>
        <p:nvSpPr>
          <p:cNvPr id="87" name="Google Shape;87;p1"/>
          <p:cNvSpPr txBox="1"/>
          <p:nvPr/>
        </p:nvSpPr>
        <p:spPr>
          <a:xfrm>
            <a:off x="4572002" y="1896893"/>
            <a:ext cx="2529300" cy="3078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
          <p:cNvSpPr txBox="1"/>
          <p:nvPr/>
        </p:nvSpPr>
        <p:spPr>
          <a:xfrm>
            <a:off x="143550" y="5934600"/>
            <a:ext cx="11904900" cy="923400"/>
          </a:xfrm>
          <a:prstGeom prst="rect">
            <a:avLst/>
          </a:prstGeom>
          <a:noFill/>
          <a:ln>
            <a:noFill/>
          </a:ln>
        </p:spPr>
        <p:txBody>
          <a:bodyPr anchorCtr="0" anchor="t" bIns="91425" lIns="91425" spcFirstLastPara="1" rIns="91425" wrap="square" tIns="91425">
            <a:spAutoFit/>
          </a:bodyPr>
          <a:lstStyle/>
          <a:p>
            <a:pPr indent="0" lvl="0" marL="0" marR="0" rtl="1" algn="ctr">
              <a:lnSpc>
                <a:spcPct val="100000"/>
              </a:lnSpc>
              <a:spcBef>
                <a:spcPts val="0"/>
              </a:spcBef>
              <a:spcAft>
                <a:spcPts val="0"/>
              </a:spcAft>
              <a:buClr>
                <a:schemeClr val="dk1"/>
              </a:buClr>
              <a:buSzPts val="2400"/>
              <a:buFont typeface="Arial"/>
              <a:buNone/>
            </a:pPr>
            <a:r>
              <a:rPr b="1" i="0" lang="iw-IL" sz="2400" u="none" cap="none" strike="noStrike">
                <a:solidFill>
                  <a:srgbClr val="888888"/>
                </a:solidFill>
                <a:latin typeface="Alef"/>
                <a:ea typeface="Alef"/>
                <a:cs typeface="Alef"/>
                <a:sym typeface="Alef"/>
              </a:rPr>
              <a:t>מיוע</a:t>
            </a:r>
            <a:r>
              <a:rPr b="1" lang="iw-IL" sz="2400">
                <a:solidFill>
                  <a:srgbClr val="888888"/>
                </a:solidFill>
                <a:latin typeface="Alef"/>
                <a:ea typeface="Alef"/>
                <a:cs typeface="Alef"/>
                <a:sym typeface="Alef"/>
              </a:rPr>
              <a:t>ד</a:t>
            </a:r>
            <a:r>
              <a:rPr b="1" i="0" lang="iw-IL" sz="2400" u="none" cap="none" strike="noStrike">
                <a:solidFill>
                  <a:srgbClr val="888888"/>
                </a:solidFill>
                <a:latin typeface="Alef"/>
                <a:ea typeface="Alef"/>
                <a:cs typeface="Alef"/>
                <a:sym typeface="Alef"/>
              </a:rPr>
              <a:t> לצרכי </a:t>
            </a:r>
            <a:r>
              <a:rPr b="1" lang="iw-IL" sz="2400">
                <a:solidFill>
                  <a:srgbClr val="888888"/>
                </a:solidFill>
                <a:latin typeface="Alef"/>
                <a:ea typeface="Alef"/>
                <a:cs typeface="Alef"/>
                <a:sym typeface="Alef"/>
              </a:rPr>
              <a:t>הוראה</a:t>
            </a:r>
            <a:r>
              <a:rPr b="1" i="0" lang="iw-IL" sz="2400" u="none" cap="none" strike="noStrike">
                <a:solidFill>
                  <a:srgbClr val="888888"/>
                </a:solidFill>
                <a:latin typeface="Alef"/>
                <a:ea typeface="Alef"/>
                <a:cs typeface="Alef"/>
                <a:sym typeface="Alef"/>
              </a:rPr>
              <a:t> בלבד </a:t>
            </a:r>
            <a:endParaRPr b="1" i="0" sz="2400" u="none" cap="none" strike="noStrike">
              <a:solidFill>
                <a:srgbClr val="888888"/>
              </a:solidFill>
              <a:latin typeface="Alef"/>
              <a:ea typeface="Alef"/>
              <a:cs typeface="Alef"/>
              <a:sym typeface="Alef"/>
            </a:endParaRPr>
          </a:p>
          <a:p>
            <a:pPr indent="0" lvl="0" marL="0" marR="0" rtl="1" algn="ctr">
              <a:lnSpc>
                <a:spcPct val="100000"/>
              </a:lnSpc>
              <a:spcBef>
                <a:spcPts val="0"/>
              </a:spcBef>
              <a:spcAft>
                <a:spcPts val="0"/>
              </a:spcAft>
              <a:buClr>
                <a:schemeClr val="dk1"/>
              </a:buClr>
              <a:buSzPts val="2400"/>
              <a:buFont typeface="Arial"/>
              <a:buNone/>
            </a:pPr>
            <a:r>
              <a:rPr b="1" i="0" lang="iw-IL" sz="2400" u="none" cap="none" strike="noStrike">
                <a:solidFill>
                  <a:srgbClr val="888888"/>
                </a:solidFill>
                <a:latin typeface="Alef"/>
                <a:ea typeface="Alef"/>
                <a:cs typeface="Alef"/>
                <a:sym typeface="Alef"/>
              </a:rPr>
              <a:t>כל הזכויות שמורות לאמנים, לאוספים ולאתרים מהם נלקחו החומרים</a:t>
            </a:r>
            <a:endParaRPr b="0" i="0" sz="1400" u="none" cap="none" strike="noStrike">
              <a:solidFill>
                <a:srgbClr val="888888"/>
              </a:solidFill>
              <a:latin typeface="Arial"/>
              <a:ea typeface="Arial"/>
              <a:cs typeface="Arial"/>
              <a:sym typeface="Arial"/>
            </a:endParaRPr>
          </a:p>
        </p:txBody>
      </p:sp>
      <p:sp>
        <p:nvSpPr>
          <p:cNvPr id="89" name="Google Shape;89;p1"/>
          <p:cNvSpPr txBox="1"/>
          <p:nvPr/>
        </p:nvSpPr>
        <p:spPr>
          <a:xfrm>
            <a:off x="7121263" y="5450113"/>
            <a:ext cx="4822500" cy="369300"/>
          </a:xfrm>
          <a:prstGeom prst="rect">
            <a:avLst/>
          </a:prstGeom>
          <a:noFill/>
          <a:ln>
            <a:noFill/>
          </a:ln>
        </p:spPr>
        <p:txBody>
          <a:bodyPr anchorCtr="0" anchor="t" bIns="91425" lIns="91425" spcFirstLastPara="1" rIns="91425" wrap="square" tIns="91425">
            <a:spAutoFit/>
          </a:bodyPr>
          <a:lstStyle/>
          <a:p>
            <a:pPr indent="0" lvl="0" marL="0" rtl="1" algn="ctr">
              <a:lnSpc>
                <a:spcPct val="115000"/>
              </a:lnSpc>
              <a:spcBef>
                <a:spcPts val="0"/>
              </a:spcBef>
              <a:spcAft>
                <a:spcPts val="600"/>
              </a:spcAft>
              <a:buNone/>
            </a:pPr>
            <a:r>
              <a:rPr lang="iw-IL" sz="1200">
                <a:solidFill>
                  <a:srgbClr val="333333"/>
                </a:solidFill>
                <a:latin typeface="Times New Roman"/>
                <a:ea typeface="Times New Roman"/>
                <a:cs typeface="Times New Roman"/>
                <a:sym typeface="Times New Roman"/>
              </a:rPr>
              <a:t>אוסף מוזיאון תל אביב </a:t>
            </a:r>
            <a:r>
              <a:rPr lang="iw-IL" sz="1200">
                <a:solidFill>
                  <a:srgbClr val="333333"/>
                </a:solidFill>
                <a:latin typeface="Times New Roman"/>
                <a:ea typeface="Times New Roman"/>
                <a:cs typeface="Times New Roman"/>
                <a:sym typeface="Times New Roman"/>
              </a:rPr>
              <a:t>לאמנות</a:t>
            </a:r>
            <a:r>
              <a:rPr lang="iw-IL" sz="1200">
                <a:solidFill>
                  <a:srgbClr val="333333"/>
                </a:solidFill>
                <a:latin typeface="Times New Roman"/>
                <a:ea typeface="Times New Roman"/>
                <a:cs typeface="Times New Roman"/>
                <a:sym typeface="Times New Roman"/>
              </a:rPr>
              <a:t> ישראלית, </a:t>
            </a:r>
            <a:r>
              <a:rPr lang="iw-IL" sz="1200">
                <a:solidFill>
                  <a:srgbClr val="333333"/>
                </a:solidFill>
                <a:latin typeface="Times New Roman"/>
                <a:ea typeface="Times New Roman"/>
                <a:cs typeface="Times New Roman"/>
                <a:sym typeface="Times New Roman"/>
              </a:rPr>
              <a:t>מראה הצבה. צילום: אלעד שריג</a:t>
            </a:r>
            <a:endParaRPr sz="1200">
              <a:solidFill>
                <a:srgbClr val="333333"/>
              </a:solidFill>
              <a:latin typeface="Times New Roman"/>
              <a:ea typeface="Times New Roman"/>
              <a:cs typeface="Times New Roman"/>
              <a:sym typeface="Times New Roman"/>
            </a:endParaRPr>
          </a:p>
        </p:txBody>
      </p:sp>
      <p:sp>
        <p:nvSpPr>
          <p:cNvPr id="90" name="Google Shape;90;p1"/>
          <p:cNvSpPr txBox="1"/>
          <p:nvPr/>
        </p:nvSpPr>
        <p:spPr>
          <a:xfrm>
            <a:off x="248188" y="5450113"/>
            <a:ext cx="6359100" cy="369300"/>
          </a:xfrm>
          <a:prstGeom prst="rect">
            <a:avLst/>
          </a:prstGeom>
          <a:noFill/>
          <a:ln>
            <a:noFill/>
          </a:ln>
        </p:spPr>
        <p:txBody>
          <a:bodyPr anchorCtr="0" anchor="t" bIns="91425" lIns="91425" spcFirstLastPara="1" rIns="91425" wrap="square" tIns="91425">
            <a:spAutoFit/>
          </a:bodyPr>
          <a:lstStyle/>
          <a:p>
            <a:pPr indent="0" lvl="0" marL="0" rtl="1" algn="ctr">
              <a:spcBef>
                <a:spcPts val="0"/>
              </a:spcBef>
              <a:spcAft>
                <a:spcPts val="0"/>
              </a:spcAft>
              <a:buNone/>
            </a:pPr>
            <a:r>
              <a:rPr lang="iw-IL" sz="1200">
                <a:solidFill>
                  <a:srgbClr val="333333"/>
                </a:solidFill>
              </a:rPr>
              <a:t>תצוגת הקבע הישראלית מוזיאון ישראל, ירושלים.  מראה הצבה, צילום: אלי פוזנר.</a:t>
            </a:r>
            <a:endParaRPr sz="1200">
              <a:solidFill>
                <a:srgbClr val="33333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1"/>
          <p:cNvSpPr txBox="1"/>
          <p:nvPr>
            <p:ph type="title"/>
          </p:nvPr>
        </p:nvSpPr>
        <p:spPr>
          <a:xfrm>
            <a:off x="2175750" y="688375"/>
            <a:ext cx="7840500" cy="1104000"/>
          </a:xfrm>
          <a:prstGeom prst="rect">
            <a:avLst/>
          </a:prstGeom>
          <a:noFill/>
          <a:ln>
            <a:noFill/>
          </a:ln>
        </p:spPr>
        <p:txBody>
          <a:bodyPr anchorCtr="0" anchor="ctr" bIns="45700" lIns="91425" spcFirstLastPara="1" rIns="91425" wrap="square" tIns="45700">
            <a:normAutofit fontScale="90000"/>
          </a:bodyPr>
          <a:lstStyle/>
          <a:p>
            <a:pPr indent="0" lvl="0" marL="0" rtl="1" algn="ctr">
              <a:lnSpc>
                <a:spcPct val="90000"/>
              </a:lnSpc>
              <a:spcBef>
                <a:spcPts val="0"/>
              </a:spcBef>
              <a:spcAft>
                <a:spcPts val="0"/>
              </a:spcAft>
              <a:buClr>
                <a:schemeClr val="dk1"/>
              </a:buClr>
              <a:buSzPct val="33333"/>
              <a:buFont typeface="Calibri"/>
              <a:buNone/>
            </a:pPr>
            <a:r>
              <a:rPr lang="iw-IL" sz="6000">
                <a:solidFill>
                  <a:srgbClr val="595959"/>
                </a:solidFill>
                <a:latin typeface="Alef"/>
                <a:ea typeface="Alef"/>
                <a:cs typeface="Alef"/>
                <a:sym typeface="Alef"/>
              </a:rPr>
              <a:t>דוגמא  להוראת ציר זמן </a:t>
            </a:r>
            <a:endParaRPr sz="6000">
              <a:solidFill>
                <a:srgbClr val="595959"/>
              </a:solidFill>
              <a:latin typeface="Alef"/>
              <a:ea typeface="Alef"/>
              <a:cs typeface="Alef"/>
              <a:sym typeface="Alef"/>
            </a:endParaRPr>
          </a:p>
          <a:p>
            <a:pPr indent="0" lvl="0" marL="0" rtl="1" algn="ctr">
              <a:lnSpc>
                <a:spcPct val="90000"/>
              </a:lnSpc>
              <a:spcBef>
                <a:spcPts val="0"/>
              </a:spcBef>
              <a:spcAft>
                <a:spcPts val="0"/>
              </a:spcAft>
              <a:buClr>
                <a:schemeClr val="dk1"/>
              </a:buClr>
              <a:buSzPct val="33333"/>
              <a:buFont typeface="Calibri"/>
              <a:buNone/>
            </a:pPr>
            <a:r>
              <a:rPr lang="iw-IL" sz="6000">
                <a:solidFill>
                  <a:srgbClr val="595959"/>
                </a:solidFill>
                <a:latin typeface="Alef"/>
                <a:ea typeface="Alef"/>
                <a:cs typeface="Alef"/>
                <a:sym typeface="Alef"/>
              </a:rPr>
              <a:t>באמנות הישראלית</a:t>
            </a:r>
            <a:r>
              <a:rPr lang="iw-IL" sz="6000">
                <a:solidFill>
                  <a:srgbClr val="595959"/>
                </a:solidFill>
              </a:rPr>
              <a:t> </a:t>
            </a:r>
            <a:endParaRPr sz="6000">
              <a:solidFill>
                <a:srgbClr val="595959"/>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3"/>
          <p:cNvSpPr txBox="1"/>
          <p:nvPr>
            <p:ph type="title"/>
          </p:nvPr>
        </p:nvSpPr>
        <p:spPr>
          <a:xfrm>
            <a:off x="6346371" y="457199"/>
            <a:ext cx="5725885" cy="5924145"/>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15000"/>
              </a:lnSpc>
              <a:spcBef>
                <a:spcPts val="0"/>
              </a:spcBef>
              <a:spcAft>
                <a:spcPts val="0"/>
              </a:spcAft>
              <a:buClr>
                <a:srgbClr val="000000"/>
              </a:buClr>
              <a:buSzPct val="100000"/>
              <a:buFont typeface="Times New Roman"/>
              <a:buNone/>
            </a:pPr>
            <a:r>
              <a:rPr b="1" lang="iw-IL" sz="1800">
                <a:solidFill>
                  <a:srgbClr val="000000"/>
                </a:solidFill>
                <a:latin typeface="Alef"/>
                <a:ea typeface="Alef"/>
                <a:cs typeface="Alef"/>
                <a:sym typeface="Alef"/>
              </a:rPr>
              <a:t>ביה"ס בצלאל </a:t>
            </a:r>
            <a:br>
              <a:rPr b="1" lang="iw-IL" sz="1800">
                <a:solidFill>
                  <a:srgbClr val="000000"/>
                </a:solidFill>
                <a:latin typeface="Alef"/>
                <a:ea typeface="Alef"/>
                <a:cs typeface="Alef"/>
                <a:sym typeface="Alef"/>
              </a:rPr>
            </a:br>
            <a:br>
              <a:rPr lang="iw-IL" sz="1800">
                <a:latin typeface="Alef"/>
                <a:ea typeface="Alef"/>
                <a:cs typeface="Alef"/>
                <a:sym typeface="Alef"/>
              </a:rPr>
            </a:br>
            <a:r>
              <a:rPr lang="iw-IL" sz="1800">
                <a:latin typeface="Alef"/>
                <a:ea typeface="Alef"/>
                <a:cs typeface="Alef"/>
                <a:sym typeface="Alef"/>
              </a:rPr>
              <a:t>הקמת ביה"ס בצלאל בירושלים על ידי בוריס שץ בשנת 1906 שיקפה תפיסה ציונית . בצלאל היה לא רק בית ספר לאמנות אלא גם בית מלאכה שבו ייצרו חפצים כמו תשמישי קדושה וחפצי אומנות, הפן האידיאולוגי היה בנושאים, הזדהות עם ארץ ישראל, אנשיה, נופיה ואדמתה והזדהות עם העם היושב בגולה. </a:t>
            </a:r>
            <a:br>
              <a:rPr lang="iw-IL" sz="1800">
                <a:latin typeface="Alef"/>
                <a:ea typeface="Alef"/>
                <a:cs typeface="Alef"/>
                <a:sym typeface="Alef"/>
              </a:rPr>
            </a:br>
            <a:r>
              <a:rPr lang="iw-IL" sz="1800">
                <a:latin typeface="Alef"/>
                <a:ea typeface="Alef"/>
                <a:cs typeface="Alef"/>
                <a:sym typeface="Alef"/>
              </a:rPr>
              <a:t>היצירות של ביה"ס בצלאל נמכרו בעולם והביאו כסף למפעל הציוני בארץ.</a:t>
            </a:r>
            <a:br>
              <a:rPr lang="iw-IL" sz="1800">
                <a:latin typeface="Alef"/>
                <a:ea typeface="Alef"/>
                <a:cs typeface="Alef"/>
                <a:sym typeface="Alef"/>
              </a:rPr>
            </a:br>
            <a:r>
              <a:rPr lang="iw-IL" sz="1800">
                <a:latin typeface="Alef"/>
                <a:ea typeface="Alef"/>
                <a:cs typeface="Alef"/>
                <a:sym typeface="Alef"/>
              </a:rPr>
              <a:t>בוריס שץ מייסד "בצלאל" נולד בליטא למשפחה חרדית, הוא למד בישיבה אבל בגיל 15 החל להתרחק מלימודי יהדות לטובת לימודי אמנות. שץ למד בפאריז ואחר כך עבר לבולגריה שם עבד בחסות מלך בולגריה. בשנת 1903 חלה אצלו  תפנית ציונית, לאחר חוויות טראומטיות בפרעות ביהודי קישינב. כתגובה ספונטאנית יצר תבליטים בנושא הווי היהודים, מנהגים ומראות מחיי היהודים בגולה. בשנה זו ניצת בו הרעיון להקים בית ספר לאמנות בישראל, שץ נפגש עם הרצל ויצא לגייס תומכים להגשמת חזונו ליצור סביבה חזותית יהודית עברית שבה יוכל היהודי ליצור ולעבוד. הרצל נפטר ב1904 אבל בוריס שץ לא ויתר על הרעיון , הוא התפטר מעבודתו בחצר של מלך  בולגריה והגיע לארץ ב1906 והקים עם אמנים מקרב חבריו ותלמידיו את בית הספר "בצלאל"</a:t>
            </a:r>
            <a:br>
              <a:rPr lang="iw-IL" sz="1800">
                <a:latin typeface="Alef"/>
                <a:ea typeface="Alef"/>
                <a:cs typeface="Alef"/>
                <a:sym typeface="Alef"/>
              </a:rPr>
            </a:br>
            <a:r>
              <a:rPr lang="iw-IL" sz="1800">
                <a:latin typeface="Alef"/>
                <a:ea typeface="Alef"/>
                <a:cs typeface="Alef"/>
                <a:sym typeface="Alef"/>
              </a:rPr>
              <a:t>מוסד "בצלאל" על שמו של האמן העברי הראשון- בצלאל בן אורי, בונה המשכן התנ"כי. </a:t>
            </a:r>
            <a:endParaRPr sz="1800">
              <a:latin typeface="Alef"/>
              <a:ea typeface="Alef"/>
              <a:cs typeface="Alef"/>
              <a:sym typeface="Alef"/>
            </a:endParaRPr>
          </a:p>
        </p:txBody>
      </p:sp>
      <p:pic>
        <p:nvPicPr>
          <p:cNvPr descr="בוריס שץ, בית הספר בצלאל, לימודי ירושלים, טיולים והרצאות בירושלים" id="156" name="Google Shape;156;p13"/>
          <p:cNvPicPr preferRelativeResize="0"/>
          <p:nvPr/>
        </p:nvPicPr>
        <p:blipFill rotWithShape="1">
          <a:blip r:embed="rId3">
            <a:alphaModFix/>
          </a:blip>
          <a:srcRect b="0" l="0" r="0" t="0"/>
          <a:stretch/>
        </p:blipFill>
        <p:spPr>
          <a:xfrm>
            <a:off x="263978" y="1090749"/>
            <a:ext cx="6082393" cy="4075203"/>
          </a:xfrm>
          <a:prstGeom prst="rect">
            <a:avLst/>
          </a:prstGeom>
          <a:noFill/>
          <a:ln>
            <a:noFill/>
          </a:ln>
        </p:spPr>
      </p:pic>
      <p:sp>
        <p:nvSpPr>
          <p:cNvPr id="157" name="Google Shape;157;p13"/>
          <p:cNvSpPr txBox="1"/>
          <p:nvPr/>
        </p:nvSpPr>
        <p:spPr>
          <a:xfrm>
            <a:off x="263925" y="5310750"/>
            <a:ext cx="6082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w-IL" sz="1200" u="sng">
                <a:solidFill>
                  <a:schemeClr val="hlink"/>
                </a:solidFill>
                <a:hlinkClick r:id="rId4"/>
              </a:rPr>
              <a:t>https://commons.wikimedia.org/wiki/File:Bezalel,_1913.jpg</a:t>
            </a:r>
            <a:r>
              <a:rPr lang="iw-IL" sz="1200">
                <a:solidFill>
                  <a:schemeClr val="dk1"/>
                </a:solidFill>
              </a:rPr>
              <a:t> </a:t>
            </a:r>
            <a:r>
              <a:rPr lang="iw-IL" sz="1200">
                <a:solidFill>
                  <a:schemeClr val="dk1"/>
                </a:solidFill>
              </a:rPr>
              <a:t> מקור הצילום</a:t>
            </a:r>
            <a:endParaRPr sz="12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4"/>
          <p:cNvSpPr txBox="1"/>
          <p:nvPr>
            <p:ph type="title"/>
          </p:nvPr>
        </p:nvSpPr>
        <p:spPr>
          <a:xfrm>
            <a:off x="7358743" y="152400"/>
            <a:ext cx="4702628" cy="6477000"/>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115000"/>
              </a:lnSpc>
              <a:spcBef>
                <a:spcPts val="0"/>
              </a:spcBef>
              <a:spcAft>
                <a:spcPts val="0"/>
              </a:spcAft>
              <a:buClr>
                <a:schemeClr val="dk1"/>
              </a:buClr>
              <a:buSzPct val="100000"/>
              <a:buFont typeface="Calibri"/>
              <a:buNone/>
            </a:pPr>
            <a:r>
              <a:rPr lang="iw-IL" sz="1800">
                <a:latin typeface="Calibri"/>
                <a:ea typeface="Calibri"/>
                <a:cs typeface="Calibri"/>
                <a:sym typeface="Calibri"/>
              </a:rPr>
              <a:t> </a:t>
            </a:r>
            <a:br>
              <a:rPr lang="iw-IL" sz="1800">
                <a:latin typeface="Calibri"/>
                <a:ea typeface="Calibri"/>
                <a:cs typeface="Calibri"/>
                <a:sym typeface="Calibri"/>
              </a:rPr>
            </a:br>
            <a:r>
              <a:rPr b="1" lang="iw-IL" sz="1911" u="sng">
                <a:latin typeface="Alef"/>
                <a:ea typeface="Alef"/>
                <a:cs typeface="Alef"/>
                <a:sym typeface="Alef"/>
              </a:rPr>
              <a:t>בביה"ס בצלאל היו מספר עקרונות</a:t>
            </a:r>
            <a:r>
              <a:rPr lang="iw-IL" sz="1911">
                <a:latin typeface="Alef"/>
                <a:ea typeface="Alef"/>
                <a:cs typeface="Alef"/>
                <a:sym typeface="Alef"/>
              </a:rPr>
              <a:t>:</a:t>
            </a:r>
            <a:br>
              <a:rPr lang="iw-IL" sz="1911">
                <a:latin typeface="Alef"/>
                <a:ea typeface="Alef"/>
                <a:cs typeface="Alef"/>
                <a:sym typeface="Alef"/>
              </a:rPr>
            </a:br>
            <a:r>
              <a:rPr lang="iw-IL" sz="1911">
                <a:latin typeface="Alef"/>
                <a:ea typeface="Alef"/>
                <a:cs typeface="Alef"/>
                <a:sym typeface="Alef"/>
              </a:rPr>
              <a:t> 1. יצירה מקורית שיש בה אמצעים חינוכיים, מלמדים ותעמולתיים על היהדות והמפעל הציוני.</a:t>
            </a:r>
            <a:br>
              <a:rPr lang="iw-IL" sz="1911">
                <a:latin typeface="Alef"/>
                <a:ea typeface="Alef"/>
                <a:cs typeface="Alef"/>
                <a:sym typeface="Alef"/>
              </a:rPr>
            </a:br>
            <a:r>
              <a:rPr lang="iw-IL" sz="1911">
                <a:latin typeface="Alef"/>
                <a:ea typeface="Alef"/>
                <a:cs typeface="Alef"/>
                <a:sym typeface="Alef"/>
              </a:rPr>
              <a:t>2. יצירת קשר בין העם בציון לעם בגולה, שילוב נושאים הלקוחים מהמקורות והשפעות אמנותיות אירופאיות.</a:t>
            </a:r>
            <a:br>
              <a:rPr lang="iw-IL" sz="1911">
                <a:latin typeface="Alef"/>
                <a:ea typeface="Alef"/>
                <a:cs typeface="Alef"/>
                <a:sym typeface="Alef"/>
              </a:rPr>
            </a:br>
            <a:r>
              <a:rPr lang="iw-IL" sz="1911">
                <a:latin typeface="Alef"/>
                <a:ea typeface="Alef"/>
                <a:cs typeface="Alef"/>
                <a:sym typeface="Alef"/>
              </a:rPr>
              <a:t>3. יצירת חפצים שימושיים: תכשיטים, שטיחים,הדפסים, קרמיקה וטקסטיל, תשמישי קדושה וכד'- מכירת העבודות בעולם והבאת כסף למפעל הציוני בארץ.</a:t>
            </a:r>
            <a:br>
              <a:rPr lang="iw-IL" sz="1911">
                <a:latin typeface="Alef"/>
                <a:ea typeface="Alef"/>
                <a:cs typeface="Alef"/>
                <a:sym typeface="Alef"/>
              </a:rPr>
            </a:br>
            <a:r>
              <a:rPr lang="iw-IL" sz="1911">
                <a:latin typeface="Alef"/>
                <a:ea typeface="Alef"/>
                <a:cs typeface="Alef"/>
                <a:sym typeface="Alef"/>
              </a:rPr>
              <a:t>בביה"ס בצלאל למדו ליצור חפצים כמו בבית מלאכה וזה נתן פרנסה לאמנים.</a:t>
            </a:r>
            <a:br>
              <a:rPr lang="iw-IL" sz="1911">
                <a:latin typeface="Alef"/>
                <a:ea typeface="Alef"/>
                <a:cs typeface="Alef"/>
                <a:sym typeface="Alef"/>
              </a:rPr>
            </a:br>
            <a:r>
              <a:rPr lang="iw-IL" sz="1911">
                <a:latin typeface="Alef"/>
                <a:ea typeface="Alef"/>
                <a:cs typeface="Alef"/>
                <a:sym typeface="Alef"/>
              </a:rPr>
              <a:t> </a:t>
            </a:r>
            <a:br>
              <a:rPr lang="iw-IL" sz="1911">
                <a:latin typeface="Alef"/>
                <a:ea typeface="Alef"/>
                <a:cs typeface="Alef"/>
                <a:sym typeface="Alef"/>
              </a:rPr>
            </a:br>
            <a:r>
              <a:rPr b="1" lang="iw-IL" sz="1911" u="sng">
                <a:latin typeface="Alef"/>
                <a:ea typeface="Alef"/>
                <a:cs typeface="Alef"/>
                <a:sym typeface="Alef"/>
              </a:rPr>
              <a:t>מאפייני הסגנון של אמני בצלאל:</a:t>
            </a:r>
            <a:br>
              <a:rPr lang="iw-IL" sz="1911">
                <a:latin typeface="Alef"/>
                <a:ea typeface="Alef"/>
                <a:cs typeface="Alef"/>
                <a:sym typeface="Alef"/>
              </a:rPr>
            </a:br>
            <a:r>
              <a:rPr lang="iw-IL" sz="1911">
                <a:latin typeface="Alef"/>
                <a:ea typeface="Alef"/>
                <a:cs typeface="Alef"/>
                <a:sym typeface="Alef"/>
              </a:rPr>
              <a:t>הציור והפיסול ריאליסטיים- ברורים על מנת להעביר מסר ברור, כדי לשרת את הרעיונות התעמולתיים.</a:t>
            </a:r>
            <a:br>
              <a:rPr lang="iw-IL" sz="1911">
                <a:latin typeface="Alef"/>
                <a:ea typeface="Alef"/>
                <a:cs typeface="Alef"/>
                <a:sym typeface="Alef"/>
              </a:rPr>
            </a:br>
            <a:r>
              <a:rPr lang="iw-IL" sz="1911">
                <a:latin typeface="Alef"/>
                <a:ea typeface="Alef"/>
                <a:cs typeface="Alef"/>
                <a:sym typeface="Alef"/>
              </a:rPr>
              <a:t>השפעות מזרחיות בדקורטיביות, קישוטיות</a:t>
            </a:r>
            <a:br>
              <a:rPr lang="iw-IL" sz="1911">
                <a:latin typeface="Alef"/>
                <a:ea typeface="Alef"/>
                <a:cs typeface="Alef"/>
                <a:sym typeface="Alef"/>
              </a:rPr>
            </a:br>
            <a:r>
              <a:rPr lang="iw-IL" sz="1911">
                <a:latin typeface="Alef"/>
                <a:ea typeface="Alef"/>
                <a:cs typeface="Alef"/>
                <a:sym typeface="Alef"/>
              </a:rPr>
              <a:t>שימוש בטקסטים ונושאים מהתנ"ך.</a:t>
            </a:r>
            <a:br>
              <a:rPr lang="iw-IL" sz="1911">
                <a:latin typeface="Alef"/>
                <a:ea typeface="Alef"/>
                <a:cs typeface="Alef"/>
                <a:sym typeface="Alef"/>
              </a:rPr>
            </a:br>
            <a:r>
              <a:rPr lang="iw-IL" sz="1911">
                <a:solidFill>
                  <a:srgbClr val="000000"/>
                </a:solidFill>
                <a:latin typeface="Alef"/>
                <a:ea typeface="Alef"/>
                <a:cs typeface="Alef"/>
                <a:sym typeface="Alef"/>
              </a:rPr>
              <a:t>השפעות בעיצוב של דיוקנאות של מנהיגים ציוניים כמו הרצל שצויירו כדמויות מהתנ"ך.</a:t>
            </a:r>
            <a:br>
              <a:rPr lang="iw-IL" sz="1911">
                <a:latin typeface="Alef"/>
                <a:ea typeface="Alef"/>
                <a:cs typeface="Alef"/>
                <a:sym typeface="Alef"/>
              </a:rPr>
            </a:br>
            <a:endParaRPr sz="4511">
              <a:latin typeface="Alef"/>
              <a:ea typeface="Alef"/>
              <a:cs typeface="Alef"/>
              <a:sym typeface="Alef"/>
            </a:endParaRPr>
          </a:p>
        </p:txBody>
      </p:sp>
      <p:pic>
        <p:nvPicPr>
          <p:cNvPr descr="בוריס שץ | מוזיאון ישראל, ירושלים" id="163" name="Google Shape;163;p14"/>
          <p:cNvPicPr preferRelativeResize="0"/>
          <p:nvPr/>
        </p:nvPicPr>
        <p:blipFill rotWithShape="1">
          <a:blip r:embed="rId3">
            <a:alphaModFix/>
          </a:blip>
          <a:srcRect b="0" l="0" r="0" t="0"/>
          <a:stretch/>
        </p:blipFill>
        <p:spPr>
          <a:xfrm>
            <a:off x="220133" y="1295400"/>
            <a:ext cx="7138610" cy="4015468"/>
          </a:xfrm>
          <a:prstGeom prst="rect">
            <a:avLst/>
          </a:prstGeom>
          <a:noFill/>
          <a:ln>
            <a:noFill/>
          </a:ln>
        </p:spPr>
      </p:pic>
      <p:sp>
        <p:nvSpPr>
          <p:cNvPr id="164" name="Google Shape;164;p14"/>
          <p:cNvSpPr txBox="1"/>
          <p:nvPr/>
        </p:nvSpPr>
        <p:spPr>
          <a:xfrm>
            <a:off x="220188" y="5478025"/>
            <a:ext cx="7138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iw-IL" sz="1200" u="sng">
                <a:solidFill>
                  <a:schemeClr val="hlink"/>
                </a:solidFill>
                <a:hlinkClick r:id="rId4"/>
              </a:rPr>
              <a:t>https://commons.wikimedia.org/wiki/File:Bezalel_tiles,_1920s.jpg</a:t>
            </a:r>
            <a:r>
              <a:rPr lang="iw-IL" sz="1200">
                <a:solidFill>
                  <a:schemeClr val="dk1"/>
                </a:solidFill>
              </a:rPr>
              <a:t> </a:t>
            </a:r>
            <a:endParaRPr sz="1200">
              <a:solidFill>
                <a:schemeClr val="dk1"/>
              </a:solidFill>
            </a:endParaRPr>
          </a:p>
          <a:p>
            <a:pPr indent="0" lvl="0" marL="0" rtl="0" algn="l">
              <a:spcBef>
                <a:spcPts val="0"/>
              </a:spcBef>
              <a:spcAft>
                <a:spcPts val="0"/>
              </a:spcAft>
              <a:buNone/>
            </a:pPr>
            <a:r>
              <a:rPr lang="iw-IL" sz="1200">
                <a:solidFill>
                  <a:schemeClr val="dk1"/>
                </a:solidFill>
              </a:rPr>
              <a:t>אריחי קרמיקה מתוצרת בצלאל שנות ה 20. מקור הצילום:</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15"/>
          <p:cNvSpPr txBox="1"/>
          <p:nvPr>
            <p:ph type="title"/>
          </p:nvPr>
        </p:nvSpPr>
        <p:spPr>
          <a:xfrm>
            <a:off x="326572" y="5987143"/>
            <a:ext cx="10237868" cy="616994"/>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Clr>
                <a:schemeClr val="dk1"/>
              </a:buClr>
              <a:buSzPts val="1800"/>
              <a:buFont typeface="Calibri"/>
              <a:buNone/>
            </a:pPr>
            <a:r>
              <a:rPr b="1" lang="iw-IL" sz="1800">
                <a:latin typeface="Alef"/>
                <a:ea typeface="Alef"/>
                <a:cs typeface="Alef"/>
                <a:sym typeface="Alef"/>
              </a:rPr>
              <a:t>אפרים משה ליליאן, חתונה אלגורית (1906) אוסף מוזיאון ישראל.</a:t>
            </a:r>
            <a:endParaRPr>
              <a:latin typeface="Alef"/>
              <a:ea typeface="Alef"/>
              <a:cs typeface="Alef"/>
              <a:sym typeface="Alef"/>
            </a:endParaRPr>
          </a:p>
        </p:txBody>
      </p:sp>
      <p:pic>
        <p:nvPicPr>
          <p:cNvPr descr="undefined" id="170" name="Google Shape;170;p15"/>
          <p:cNvPicPr preferRelativeResize="0"/>
          <p:nvPr/>
        </p:nvPicPr>
        <p:blipFill rotWithShape="1">
          <a:blip r:embed="rId3">
            <a:alphaModFix/>
          </a:blip>
          <a:srcRect b="0" l="0" r="0" t="0"/>
          <a:stretch/>
        </p:blipFill>
        <p:spPr>
          <a:xfrm>
            <a:off x="1627559" y="373606"/>
            <a:ext cx="8936881" cy="548321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16"/>
          <p:cNvSpPr txBox="1"/>
          <p:nvPr>
            <p:ph type="title"/>
          </p:nvPr>
        </p:nvSpPr>
        <p:spPr>
          <a:xfrm>
            <a:off x="739303" y="109242"/>
            <a:ext cx="11206264" cy="6541929"/>
          </a:xfrm>
          <a:prstGeom prst="rect">
            <a:avLst/>
          </a:prstGeom>
          <a:noFill/>
          <a:ln>
            <a:noFill/>
          </a:ln>
        </p:spPr>
        <p:txBody>
          <a:bodyPr anchorCtr="0" anchor="ctr" bIns="45700" lIns="91425" spcFirstLastPara="1" rIns="91425" wrap="square" tIns="45700">
            <a:noAutofit/>
          </a:bodyPr>
          <a:lstStyle/>
          <a:p>
            <a:pPr indent="0" lvl="0" marL="0" rtl="1" algn="r">
              <a:lnSpc>
                <a:spcPct val="115000"/>
              </a:lnSpc>
              <a:spcBef>
                <a:spcPts val="0"/>
              </a:spcBef>
              <a:spcAft>
                <a:spcPts val="0"/>
              </a:spcAft>
              <a:buClr>
                <a:schemeClr val="dk1"/>
              </a:buClr>
              <a:buSzPts val="1800"/>
              <a:buFont typeface="Times New Roman"/>
              <a:buNone/>
            </a:pPr>
            <a:br>
              <a:rPr lang="iw-IL" sz="1800">
                <a:latin typeface="Times New Roman"/>
                <a:ea typeface="Times New Roman"/>
                <a:cs typeface="Times New Roman"/>
                <a:sym typeface="Times New Roman"/>
              </a:rPr>
            </a:br>
            <a:r>
              <a:rPr b="1" lang="iw-IL" sz="1800">
                <a:latin typeface="Alef"/>
                <a:ea typeface="Alef"/>
                <a:cs typeface="Alef"/>
                <a:sym typeface="Alef"/>
              </a:rPr>
              <a:t>אפרים משה ליליאן, חתונה אלגורית (1906)</a:t>
            </a:r>
            <a:br>
              <a:rPr b="1" lang="iw-IL" sz="1800">
                <a:latin typeface="Alef"/>
                <a:ea typeface="Alef"/>
                <a:cs typeface="Alef"/>
                <a:sym typeface="Alef"/>
              </a:rPr>
            </a:br>
            <a:br>
              <a:rPr lang="iw-IL" sz="1800">
                <a:latin typeface="Alef"/>
                <a:ea typeface="Alef"/>
                <a:cs typeface="Alef"/>
                <a:sym typeface="Alef"/>
              </a:rPr>
            </a:br>
            <a:r>
              <a:rPr lang="iw-IL" sz="1800">
                <a:latin typeface="Alef"/>
                <a:ea typeface="Alef"/>
                <a:cs typeface="Alef"/>
                <a:sym typeface="Alef"/>
              </a:rPr>
              <a:t>מתווה לשטיח שנוצר על ידי אפרים משה ליליאן עבור בית המלאכה לשטיחים של  בצלאל המתווה נוצר כהכנה לשטיח אמנותי שנועד לשמש כמתנה לרגל חצי יובל לנישואיו של </a:t>
            </a:r>
            <a:r>
              <a:rPr lang="iw-IL" sz="1800" strike="noStrike">
                <a:latin typeface="Alef"/>
                <a:ea typeface="Alef"/>
                <a:cs typeface="Alef"/>
                <a:sym typeface="Alef"/>
              </a:rPr>
              <a:t>דוד וולפסון, </a:t>
            </a:r>
            <a:r>
              <a:rPr lang="iw-IL" sz="1800">
                <a:latin typeface="Alef"/>
                <a:ea typeface="Alef"/>
                <a:cs typeface="Alef"/>
                <a:sym typeface="Alef"/>
              </a:rPr>
              <a:t>נשיא </a:t>
            </a:r>
            <a:r>
              <a:rPr lang="iw-IL" sz="1800" strike="noStrike">
                <a:latin typeface="Alef"/>
                <a:ea typeface="Alef"/>
                <a:cs typeface="Alef"/>
                <a:sym typeface="Alef"/>
              </a:rPr>
              <a:t>הקונגרס הציוני העולמי </a:t>
            </a:r>
            <a:r>
              <a:rPr lang="iw-IL" sz="1800">
                <a:latin typeface="Alef"/>
                <a:ea typeface="Alef"/>
                <a:cs typeface="Alef"/>
                <a:sym typeface="Alef"/>
              </a:rPr>
              <a:t>ולרגל יום הולדתו החמישים של דוד וולפסון.</a:t>
            </a:r>
            <a:br>
              <a:rPr lang="iw-IL" sz="1800">
                <a:latin typeface="Alef"/>
                <a:ea typeface="Alef"/>
                <a:cs typeface="Alef"/>
                <a:sym typeface="Alef"/>
              </a:rPr>
            </a:br>
            <a:r>
              <a:rPr lang="iw-IL" sz="1800">
                <a:latin typeface="Alef"/>
                <a:ea typeface="Alef"/>
                <a:cs typeface="Alef"/>
                <a:sym typeface="Alef"/>
              </a:rPr>
              <a:t>ליליאן, שהגיע ביחד עם בוריס שץ לירושלים בשנת 1906 כמורה ב"בצלאל", התבקש ליצור סדרה של מתווים עבור מחלקת השטיחים של בית הספר. על אף שהייתה זו המחלקה הראשית בשנותיו הראשונות של בית הספר, רמתם הטכנית של עובדי המחלקה החדשה לא אפשרה את אריגתו.</a:t>
            </a:r>
            <a:br>
              <a:rPr lang="iw-IL" sz="1800">
                <a:latin typeface="Alef"/>
                <a:ea typeface="Alef"/>
                <a:cs typeface="Alef"/>
                <a:sym typeface="Alef"/>
              </a:rPr>
            </a:br>
            <a:r>
              <a:rPr lang="iw-IL" sz="1800">
                <a:latin typeface="Alef"/>
                <a:ea typeface="Alef"/>
                <a:cs typeface="Alef"/>
                <a:sym typeface="Alef"/>
              </a:rPr>
              <a:t>המתווה בנוי במתכונת של </a:t>
            </a:r>
            <a:r>
              <a:rPr lang="iw-IL" sz="1800" strike="noStrike">
                <a:latin typeface="Alef"/>
                <a:ea typeface="Alef"/>
                <a:cs typeface="Alef"/>
                <a:sym typeface="Alef"/>
              </a:rPr>
              <a:t>טריפטיכון </a:t>
            </a:r>
            <a:r>
              <a:rPr lang="iw-IL" sz="1800">
                <a:latin typeface="Alef"/>
                <a:ea typeface="Alef"/>
                <a:cs typeface="Alef"/>
                <a:sym typeface="Alef"/>
              </a:rPr>
              <a:t>בתיאורים השונים שילב ליליאן השפעות מתקופות שונות בתולדות האמנות, ביניהן אמנות </a:t>
            </a:r>
            <a:r>
              <a:rPr lang="iw-IL" sz="1800" strike="noStrike">
                <a:latin typeface="Alef"/>
                <a:ea typeface="Alef"/>
                <a:cs typeface="Alef"/>
                <a:sym typeface="Alef"/>
              </a:rPr>
              <a:t>מצרים העתיקה</a:t>
            </a:r>
            <a:r>
              <a:rPr lang="iw-IL" sz="1800">
                <a:latin typeface="Alef"/>
                <a:ea typeface="Alef"/>
                <a:cs typeface="Alef"/>
                <a:sym typeface="Alef"/>
              </a:rPr>
              <a:t>, והרנסנס בפנל המרכזי מתוארים בני זוג תחת </a:t>
            </a:r>
            <a:r>
              <a:rPr lang="iw-IL" sz="1800" strike="noStrike">
                <a:latin typeface="Alef"/>
                <a:ea typeface="Alef"/>
                <a:cs typeface="Alef"/>
                <a:sym typeface="Alef"/>
              </a:rPr>
              <a:t>חופה. </a:t>
            </a:r>
            <a:r>
              <a:rPr lang="iw-IL" sz="1800">
                <a:latin typeface="Alef"/>
                <a:ea typeface="Alef"/>
                <a:cs typeface="Alef"/>
                <a:sym typeface="Alef"/>
              </a:rPr>
              <a:t>הגבר לבוש בבגד אדום והוא מאזכר את דמותו של תגלת פלאסר השלישי, כפי שהוא מופיע על גבי תבליטים מאשור. האישה מהווה ייצוג של בת ישראל, משני עבריהם מתוארים עבדים או נערים חשופי חזה האוחזים במוטות החופה. במישור הקדמי של התיאור מתוארים פרחי </a:t>
            </a:r>
            <a:r>
              <a:rPr lang="iw-IL" sz="1800" strike="noStrike">
                <a:latin typeface="Alef"/>
                <a:ea typeface="Alef"/>
                <a:cs typeface="Alef"/>
                <a:sym typeface="Alef"/>
              </a:rPr>
              <a:t>שושן </a:t>
            </a:r>
            <a:r>
              <a:rPr lang="iw-IL" sz="1800">
                <a:latin typeface="Alef"/>
                <a:ea typeface="Alef"/>
                <a:cs typeface="Alef"/>
                <a:sym typeface="Alef"/>
              </a:rPr>
              <a:t>המאזכרים את שמו של ליליאן בגרמנית ומנוגדים לתיאור הקוצים בפנלים הצדדים.</a:t>
            </a:r>
            <a:br>
              <a:rPr lang="iw-IL" sz="1800">
                <a:latin typeface="Alef"/>
                <a:ea typeface="Alef"/>
                <a:cs typeface="Alef"/>
                <a:sym typeface="Alef"/>
              </a:rPr>
            </a:br>
            <a:r>
              <a:rPr lang="iw-IL" sz="1800">
                <a:latin typeface="Alef"/>
                <a:ea typeface="Alef"/>
                <a:cs typeface="Alef"/>
                <a:sym typeface="Alef"/>
              </a:rPr>
              <a:t>פנלים אלו מכילים תיאורים של </a:t>
            </a:r>
            <a:r>
              <a:rPr lang="iw-IL" sz="1800" strike="noStrike">
                <a:latin typeface="Alef"/>
                <a:ea typeface="Alef"/>
                <a:cs typeface="Alef"/>
                <a:sym typeface="Alef"/>
              </a:rPr>
              <a:t>הגלות </a:t>
            </a:r>
            <a:r>
              <a:rPr lang="iw-IL" sz="1800">
                <a:latin typeface="Alef"/>
                <a:ea typeface="Alef"/>
                <a:cs typeface="Alef"/>
                <a:sym typeface="Alef"/>
              </a:rPr>
              <a:t>ושל גאולת ישראל. בחלקו הימני של השטיח מתוארת דמותו של </a:t>
            </a:r>
            <a:r>
              <a:rPr lang="iw-IL" sz="1800" strike="noStrike">
                <a:latin typeface="Alef"/>
                <a:ea typeface="Alef"/>
                <a:cs typeface="Alef"/>
                <a:sym typeface="Alef"/>
              </a:rPr>
              <a:t>ירמיהו</a:t>
            </a:r>
            <a:r>
              <a:rPr lang="iw-IL" sz="1800">
                <a:latin typeface="Alef"/>
                <a:ea typeface="Alef"/>
                <a:cs typeface="Alef"/>
                <a:sym typeface="Alef"/>
              </a:rPr>
              <a:t>, השואבת את השראתה מתיאורו דמות ירמיהו של </a:t>
            </a:r>
            <a:r>
              <a:rPr lang="iw-IL" sz="1800" strike="noStrike">
                <a:latin typeface="Alef"/>
                <a:ea typeface="Alef"/>
                <a:cs typeface="Alef"/>
                <a:sym typeface="Alef"/>
              </a:rPr>
              <a:t>מיכאלאנג'לו בקפלה הסיסטינית.</a:t>
            </a:r>
            <a:r>
              <a:rPr lang="iw-IL" sz="1800">
                <a:latin typeface="Alef"/>
                <a:ea typeface="Alef"/>
                <a:cs typeface="Alef"/>
                <a:sym typeface="Alef"/>
              </a:rPr>
              <a:t> סביב הפנלים יצר ליליאן מסגרת מעוטר המושפעת מסגנון היוגנסטייל האירופי. בחלקו השמאלי של השטיח מתוארת דמותו של </a:t>
            </a:r>
            <a:r>
              <a:rPr lang="iw-IL" sz="1800" strike="noStrike">
                <a:latin typeface="Alef"/>
                <a:ea typeface="Alef"/>
                <a:cs typeface="Alef"/>
                <a:sym typeface="Alef"/>
              </a:rPr>
              <a:t>מלאך התוקע בשופר</a:t>
            </a:r>
            <a:r>
              <a:rPr lang="iw-IL" sz="1800">
                <a:latin typeface="Alef"/>
                <a:ea typeface="Alef"/>
                <a:cs typeface="Alef"/>
                <a:sym typeface="Alef"/>
              </a:rPr>
              <a:t>, ומסמל את הגאולה.</a:t>
            </a:r>
            <a:br>
              <a:rPr lang="iw-IL" sz="1800">
                <a:latin typeface="Alef"/>
                <a:ea typeface="Alef"/>
                <a:cs typeface="Alef"/>
                <a:sym typeface="Alef"/>
              </a:rPr>
            </a:br>
            <a:endParaRPr sz="1800">
              <a:latin typeface="Alef"/>
              <a:ea typeface="Alef"/>
              <a:cs typeface="Alef"/>
              <a:sym typeface="Alef"/>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7"/>
          <p:cNvSpPr txBox="1"/>
          <p:nvPr>
            <p:ph type="title"/>
          </p:nvPr>
        </p:nvSpPr>
        <p:spPr>
          <a:xfrm>
            <a:off x="340468" y="1478604"/>
            <a:ext cx="11751013" cy="4319081"/>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15000"/>
              </a:lnSpc>
              <a:spcBef>
                <a:spcPts val="0"/>
              </a:spcBef>
              <a:spcAft>
                <a:spcPts val="0"/>
              </a:spcAft>
              <a:buClr>
                <a:schemeClr val="dk1"/>
              </a:buClr>
              <a:buSzPct val="100000"/>
              <a:buFont typeface="Calibri"/>
              <a:buNone/>
            </a:pPr>
            <a:br>
              <a:rPr lang="iw-IL" sz="1800">
                <a:latin typeface="Calibri"/>
                <a:ea typeface="Calibri"/>
                <a:cs typeface="Calibri"/>
                <a:sym typeface="Calibri"/>
              </a:rPr>
            </a:br>
            <a:r>
              <a:rPr b="1" lang="iw-IL" sz="2200" u="sng">
                <a:highlight>
                  <a:srgbClr val="FFFF00"/>
                </a:highlight>
                <a:latin typeface="Alef"/>
                <a:ea typeface="Alef"/>
                <a:cs typeface="Alef"/>
                <a:sym typeface="Alef"/>
              </a:rPr>
              <a:t>אמנות שנות ה- 20</a:t>
            </a:r>
            <a:r>
              <a:rPr b="1" lang="iw-IL" sz="2200" u="sng">
                <a:latin typeface="Alef"/>
                <a:ea typeface="Alef"/>
                <a:cs typeface="Alef"/>
                <a:sym typeface="Alef"/>
              </a:rPr>
              <a:t>  - רקע שנות העשרים- הציור הארץ-ישראלי והמעבר מירושלים לתל אביב</a:t>
            </a:r>
            <a:br>
              <a:rPr lang="iw-IL" sz="2200">
                <a:latin typeface="Alef"/>
                <a:ea typeface="Alef"/>
                <a:cs typeface="Alef"/>
                <a:sym typeface="Alef"/>
              </a:rPr>
            </a:br>
            <a:r>
              <a:rPr lang="iw-IL" sz="2200">
                <a:latin typeface="Alef"/>
                <a:ea typeface="Alef"/>
                <a:cs typeface="Alef"/>
                <a:sym typeface="Alef"/>
              </a:rPr>
              <a:t>בשנות העשרים התחולל שינוי בחברה ובתרבות בארץ ישראל. העלייה השלישית והרביעית הביאה חלוצים סוציאליסטיים וסוחרים מפולין, סופרים, אנשי תיאטרון ומוסיקה שהביאו עמם את בשורת האמנות המודרנית. תל אביב צמחה במהירות כעיר והפכה למרכז תרבותי תוסס בניגוד לירושלים שהייתה בעלת אופי דתי גלותי.</a:t>
            </a:r>
            <a:br>
              <a:rPr lang="iw-IL" sz="2200">
                <a:latin typeface="Alef"/>
                <a:ea typeface="Alef"/>
                <a:cs typeface="Alef"/>
                <a:sym typeface="Alef"/>
              </a:rPr>
            </a:br>
            <a:r>
              <a:rPr lang="iw-IL" sz="2200">
                <a:latin typeface="Alef"/>
                <a:ea typeface="Alef"/>
                <a:cs typeface="Alef"/>
                <a:sym typeface="Alef"/>
              </a:rPr>
              <a:t>התקופה התאפיינה באופטימיות ורוח שינוי החלו ליצור תרבות עברית מקומית וזה הוביל גם את האמנות לחפש דרכים חדשות. בית הספר "בצלאל" היה מוסד מוכר לאמנות  שפעל מ-  1906-1929</a:t>
            </a:r>
            <a:br>
              <a:rPr lang="iw-IL" sz="2200">
                <a:latin typeface="Alef"/>
                <a:ea typeface="Alef"/>
                <a:cs typeface="Alef"/>
                <a:sym typeface="Alef"/>
              </a:rPr>
            </a:br>
            <a:r>
              <a:rPr lang="iw-IL" sz="2200">
                <a:latin typeface="Alef"/>
                <a:ea typeface="Alef"/>
                <a:cs typeface="Alef"/>
                <a:sym typeface="Alef"/>
              </a:rPr>
              <a:t>בוריס שץ היה מנהל ביה"ס והוא התווה את עקרונות ביה"ס. בצלאל היה בית ספר לאמנות ולמלאכה בו למדו גם עבודות כפיים ויצרו חפצים שימושיים למכירה, כלי קודש, עבודות מתכת, עץ, הדפסים, טקסטיל וקרמיקה.  הרעיון היה ליצור אמנות יהודית  ישראלית אמנות שהייתה גם אמצעי חינוך תעמולתי. הסגנון של בצלאל הושפע ממוטיבים מזרחיים, מטקסטים הלקוחים מהתנ"ך, המון עיטוריים קישוטיים וסגנון ציור ראליסטי. הנושאים היו: תאור של סיפורים מהתנ"ך, תיאור של עדות שונות בישראל, נופי הארץ.</a:t>
            </a:r>
            <a:br>
              <a:rPr lang="iw-IL" sz="2200">
                <a:latin typeface="Alef"/>
                <a:ea typeface="Alef"/>
                <a:cs typeface="Alef"/>
                <a:sym typeface="Alef"/>
              </a:rPr>
            </a:br>
            <a:r>
              <a:rPr lang="iw-IL" sz="2200">
                <a:latin typeface="Alef"/>
                <a:ea typeface="Alef"/>
                <a:cs typeface="Alef"/>
                <a:sym typeface="Alef"/>
              </a:rPr>
              <a:t>נחום גוטמן, ראובן רובין ואמנים נוספים שהגיעו בשנות העשרים לישראל ובתחילה לבצלאל החליטו לעזוב את בצלאל בגלל חילוקי דעות עם בוריס שץ. האמנים הצעירים חפשו דרכים חדשות ונושאים חדשים וקבוצת אמנים אלו נקראו אמני הציור הארץ- ישראלי.</a:t>
            </a:r>
            <a:br>
              <a:rPr lang="iw-IL" sz="2200">
                <a:latin typeface="Alef"/>
                <a:ea typeface="Alef"/>
                <a:cs typeface="Alef"/>
                <a:sym typeface="Alef"/>
              </a:rPr>
            </a:br>
            <a:r>
              <a:rPr lang="iw-IL" sz="2200">
                <a:latin typeface="Alef"/>
                <a:ea typeface="Alef"/>
                <a:cs typeface="Alef"/>
                <a:sym typeface="Alef"/>
              </a:rPr>
              <a:t>בעיני אמנים אלו "בצלאל" הייתה מנותקת מהמציאות הארץ ישראלית בגלל שלרוב הם ציורו נושאים מהתנ"ך. העיסוק העיקרי של בצלאל היה בתחום האמנות השימושית (קרמיקה, כתבי יד מאוירים וכד') ובעיקר "בצלאל " ייצגו בעיני הקבוצה הצעירה את הגלות שממנה רצו הצעירים להתנתק.</a:t>
            </a:r>
            <a:br>
              <a:rPr lang="iw-IL" sz="2200">
                <a:latin typeface="Alef"/>
                <a:ea typeface="Alef"/>
                <a:cs typeface="Alef"/>
                <a:sym typeface="Alef"/>
              </a:rPr>
            </a:br>
            <a:endParaRPr sz="2200">
              <a:latin typeface="Alef"/>
              <a:ea typeface="Alef"/>
              <a:cs typeface="Alef"/>
              <a:sym typeface="Alef"/>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18"/>
          <p:cNvSpPr txBox="1"/>
          <p:nvPr>
            <p:ph type="title"/>
          </p:nvPr>
        </p:nvSpPr>
        <p:spPr>
          <a:xfrm>
            <a:off x="6185438" y="340469"/>
            <a:ext cx="5886819" cy="6376018"/>
          </a:xfrm>
          <a:prstGeom prst="rect">
            <a:avLst/>
          </a:prstGeom>
          <a:noFill/>
          <a:ln>
            <a:noFill/>
          </a:ln>
        </p:spPr>
        <p:txBody>
          <a:bodyPr anchorCtr="0" anchor="ctr" bIns="45700" lIns="91425" spcFirstLastPara="1" rIns="91425" wrap="square" tIns="45700">
            <a:normAutofit/>
          </a:bodyPr>
          <a:lstStyle/>
          <a:p>
            <a:pPr indent="0" lvl="0" marL="0" rtl="1" algn="r">
              <a:lnSpc>
                <a:spcPct val="115000"/>
              </a:lnSpc>
              <a:spcBef>
                <a:spcPts val="0"/>
              </a:spcBef>
              <a:spcAft>
                <a:spcPts val="0"/>
              </a:spcAft>
              <a:buClr>
                <a:srgbClr val="000000"/>
              </a:buClr>
              <a:buSzPts val="1800"/>
              <a:buFont typeface="Times New Roman"/>
              <a:buNone/>
            </a:pPr>
            <a:r>
              <a:rPr b="1" lang="iw-IL" sz="1800">
                <a:solidFill>
                  <a:srgbClr val="000000"/>
                </a:solidFill>
                <a:latin typeface="Alef"/>
                <a:ea typeface="Alef"/>
                <a:cs typeface="Alef"/>
                <a:sym typeface="Alef"/>
              </a:rPr>
              <a:t>נחום גוטמן </a:t>
            </a:r>
            <a:r>
              <a:rPr b="1" lang="iw-IL" sz="1800" u="sng">
                <a:solidFill>
                  <a:srgbClr val="000000"/>
                </a:solidFill>
                <a:latin typeface="Alef"/>
                <a:ea typeface="Alef"/>
                <a:cs typeface="Alef"/>
                <a:sym typeface="Alef"/>
              </a:rPr>
              <a:t>, מנוחת צהריים</a:t>
            </a:r>
            <a:r>
              <a:rPr b="1" lang="iw-IL" sz="1800">
                <a:solidFill>
                  <a:srgbClr val="000000"/>
                </a:solidFill>
                <a:latin typeface="Alef"/>
                <a:ea typeface="Alef"/>
                <a:cs typeface="Alef"/>
                <a:sym typeface="Alef"/>
              </a:rPr>
              <a:t> 1926</a:t>
            </a:r>
            <a:r>
              <a:rPr lang="iw-IL" sz="1800">
                <a:solidFill>
                  <a:srgbClr val="000000"/>
                </a:solidFill>
                <a:latin typeface="Alef"/>
                <a:ea typeface="Alef"/>
                <a:cs typeface="Alef"/>
                <a:sym typeface="Alef"/>
              </a:rPr>
              <a:t>  </a:t>
            </a:r>
            <a:br>
              <a:rPr lang="iw-IL" sz="1800">
                <a:solidFill>
                  <a:srgbClr val="000000"/>
                </a:solidFill>
                <a:latin typeface="Alef"/>
                <a:ea typeface="Alef"/>
                <a:cs typeface="Alef"/>
                <a:sym typeface="Alef"/>
              </a:rPr>
            </a:br>
            <a:br>
              <a:rPr lang="iw-IL" sz="1800">
                <a:solidFill>
                  <a:srgbClr val="000000"/>
                </a:solidFill>
                <a:latin typeface="Alef"/>
                <a:ea typeface="Alef"/>
                <a:cs typeface="Alef"/>
                <a:sym typeface="Alef"/>
              </a:rPr>
            </a:br>
            <a:r>
              <a:rPr lang="iw-IL" sz="1800">
                <a:solidFill>
                  <a:srgbClr val="000000"/>
                </a:solidFill>
                <a:latin typeface="Alef"/>
                <a:ea typeface="Alef"/>
                <a:cs typeface="Alef"/>
                <a:sym typeface="Alef"/>
              </a:rPr>
              <a:t>מתאר פלאחים ערבים בשדה. במרכז הציור נראות דמויותיהם של שני פלאחים ערבים בשדה. הדמות הגברית ישנה, שוכבת על גבה ומכסה את עיניה במטפחת מנוקדת. לרגליה </a:t>
            </a:r>
            <a:r>
              <a:rPr lang="iw-IL" sz="1800" u="none" strike="noStrike">
                <a:solidFill>
                  <a:srgbClr val="000000"/>
                </a:solidFill>
                <a:latin typeface="Alef"/>
                <a:ea typeface="Alef"/>
                <a:cs typeface="Alef"/>
                <a:sym typeface="Alef"/>
              </a:rPr>
              <a:t>אבטיח </a:t>
            </a:r>
            <a:r>
              <a:rPr lang="iw-IL" sz="1800">
                <a:solidFill>
                  <a:srgbClr val="000000"/>
                </a:solidFill>
                <a:latin typeface="Alef"/>
                <a:ea typeface="Alef"/>
                <a:cs typeface="Alef"/>
                <a:sym typeface="Alef"/>
              </a:rPr>
              <a:t>תווי הפנים שלה מודגשים מאוד, כמעט כבאיור. מאחוריה יושבת דמות נשית, לבושה שמלה בצבע </a:t>
            </a:r>
            <a:r>
              <a:rPr lang="iw-IL" sz="1800" u="none" strike="noStrike">
                <a:solidFill>
                  <a:srgbClr val="000000"/>
                </a:solidFill>
                <a:latin typeface="Alef"/>
                <a:ea typeface="Alef"/>
                <a:cs typeface="Alef"/>
                <a:sym typeface="Alef"/>
              </a:rPr>
              <a:t>תכלת.</a:t>
            </a:r>
            <a:r>
              <a:rPr lang="iw-IL" sz="1800">
                <a:solidFill>
                  <a:srgbClr val="000000"/>
                </a:solidFill>
                <a:latin typeface="Alef"/>
                <a:ea typeface="Alef"/>
                <a:cs typeface="Alef"/>
                <a:sym typeface="Alef"/>
              </a:rPr>
              <a:t> היא מפנה את פניה הצידה. ברקע נראות דמויות נוספות, תיאור נוף של השדה, וכן תיאור של אזור ירוק, מעין </a:t>
            </a:r>
            <a:r>
              <a:rPr lang="iw-IL" sz="1800" u="none" strike="noStrike">
                <a:solidFill>
                  <a:srgbClr val="000000"/>
                </a:solidFill>
                <a:latin typeface="Alef"/>
                <a:ea typeface="Alef"/>
                <a:cs typeface="Alef"/>
                <a:sym typeface="Alef"/>
              </a:rPr>
              <a:t>בוסתן.</a:t>
            </a:r>
            <a:br>
              <a:rPr lang="iw-IL" sz="1800">
                <a:latin typeface="Alef"/>
                <a:ea typeface="Alef"/>
                <a:cs typeface="Alef"/>
                <a:sym typeface="Alef"/>
              </a:rPr>
            </a:br>
            <a:r>
              <a:rPr lang="iw-IL" sz="1800">
                <a:solidFill>
                  <a:srgbClr val="000000"/>
                </a:solidFill>
                <a:latin typeface="Alef"/>
                <a:ea typeface="Alef"/>
                <a:cs typeface="Alef"/>
                <a:sym typeface="Alef"/>
              </a:rPr>
              <a:t>סגנון הציור מושפע מן האמנות הפוסט אימפרסיוניסטית ומסגנונם של אנרי רוסו, פול גוגן ואחרים, בעיקר התיאור </a:t>
            </a:r>
            <a:r>
              <a:rPr lang="iw-IL" sz="1800" u="none" strike="noStrike">
                <a:solidFill>
                  <a:srgbClr val="000000"/>
                </a:solidFill>
                <a:latin typeface="Alef"/>
                <a:ea typeface="Alef"/>
                <a:cs typeface="Alef"/>
                <a:sym typeface="Alef"/>
              </a:rPr>
              <a:t>האתנוגרפי </a:t>
            </a:r>
            <a:r>
              <a:rPr lang="iw-IL" sz="1800">
                <a:solidFill>
                  <a:srgbClr val="000000"/>
                </a:solidFill>
                <a:latin typeface="Alef"/>
                <a:ea typeface="Alef"/>
                <a:cs typeface="Alef"/>
                <a:sym typeface="Alef"/>
              </a:rPr>
              <a:t>של הדמויות וסקאלת הצבעים החמה של הציור. הדמויות הכבדות מתוארות בקו גס וכללי. ניתוח של הקומפוזיציה עשוי אף להצביע על קשר בין הגוף הכבד של הפלאחים לבין תיאור הנוף. בעיקר מתבטא הדבר בדמיון שבין רגלי הגבר לבין ערמות החציר או הגבעות.</a:t>
            </a:r>
            <a:br>
              <a:rPr lang="iw-IL" sz="1800">
                <a:latin typeface="Alef"/>
                <a:ea typeface="Alef"/>
                <a:cs typeface="Alef"/>
                <a:sym typeface="Alef"/>
              </a:rPr>
            </a:br>
            <a:endParaRPr>
              <a:latin typeface="Alef"/>
              <a:ea typeface="Alef"/>
              <a:cs typeface="Alef"/>
              <a:sym typeface="Alef"/>
            </a:endParaRPr>
          </a:p>
        </p:txBody>
      </p:sp>
      <p:pic>
        <p:nvPicPr>
          <p:cNvPr descr="מנוחת צהריים, 1926 שמן על בד 93.5 × 107.5 ס&quot;מ מוזיאון תל אביב לאמנות" id="186" name="Google Shape;186;p18"/>
          <p:cNvPicPr preferRelativeResize="0"/>
          <p:nvPr/>
        </p:nvPicPr>
        <p:blipFill rotWithShape="1">
          <a:blip r:embed="rId3">
            <a:alphaModFix/>
          </a:blip>
          <a:srcRect b="0" l="0" r="0" t="0"/>
          <a:stretch/>
        </p:blipFill>
        <p:spPr>
          <a:xfrm>
            <a:off x="119743" y="1027996"/>
            <a:ext cx="6065695" cy="4802007"/>
          </a:xfrm>
          <a:prstGeom prst="rect">
            <a:avLst/>
          </a:prstGeom>
          <a:noFill/>
          <a:ln>
            <a:noFill/>
          </a:ln>
        </p:spPr>
      </p:pic>
      <p:sp>
        <p:nvSpPr>
          <p:cNvPr id="187" name="Google Shape;187;p18"/>
          <p:cNvSpPr txBox="1"/>
          <p:nvPr/>
        </p:nvSpPr>
        <p:spPr>
          <a:xfrm>
            <a:off x="119750" y="5936175"/>
            <a:ext cx="6065700" cy="461700"/>
          </a:xfrm>
          <a:prstGeom prst="rect">
            <a:avLst/>
          </a:prstGeom>
          <a:noFill/>
          <a:ln>
            <a:noFill/>
          </a:ln>
        </p:spPr>
        <p:txBody>
          <a:bodyPr anchorCtr="0" anchor="t" bIns="91425" lIns="91425" spcFirstLastPara="1" rIns="91425" wrap="square" tIns="91425">
            <a:spAutoFit/>
          </a:bodyPr>
          <a:lstStyle/>
          <a:p>
            <a:pPr indent="0" lvl="0" marL="0" rtl="1" algn="r">
              <a:lnSpc>
                <a:spcPct val="115000"/>
              </a:lnSpc>
              <a:spcBef>
                <a:spcPts val="0"/>
              </a:spcBef>
              <a:spcAft>
                <a:spcPts val="0"/>
              </a:spcAft>
              <a:buNone/>
            </a:pPr>
            <a:r>
              <a:rPr b="1" lang="iw-IL" sz="1800">
                <a:solidFill>
                  <a:schemeClr val="dk1"/>
                </a:solidFill>
                <a:latin typeface="Alef"/>
                <a:ea typeface="Alef"/>
                <a:cs typeface="Alef"/>
                <a:sym typeface="Alef"/>
              </a:rPr>
              <a:t>מתוך אוסף מוזיאון תל אביב לאומנות, עיזבון האומן.</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19"/>
          <p:cNvSpPr txBox="1"/>
          <p:nvPr>
            <p:ph type="title"/>
          </p:nvPr>
        </p:nvSpPr>
        <p:spPr>
          <a:xfrm>
            <a:off x="5145932" y="365125"/>
            <a:ext cx="6819089" cy="5977309"/>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90000"/>
              </a:lnSpc>
              <a:spcBef>
                <a:spcPts val="0"/>
              </a:spcBef>
              <a:spcAft>
                <a:spcPts val="0"/>
              </a:spcAft>
              <a:buClr>
                <a:srgbClr val="202122"/>
              </a:buClr>
              <a:buSzPct val="100000"/>
              <a:buFont typeface="Arial"/>
              <a:buNone/>
            </a:pPr>
            <a:r>
              <a:rPr b="1" i="0" lang="iw-IL" sz="2200">
                <a:solidFill>
                  <a:srgbClr val="202122"/>
                </a:solidFill>
                <a:highlight>
                  <a:srgbClr val="FFFF00"/>
                </a:highlight>
                <a:latin typeface="Alef"/>
                <a:ea typeface="Alef"/>
                <a:cs typeface="Alef"/>
                <a:sym typeface="Alef"/>
              </a:rPr>
              <a:t>שנות ה- 30 השפעה אוניברסאלית על האמנות הישראלית </a:t>
            </a:r>
            <a:br>
              <a:rPr b="1" i="0" lang="iw-IL" sz="2200">
                <a:solidFill>
                  <a:srgbClr val="202122"/>
                </a:solidFill>
                <a:highlight>
                  <a:srgbClr val="FFFF00"/>
                </a:highlight>
                <a:latin typeface="Alef"/>
                <a:ea typeface="Alef"/>
                <a:cs typeface="Alef"/>
                <a:sym typeface="Alef"/>
              </a:rPr>
            </a:br>
            <a:br>
              <a:rPr b="1" i="0" lang="iw-IL" sz="2200">
                <a:solidFill>
                  <a:srgbClr val="202122"/>
                </a:solidFill>
                <a:highlight>
                  <a:srgbClr val="FFFF00"/>
                </a:highlight>
                <a:latin typeface="Alef"/>
                <a:ea typeface="Alef"/>
                <a:cs typeface="Alef"/>
                <a:sym typeface="Alef"/>
              </a:rPr>
            </a:br>
            <a:r>
              <a:rPr i="0" lang="iw-IL" sz="2200">
                <a:solidFill>
                  <a:srgbClr val="202122"/>
                </a:solidFill>
                <a:latin typeface="Alef"/>
                <a:ea typeface="Alef"/>
                <a:cs typeface="Alef"/>
                <a:sym typeface="Alef"/>
              </a:rPr>
              <a:t>ציונה תג'ר למדה אמנות בביה"ס בצלאל והמשיכה את לימודיה בפאריז. בשנת 1929 חזרה לארץ. ציירה נופים ואנשים בארץ ובפרט בתל אביב שם גרה. היא צירה את דיוקנאותיהם של  המשוררים אברהם שלונסקי ואורי צבי גרינברג ושחקנים כמו חנה רובינא. </a:t>
            </a:r>
            <a:br>
              <a:rPr i="0" lang="iw-IL" sz="2200">
                <a:solidFill>
                  <a:srgbClr val="202122"/>
                </a:solidFill>
                <a:latin typeface="Alef"/>
                <a:ea typeface="Alef"/>
                <a:cs typeface="Alef"/>
                <a:sym typeface="Alef"/>
              </a:rPr>
            </a:br>
            <a:br>
              <a:rPr b="1" i="0" lang="iw-IL" sz="2200">
                <a:solidFill>
                  <a:srgbClr val="202122"/>
                </a:solidFill>
                <a:latin typeface="Alef"/>
                <a:ea typeface="Alef"/>
                <a:cs typeface="Alef"/>
                <a:sym typeface="Alef"/>
              </a:rPr>
            </a:br>
            <a:r>
              <a:rPr b="1" i="0" lang="iw-IL" sz="2200">
                <a:solidFill>
                  <a:srgbClr val="202122"/>
                </a:solidFill>
                <a:latin typeface="Alef"/>
                <a:ea typeface="Alef"/>
                <a:cs typeface="Alef"/>
                <a:sym typeface="Alef"/>
              </a:rPr>
              <a:t>דיוקן אברהם שלונסקי</a:t>
            </a:r>
            <a:r>
              <a:rPr i="0" lang="iw-IL" sz="2200">
                <a:solidFill>
                  <a:srgbClr val="202122"/>
                </a:solidFill>
                <a:latin typeface="Alef"/>
                <a:ea typeface="Alef"/>
                <a:cs typeface="Alef"/>
                <a:sym typeface="Alef"/>
              </a:rPr>
              <a:t>", 1925</a:t>
            </a:r>
            <a:br>
              <a:rPr i="0" lang="iw-IL" sz="2200">
                <a:solidFill>
                  <a:srgbClr val="202122"/>
                </a:solidFill>
                <a:latin typeface="Alef"/>
                <a:ea typeface="Alef"/>
                <a:cs typeface="Alef"/>
                <a:sym typeface="Alef"/>
              </a:rPr>
            </a:br>
            <a:r>
              <a:rPr i="0" lang="iw-IL" sz="2200">
                <a:solidFill>
                  <a:srgbClr val="202122"/>
                </a:solidFill>
                <a:latin typeface="Alef"/>
                <a:ea typeface="Alef"/>
                <a:cs typeface="Alef"/>
                <a:sym typeface="Alef"/>
              </a:rPr>
              <a:t>תג'ר יצרה את הדיוקן בעת שהותה בפריז בלימודים. הדיוקן משקף את השפעת הסגנונות קוביזם ואקספרסיוניזם על יצירתה של תג'ר בתקופה זו. </a:t>
            </a:r>
            <a:br>
              <a:rPr i="0" lang="iw-IL" sz="2200">
                <a:solidFill>
                  <a:srgbClr val="202122"/>
                </a:solidFill>
                <a:latin typeface="Alef"/>
                <a:ea typeface="Alef"/>
                <a:cs typeface="Alef"/>
                <a:sym typeface="Alef"/>
              </a:rPr>
            </a:br>
            <a:r>
              <a:rPr i="0" lang="iw-IL" sz="2200">
                <a:solidFill>
                  <a:srgbClr val="202122"/>
                </a:solidFill>
                <a:latin typeface="Alef"/>
                <a:ea typeface="Alef"/>
                <a:cs typeface="Alef"/>
                <a:sym typeface="Alef"/>
              </a:rPr>
              <a:t>שלונסקי מתואר לובש ז'קט כהה ואוחז סיגריה. דמותו, ובייחוד תיאור הראש, עושה שימוש בצורות גאומטריות המבליטות ומעוותות את מתאר הפנים לטובת הבעתיות מודגשת. רקע התיאור מכיל תיאור של מעין בד טלית המדגישים את הדמות בעזרת קווים אלכסוניים.</a:t>
            </a:r>
            <a:br>
              <a:rPr i="0" lang="iw-IL" sz="2200">
                <a:solidFill>
                  <a:srgbClr val="202122"/>
                </a:solidFill>
                <a:latin typeface="Alef"/>
                <a:ea typeface="Alef"/>
                <a:cs typeface="Alef"/>
                <a:sym typeface="Alef"/>
              </a:rPr>
            </a:br>
            <a:r>
              <a:rPr i="0" lang="iw-IL" sz="2200">
                <a:solidFill>
                  <a:srgbClr val="000000"/>
                </a:solidFill>
                <a:latin typeface="Alef"/>
                <a:ea typeface="Alef"/>
                <a:cs typeface="Alef"/>
                <a:sym typeface="Alef"/>
              </a:rPr>
              <a:t>ציונה אהבה להסתובב ברחובות העיר, לצייר את נופיה ואת אנשיה.</a:t>
            </a:r>
            <a:br>
              <a:rPr i="0" lang="iw-IL">
                <a:solidFill>
                  <a:srgbClr val="202122"/>
                </a:solidFill>
                <a:latin typeface="Alef"/>
                <a:ea typeface="Alef"/>
                <a:cs typeface="Alef"/>
                <a:sym typeface="Alef"/>
              </a:rPr>
            </a:br>
            <a:endParaRPr>
              <a:latin typeface="Alef"/>
              <a:ea typeface="Alef"/>
              <a:cs typeface="Alef"/>
              <a:sym typeface="Alef"/>
            </a:endParaRPr>
          </a:p>
        </p:txBody>
      </p:sp>
      <p:pic>
        <p:nvPicPr>
          <p:cNvPr descr="undefined" id="193" name="Google Shape;193;p19"/>
          <p:cNvPicPr preferRelativeResize="0"/>
          <p:nvPr/>
        </p:nvPicPr>
        <p:blipFill rotWithShape="1">
          <a:blip r:embed="rId3">
            <a:alphaModFix/>
          </a:blip>
          <a:srcRect b="0" l="0" r="0" t="0"/>
          <a:stretch/>
        </p:blipFill>
        <p:spPr>
          <a:xfrm>
            <a:off x="376101" y="561838"/>
            <a:ext cx="4036975" cy="5734325"/>
          </a:xfrm>
          <a:prstGeom prst="rect">
            <a:avLst/>
          </a:prstGeom>
          <a:noFill/>
          <a:ln>
            <a:noFill/>
          </a:ln>
        </p:spPr>
      </p:pic>
      <p:sp>
        <p:nvSpPr>
          <p:cNvPr id="194" name="Google Shape;194;p19"/>
          <p:cNvSpPr txBox="1"/>
          <p:nvPr/>
        </p:nvSpPr>
        <p:spPr>
          <a:xfrm>
            <a:off x="208785" y="6342425"/>
            <a:ext cx="4037100" cy="461700"/>
          </a:xfrm>
          <a:prstGeom prst="rect">
            <a:avLst/>
          </a:prstGeom>
          <a:noFill/>
          <a:ln>
            <a:noFill/>
          </a:ln>
        </p:spPr>
        <p:txBody>
          <a:bodyPr anchorCtr="0" anchor="t" bIns="91425" lIns="91425" spcFirstLastPara="1" rIns="91425" wrap="square" tIns="91425">
            <a:spAutoFit/>
          </a:bodyPr>
          <a:lstStyle/>
          <a:p>
            <a:pPr indent="0" lvl="0" marL="0" rtl="1" algn="r">
              <a:lnSpc>
                <a:spcPct val="115000"/>
              </a:lnSpc>
              <a:spcBef>
                <a:spcPts val="0"/>
              </a:spcBef>
              <a:spcAft>
                <a:spcPts val="0"/>
              </a:spcAft>
              <a:buNone/>
            </a:pPr>
            <a:r>
              <a:rPr b="1" lang="iw-IL" sz="1800">
                <a:solidFill>
                  <a:schemeClr val="dk1"/>
                </a:solidFill>
                <a:latin typeface="Alef"/>
                <a:ea typeface="Alef"/>
                <a:cs typeface="Alef"/>
                <a:sym typeface="Alef"/>
              </a:rPr>
              <a:t>מתוך אוסף מוזיאון תל אביב לאומנות</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0"/>
          <p:cNvSpPr txBox="1"/>
          <p:nvPr>
            <p:ph type="title"/>
          </p:nvPr>
        </p:nvSpPr>
        <p:spPr>
          <a:xfrm>
            <a:off x="4241260" y="365124"/>
            <a:ext cx="7645940" cy="5967581"/>
          </a:xfrm>
          <a:prstGeom prst="rect">
            <a:avLst/>
          </a:prstGeom>
          <a:noFill/>
          <a:ln>
            <a:noFill/>
          </a:ln>
        </p:spPr>
        <p:txBody>
          <a:bodyPr anchorCtr="0" anchor="ctr" bIns="45700" lIns="91425" spcFirstLastPara="1" rIns="91425" wrap="square" tIns="45700">
            <a:normAutofit/>
          </a:bodyPr>
          <a:lstStyle/>
          <a:p>
            <a:pPr indent="0" lvl="0" marL="0" rtl="1" algn="r">
              <a:lnSpc>
                <a:spcPct val="115000"/>
              </a:lnSpc>
              <a:spcBef>
                <a:spcPts val="0"/>
              </a:spcBef>
              <a:spcAft>
                <a:spcPts val="0"/>
              </a:spcAft>
              <a:buClr>
                <a:schemeClr val="dk1"/>
              </a:buClr>
              <a:buSzPts val="1800"/>
              <a:buFont typeface="Calibri"/>
              <a:buNone/>
            </a:pPr>
            <a:r>
              <a:rPr b="1" lang="iw-IL" sz="1800">
                <a:highlight>
                  <a:srgbClr val="FFFF00"/>
                </a:highlight>
                <a:latin typeface="Alef"/>
                <a:ea typeface="Alef"/>
                <a:cs typeface="Alef"/>
                <a:sym typeface="Alef"/>
              </a:rPr>
              <a:t>אמנות ישראלית שנות ה-40</a:t>
            </a:r>
            <a:br>
              <a:rPr b="1" lang="iw-IL" sz="1800">
                <a:highlight>
                  <a:srgbClr val="FFFF00"/>
                </a:highlight>
                <a:latin typeface="Alef"/>
                <a:ea typeface="Alef"/>
                <a:cs typeface="Alef"/>
                <a:sym typeface="Alef"/>
              </a:rPr>
            </a:br>
            <a:br>
              <a:rPr lang="iw-IL" sz="1800">
                <a:latin typeface="Alef"/>
                <a:ea typeface="Alef"/>
                <a:cs typeface="Alef"/>
                <a:sym typeface="Alef"/>
              </a:rPr>
            </a:br>
            <a:r>
              <a:rPr lang="iw-IL" sz="1800">
                <a:latin typeface="Alef"/>
                <a:ea typeface="Alef"/>
                <a:cs typeface="Alef"/>
                <a:sym typeface="Alef"/>
              </a:rPr>
              <a:t>"אמנות כנענית" זה שם שהודבק לקבוצה של אמנים שיצרו בשנות הארבעים בארץ ביניהם אברהם מלניקוב, יצחק דנצינגר ועוד. "הכנעניים" לא אהבו את השם שניתן להם. הם יצאו נגד הסגנונות האמנותיים שהיו אז בארץ וטענו שהם יותר מידי מושפעים מאירופה והם רצו ליצור משהו שייחודי למקום., לאופי המזרחי של הארץ.</a:t>
            </a:r>
            <a:br>
              <a:rPr lang="iw-IL" sz="1800">
                <a:latin typeface="Alef"/>
                <a:ea typeface="Alef"/>
                <a:cs typeface="Alef"/>
                <a:sym typeface="Alef"/>
              </a:rPr>
            </a:br>
            <a:r>
              <a:rPr lang="iw-IL" sz="1800">
                <a:latin typeface="Alef"/>
                <a:ea typeface="Alef"/>
                <a:cs typeface="Alef"/>
                <a:sym typeface="Alef"/>
              </a:rPr>
              <a:t>הכנעניים מחקו את הערבי מהדימוי החזותי האידיאולוגיה שלהם כללה חיפוש אחר תרבויות קדומות של המזרח הכנעני הקדום, הם אמצו תרבויות שכנות כמו אמנות מצרית, אשורית. הכנעניים עבדו לרוב באבן מקומית, אבן נובית(מפטרה) אבן בזלת שחורה.</a:t>
            </a:r>
            <a:br>
              <a:rPr lang="iw-IL" sz="1800">
                <a:latin typeface="Alef"/>
                <a:ea typeface="Alef"/>
                <a:cs typeface="Alef"/>
                <a:sym typeface="Alef"/>
              </a:rPr>
            </a:br>
            <a:br>
              <a:rPr lang="iw-IL" sz="1800">
                <a:latin typeface="Alef"/>
                <a:ea typeface="Alef"/>
                <a:cs typeface="Alef"/>
                <a:sym typeface="Alef"/>
              </a:rPr>
            </a:br>
            <a:r>
              <a:rPr lang="iw-IL" sz="1800" u="sng">
                <a:latin typeface="Alef"/>
                <a:ea typeface="Alef"/>
                <a:cs typeface="Alef"/>
                <a:sym typeface="Alef"/>
              </a:rPr>
              <a:t>רקע תקופתי שהשפיע והניע את הכנענים:</a:t>
            </a:r>
            <a:r>
              <a:rPr lang="iw-IL" sz="1800">
                <a:latin typeface="Alef"/>
                <a:ea typeface="Alef"/>
                <a:cs typeface="Alef"/>
                <a:sym typeface="Alef"/>
              </a:rPr>
              <a:t> המאבק בבריטים ששולטים בארץ, הבריטי נחשב כזר ולכן צריך לגרשו, מאבק נגד הערבים, האיום עם היהודים באירופה הוביל להזדהות עם מיתוסים עתיקים ולהתנתק מזהות יהודית.</a:t>
            </a:r>
            <a:br>
              <a:rPr lang="iw-IL" sz="1800">
                <a:latin typeface="Alef"/>
                <a:ea typeface="Alef"/>
                <a:cs typeface="Alef"/>
                <a:sym typeface="Alef"/>
              </a:rPr>
            </a:br>
            <a:endParaRPr>
              <a:latin typeface="Alef"/>
              <a:ea typeface="Alef"/>
              <a:cs typeface="Alef"/>
              <a:sym typeface="Alef"/>
            </a:endParaRPr>
          </a:p>
        </p:txBody>
      </p:sp>
      <p:pic>
        <p:nvPicPr>
          <p:cNvPr descr="undefined" id="200" name="Google Shape;200;p20"/>
          <p:cNvPicPr preferRelativeResize="0"/>
          <p:nvPr/>
        </p:nvPicPr>
        <p:blipFill rotWithShape="1">
          <a:blip r:embed="rId3">
            <a:alphaModFix/>
          </a:blip>
          <a:srcRect b="0" l="0" r="0" t="0"/>
          <a:stretch/>
        </p:blipFill>
        <p:spPr>
          <a:xfrm>
            <a:off x="505824" y="566637"/>
            <a:ext cx="3534410" cy="5257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1"/>
          <p:cNvSpPr txBox="1"/>
          <p:nvPr>
            <p:ph type="title"/>
          </p:nvPr>
        </p:nvSpPr>
        <p:spPr>
          <a:xfrm>
            <a:off x="4591293" y="365125"/>
            <a:ext cx="7386900" cy="5889900"/>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115000"/>
              </a:lnSpc>
              <a:spcBef>
                <a:spcPts val="0"/>
              </a:spcBef>
              <a:spcAft>
                <a:spcPts val="0"/>
              </a:spcAft>
              <a:buClr>
                <a:schemeClr val="dk1"/>
              </a:buClr>
              <a:buSzPct val="100000"/>
              <a:buFont typeface="Calibri"/>
              <a:buNone/>
            </a:pPr>
            <a:r>
              <a:rPr b="1" lang="iw-IL" sz="1800">
                <a:latin typeface="Calibri"/>
                <a:ea typeface="Calibri"/>
                <a:cs typeface="Calibri"/>
                <a:sym typeface="Calibri"/>
              </a:rPr>
              <a:t>יצחק דנצינגר, </a:t>
            </a:r>
            <a:r>
              <a:rPr b="1" lang="iw-IL" sz="1800" u="sng">
                <a:latin typeface="Calibri"/>
                <a:ea typeface="Calibri"/>
                <a:cs typeface="Calibri"/>
                <a:sym typeface="Calibri"/>
              </a:rPr>
              <a:t>נמרוד</a:t>
            </a:r>
            <a:r>
              <a:rPr b="1" lang="iw-IL" sz="1800">
                <a:latin typeface="Calibri"/>
                <a:ea typeface="Calibri"/>
                <a:cs typeface="Calibri"/>
                <a:sym typeface="Calibri"/>
              </a:rPr>
              <a:t>, 1938-9, אבן חול נובית</a:t>
            </a:r>
            <a:br>
              <a:rPr lang="iw-IL" sz="1800">
                <a:latin typeface="Alef"/>
                <a:ea typeface="Alef"/>
                <a:cs typeface="Alef"/>
                <a:sym typeface="Alef"/>
              </a:rPr>
            </a:br>
            <a:br>
              <a:rPr lang="iw-IL" sz="1800">
                <a:latin typeface="Alef"/>
                <a:ea typeface="Alef"/>
                <a:cs typeface="Alef"/>
                <a:sym typeface="Alef"/>
              </a:rPr>
            </a:br>
            <a:r>
              <a:rPr lang="iw-IL" sz="1800" u="sng">
                <a:latin typeface="Alef"/>
                <a:ea typeface="Alef"/>
                <a:cs typeface="Alef"/>
                <a:sym typeface="Alef"/>
              </a:rPr>
              <a:t>נושא</a:t>
            </a:r>
            <a:r>
              <a:rPr lang="iw-IL" sz="1800">
                <a:latin typeface="Alef"/>
                <a:ea typeface="Alef"/>
                <a:cs typeface="Alef"/>
                <a:sym typeface="Alef"/>
              </a:rPr>
              <a:t>: דמותו של נמרוד הוא הגיבור הצייד הראשון בתנ"ך. נמרוד היה בנו של כוש ונכדו של חם בן נוח. שמו מופיע בספר בראשית פרק י' פסוק 8-11.</a:t>
            </a:r>
            <a:br>
              <a:rPr lang="iw-IL" sz="1800">
                <a:latin typeface="Alef"/>
                <a:ea typeface="Alef"/>
                <a:cs typeface="Alef"/>
                <a:sym typeface="Alef"/>
              </a:rPr>
            </a:br>
            <a:r>
              <a:rPr lang="iw-IL" sz="1800" u="sng">
                <a:latin typeface="Alef"/>
                <a:ea typeface="Alef"/>
                <a:cs typeface="Alef"/>
                <a:sym typeface="Alef"/>
              </a:rPr>
              <a:t>עיצוב הדמות</a:t>
            </a:r>
            <a:r>
              <a:rPr lang="iw-IL" sz="1800">
                <a:latin typeface="Alef"/>
                <a:ea typeface="Alef"/>
                <a:cs typeface="Alef"/>
                <a:sym typeface="Alef"/>
              </a:rPr>
              <a:t>: נמרוד מתואר כצעיר, על כתפו בז או נץ, מאחורי גבו קשת ציידים, גופו מתואר מברכיו ומעלה, הוא עירום, הוא לא נימול. נמרוד מורד במוסכמות, קורא תיגר על האלוהים ואומר לאנשים להמרות את פי האלוהים משום כך הוא מוצג כצייד או כחיה שצריכה לשרוד. האמן לא נכנס לפרטים רבים בתאור פניו. שפתיו גדולות, עיניו שקועות, תווי פניו נראים עתיקים פאגניים. אין ביצירה הזו סממנים יהודים למרות דמותו של נמרוד שלקוחה מהתנך. הנץ נחשב לעוף טמא, נמרוד עצמו לא נימול.</a:t>
            </a:r>
            <a:br>
              <a:rPr lang="iw-IL" sz="1800">
                <a:latin typeface="Alef"/>
                <a:ea typeface="Alef"/>
                <a:cs typeface="Alef"/>
                <a:sym typeface="Alef"/>
              </a:rPr>
            </a:br>
            <a:r>
              <a:rPr lang="iw-IL" sz="1800" u="sng">
                <a:latin typeface="Alef"/>
                <a:ea typeface="Alef"/>
                <a:cs typeface="Alef"/>
                <a:sym typeface="Alef"/>
              </a:rPr>
              <a:t>מקורות השפעה</a:t>
            </a:r>
            <a:r>
              <a:rPr lang="iw-IL" sz="1800">
                <a:latin typeface="Alef"/>
                <a:ea typeface="Alef"/>
                <a:cs typeface="Alef"/>
                <a:sym typeface="Alef"/>
              </a:rPr>
              <a:t>: החומר מאבן חול נובית שהגיעה מפטרה, שייכת לתרבות עתיקה התרבות הנבטית. אבן אדמדמה, טכניקה של גריעה. באמצעות החומר מתייחס נמרוד למקום, לקשר למזרח.</a:t>
            </a:r>
            <a:br>
              <a:rPr lang="iw-IL" sz="1800">
                <a:latin typeface="Alef"/>
                <a:ea typeface="Alef"/>
                <a:cs typeface="Alef"/>
                <a:sym typeface="Alef"/>
              </a:rPr>
            </a:br>
            <a:r>
              <a:rPr lang="iw-IL" sz="1800" u="sng">
                <a:latin typeface="Alef"/>
                <a:ea typeface="Alef"/>
                <a:cs typeface="Alef"/>
                <a:sym typeface="Alef"/>
              </a:rPr>
              <a:t>סמלים</a:t>
            </a:r>
            <a:r>
              <a:rPr lang="iw-IL" sz="1800">
                <a:latin typeface="Alef"/>
                <a:ea typeface="Alef"/>
                <a:cs typeface="Alef"/>
                <a:sym typeface="Alef"/>
              </a:rPr>
              <a:t>: הנץ נחשב לחיה של צייד.הנץ על הכתף מזכיר פסל מצרי עתיק, מסמל את הורוס(סמל לנפש)</a:t>
            </a:r>
            <a:br>
              <a:rPr lang="iw-IL" sz="1800">
                <a:latin typeface="Alef"/>
                <a:ea typeface="Alef"/>
                <a:cs typeface="Alef"/>
                <a:sym typeface="Alef"/>
              </a:rPr>
            </a:br>
            <a:r>
              <a:rPr lang="iw-IL" sz="1800" u="sng">
                <a:latin typeface="Alef"/>
                <a:ea typeface="Alef"/>
                <a:cs typeface="Alef"/>
                <a:sym typeface="Alef"/>
              </a:rPr>
              <a:t>הסגנון</a:t>
            </a:r>
            <a:r>
              <a:rPr lang="iw-IL" sz="1800">
                <a:latin typeface="Alef"/>
                <a:ea typeface="Alef"/>
                <a:cs typeface="Alef"/>
                <a:sym typeface="Alef"/>
              </a:rPr>
              <a:t>: פרמיטיבי. הגודל של הפסל לא גדול, קיימת השפעה של פיסול מצרי, הצורה הפשוטה של הגוף, סטאטיות.</a:t>
            </a:r>
            <a:br>
              <a:rPr lang="iw-IL" sz="1800">
                <a:latin typeface="Alef"/>
                <a:ea typeface="Alef"/>
                <a:cs typeface="Alef"/>
                <a:sym typeface="Alef"/>
              </a:rPr>
            </a:br>
            <a:r>
              <a:rPr lang="iw-IL" sz="1800">
                <a:latin typeface="Alef"/>
                <a:ea typeface="Alef"/>
                <a:cs typeface="Alef"/>
                <a:sym typeface="Alef"/>
              </a:rPr>
              <a:t>דנצינגר רצה לחזור למקורות תנ"כיים קדומיים כדי ליצור מפגש עם המזרח הקדום. הוא בחר בנמרוד דמות אלילית כנענית ובאמצעותה הכריז מרד על היהדות והאמנות. ביהדות אנשים לומדים נחשבים כדמיות חיוביות ואלו נמרוד צייד ולכן נתפש כדמות שלילית. נמרוד ממרה את פי האלוהים ומתגרה באלוהים</a:t>
            </a:r>
            <a:r>
              <a:rPr lang="iw-IL" sz="1800"/>
              <a:t>.</a:t>
            </a:r>
            <a:endParaRPr/>
          </a:p>
        </p:txBody>
      </p:sp>
      <p:pic>
        <p:nvPicPr>
          <p:cNvPr descr="undefined" id="206" name="Google Shape;206;p21"/>
          <p:cNvPicPr preferRelativeResize="0"/>
          <p:nvPr/>
        </p:nvPicPr>
        <p:blipFill rotWithShape="1">
          <a:blip r:embed="rId3">
            <a:alphaModFix/>
          </a:blip>
          <a:srcRect b="0" l="0" r="0" t="0"/>
          <a:stretch/>
        </p:blipFill>
        <p:spPr>
          <a:xfrm>
            <a:off x="265890" y="365125"/>
            <a:ext cx="4033519" cy="6000276"/>
          </a:xfrm>
          <a:prstGeom prst="rect">
            <a:avLst/>
          </a:prstGeom>
          <a:noFill/>
          <a:ln>
            <a:noFill/>
          </a:ln>
        </p:spPr>
      </p:pic>
      <p:sp>
        <p:nvSpPr>
          <p:cNvPr id="207" name="Google Shape;207;p21"/>
          <p:cNvSpPr txBox="1"/>
          <p:nvPr/>
        </p:nvSpPr>
        <p:spPr>
          <a:xfrm>
            <a:off x="400900" y="6365400"/>
            <a:ext cx="3763500" cy="338700"/>
          </a:xfrm>
          <a:prstGeom prst="rect">
            <a:avLst/>
          </a:prstGeom>
          <a:noFill/>
          <a:ln>
            <a:noFill/>
          </a:ln>
        </p:spPr>
        <p:txBody>
          <a:bodyPr anchorCtr="0" anchor="t" bIns="91425" lIns="91425" spcFirstLastPara="1" rIns="91425" wrap="square" tIns="91425">
            <a:spAutoFit/>
          </a:bodyPr>
          <a:lstStyle/>
          <a:p>
            <a:pPr indent="0" lvl="0" marL="0" rtl="1" algn="r">
              <a:spcBef>
                <a:spcPts val="0"/>
              </a:spcBef>
              <a:spcAft>
                <a:spcPts val="0"/>
              </a:spcAft>
              <a:buNone/>
            </a:pPr>
            <a:r>
              <a:rPr lang="iw-IL" sz="1000">
                <a:solidFill>
                  <a:srgbClr val="5F5F5F"/>
                </a:solidFill>
              </a:rPr>
              <a:t>מתוך אוסף מוזיאון ישראל, ירושלים. צילום: נחום סלפק. עיזבון האמן</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
          <p:cNvSpPr/>
          <p:nvPr/>
        </p:nvSpPr>
        <p:spPr>
          <a:xfrm>
            <a:off x="0" y="0"/>
            <a:ext cx="12192000" cy="6858000"/>
          </a:xfrm>
          <a:prstGeom prst="rect">
            <a:avLst/>
          </a:prstGeom>
          <a:solidFill>
            <a:srgbClr val="595959"/>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6" name="Google Shape;96;p2"/>
          <p:cNvSpPr/>
          <p:nvPr/>
        </p:nvSpPr>
        <p:spPr>
          <a:xfrm>
            <a:off x="477012" y="480060"/>
            <a:ext cx="11238000" cy="589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1"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7" name="Google Shape;97;p2"/>
          <p:cNvSpPr txBox="1"/>
          <p:nvPr>
            <p:ph type="title"/>
          </p:nvPr>
        </p:nvSpPr>
        <p:spPr>
          <a:xfrm>
            <a:off x="944403" y="1375275"/>
            <a:ext cx="10303200" cy="3303300"/>
          </a:xfrm>
          <a:prstGeom prst="rect">
            <a:avLst/>
          </a:prstGeom>
          <a:noFill/>
          <a:ln>
            <a:noFill/>
          </a:ln>
        </p:spPr>
        <p:txBody>
          <a:bodyPr anchorCtr="0" anchor="ctr" bIns="45700" lIns="91425" spcFirstLastPara="1" rIns="91425" wrap="square" tIns="45700">
            <a:noAutofit/>
          </a:bodyPr>
          <a:lstStyle/>
          <a:p>
            <a:pPr indent="0" lvl="0" marL="0" rtl="1" algn="r">
              <a:lnSpc>
                <a:spcPct val="90000"/>
              </a:lnSpc>
              <a:spcBef>
                <a:spcPts val="0"/>
              </a:spcBef>
              <a:spcAft>
                <a:spcPts val="0"/>
              </a:spcAft>
              <a:buClr>
                <a:schemeClr val="dk1"/>
              </a:buClr>
              <a:buSzPts val="1500"/>
              <a:buFont typeface="Calibri"/>
              <a:buNone/>
            </a:pPr>
            <a:br>
              <a:rPr lang="iw-IL" sz="3000">
                <a:solidFill>
                  <a:schemeClr val="dk1"/>
                </a:solidFill>
                <a:latin typeface="Calibri"/>
                <a:ea typeface="Calibri"/>
                <a:cs typeface="Calibri"/>
                <a:sym typeface="Calibri"/>
              </a:rPr>
            </a:br>
            <a:r>
              <a:rPr lang="iw-IL" sz="3000">
                <a:solidFill>
                  <a:srgbClr val="FF0000"/>
                </a:solidFill>
                <a:latin typeface="Alef"/>
                <a:ea typeface="Alef"/>
                <a:cs typeface="Alef"/>
                <a:sym typeface="Alef"/>
              </a:rPr>
              <a:t>שלב א'</a:t>
            </a:r>
            <a:endParaRPr sz="3000">
              <a:solidFill>
                <a:srgbClr val="FF0000"/>
              </a:solidFill>
              <a:latin typeface="Alef"/>
              <a:ea typeface="Alef"/>
              <a:cs typeface="Alef"/>
              <a:sym typeface="Alef"/>
            </a:endParaRPr>
          </a:p>
          <a:p>
            <a:pPr indent="0" lvl="0" marL="0" rtl="1" algn="r">
              <a:lnSpc>
                <a:spcPct val="90000"/>
              </a:lnSpc>
              <a:spcBef>
                <a:spcPts val="0"/>
              </a:spcBef>
              <a:spcAft>
                <a:spcPts val="0"/>
              </a:spcAft>
              <a:buClr>
                <a:schemeClr val="dk1"/>
              </a:buClr>
              <a:buSzPts val="1500"/>
              <a:buFont typeface="Calibri"/>
              <a:buNone/>
            </a:pPr>
            <a:br>
              <a:rPr lang="iw-IL" sz="3000">
                <a:solidFill>
                  <a:schemeClr val="dk1"/>
                </a:solidFill>
                <a:latin typeface="Alef"/>
                <a:ea typeface="Alef"/>
                <a:cs typeface="Alef"/>
                <a:sym typeface="Alef"/>
              </a:rPr>
            </a:br>
            <a:r>
              <a:rPr lang="iw-IL" sz="3000">
                <a:solidFill>
                  <a:srgbClr val="2F5496"/>
                </a:solidFill>
                <a:latin typeface="Arial"/>
                <a:ea typeface="Arial"/>
                <a:cs typeface="Arial"/>
                <a:sym typeface="Arial"/>
              </a:rPr>
              <a:t>בריף קצר של המורה על אומנות ישראלית לפי עשורים. 3-5 יצירות מכל עשור שמבטאות את מאפייני העשור. מומלץ לייצר ציר אומנות ישראלית מודפס שיוצג בכיתה. לשלב תיעוד משיח אומן, אוצרים, תכניות טלויזיה וסרטונים שונים</a:t>
            </a:r>
            <a:br>
              <a:rPr lang="iw-IL" sz="3000">
                <a:solidFill>
                  <a:schemeClr val="dk1"/>
                </a:solidFill>
                <a:latin typeface="Calibri"/>
                <a:ea typeface="Calibri"/>
                <a:cs typeface="Calibri"/>
                <a:sym typeface="Calibri"/>
              </a:rPr>
            </a:br>
            <a:endParaRPr sz="30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22"/>
          <p:cNvSpPr txBox="1"/>
          <p:nvPr>
            <p:ph type="title"/>
          </p:nvPr>
        </p:nvSpPr>
        <p:spPr>
          <a:xfrm>
            <a:off x="6603162" y="365125"/>
            <a:ext cx="5274310" cy="6298322"/>
          </a:xfrm>
          <a:prstGeom prst="rect">
            <a:avLst/>
          </a:prstGeom>
          <a:noFill/>
          <a:ln>
            <a:noFill/>
          </a:ln>
        </p:spPr>
        <p:txBody>
          <a:bodyPr anchorCtr="0" anchor="ctr" bIns="45700" lIns="91425" spcFirstLastPara="1" rIns="91425" wrap="square" tIns="45700">
            <a:normAutofit/>
          </a:bodyPr>
          <a:lstStyle/>
          <a:p>
            <a:pPr indent="0" lvl="0" marL="0" rtl="1" algn="r">
              <a:lnSpc>
                <a:spcPct val="115000"/>
              </a:lnSpc>
              <a:spcBef>
                <a:spcPts val="0"/>
              </a:spcBef>
              <a:spcAft>
                <a:spcPts val="0"/>
              </a:spcAft>
              <a:buClr>
                <a:schemeClr val="dk1"/>
              </a:buClr>
              <a:buSzPts val="2000"/>
              <a:buFont typeface="Calibri"/>
              <a:buNone/>
            </a:pPr>
            <a:r>
              <a:rPr b="1" lang="iw-IL" sz="2000">
                <a:highlight>
                  <a:srgbClr val="FFFF00"/>
                </a:highlight>
                <a:latin typeface="Alef"/>
                <a:ea typeface="Alef"/>
                <a:cs typeface="Alef"/>
                <a:sym typeface="Alef"/>
              </a:rPr>
              <a:t>שנות ה- 50  - אופקים חדשים</a:t>
            </a:r>
            <a:br>
              <a:rPr lang="iw-IL" sz="2000">
                <a:latin typeface="Alef"/>
                <a:ea typeface="Alef"/>
                <a:cs typeface="Alef"/>
                <a:sym typeface="Alef"/>
              </a:rPr>
            </a:br>
            <a:r>
              <a:rPr lang="iw-IL" sz="2000">
                <a:latin typeface="Alef"/>
                <a:ea typeface="Alef"/>
                <a:cs typeface="Alef"/>
                <a:sym typeface="Alef"/>
              </a:rPr>
              <a:t>זריצקי, יחיאם, 1951</a:t>
            </a:r>
            <a:br>
              <a:rPr lang="iw-IL" sz="2000">
                <a:latin typeface="Alef"/>
                <a:ea typeface="Alef"/>
                <a:cs typeface="Alef"/>
                <a:sym typeface="Alef"/>
              </a:rPr>
            </a:br>
            <a:br>
              <a:rPr lang="iw-IL" sz="2000">
                <a:latin typeface="Alef"/>
                <a:ea typeface="Alef"/>
                <a:cs typeface="Alef"/>
                <a:sym typeface="Alef"/>
              </a:rPr>
            </a:br>
            <a:r>
              <a:rPr lang="iw-IL" sz="2000">
                <a:solidFill>
                  <a:srgbClr val="000000"/>
                </a:solidFill>
                <a:latin typeface="Alef"/>
                <a:ea typeface="Alef"/>
                <a:cs typeface="Alef"/>
                <a:sym typeface="Alef"/>
              </a:rPr>
              <a:t>בציורי הסדרה "יחיעם" (1949-1952), לדוגמה, יצר זריצקי הפשטה של נוף ודמויות המתייחסות להקמתו של קיבוץ יחיעם.  בעוד שהעבודות המוקדמות התייחסו אל הטבע בצורה ישירה, הרי שהעבודות המאוחרות יותר, שרובן עשויות בצבעי שמן, מהוות עיבוד ופרפרזה על הציורים המוקדמים ונעשו בצבעי מים. עבודות אלה ואחרות, משקפות את העניין של זריצקי במציאות החיצונית כבסיס לתיאור תהליך היצירה האמנותית.</a:t>
            </a:r>
            <a:br>
              <a:rPr lang="iw-IL" sz="2000">
                <a:latin typeface="Alef"/>
                <a:ea typeface="Alef"/>
                <a:cs typeface="Alef"/>
                <a:sym typeface="Alef"/>
              </a:rPr>
            </a:br>
            <a:r>
              <a:rPr lang="iw-IL" sz="2000">
                <a:latin typeface="Alef"/>
                <a:ea typeface="Alef"/>
                <a:cs typeface="Alef"/>
                <a:sym typeface="Alef"/>
              </a:rPr>
              <a:t> </a:t>
            </a:r>
            <a:br>
              <a:rPr lang="iw-IL" sz="2000">
                <a:latin typeface="Alef"/>
                <a:ea typeface="Alef"/>
                <a:cs typeface="Alef"/>
                <a:sym typeface="Alef"/>
              </a:rPr>
            </a:br>
            <a:endParaRPr sz="2000">
              <a:latin typeface="Alef"/>
              <a:ea typeface="Alef"/>
              <a:cs typeface="Alef"/>
              <a:sym typeface="Alef"/>
            </a:endParaRPr>
          </a:p>
        </p:txBody>
      </p:sp>
      <p:pic>
        <p:nvPicPr>
          <p:cNvPr descr="undefined" id="213" name="Google Shape;213;p22"/>
          <p:cNvPicPr preferRelativeResize="0"/>
          <p:nvPr/>
        </p:nvPicPr>
        <p:blipFill rotWithShape="1">
          <a:blip r:embed="rId3">
            <a:alphaModFix/>
          </a:blip>
          <a:srcRect b="0" l="0" r="0" t="0"/>
          <a:stretch/>
        </p:blipFill>
        <p:spPr>
          <a:xfrm>
            <a:off x="314528" y="434402"/>
            <a:ext cx="6351379" cy="5810755"/>
          </a:xfrm>
          <a:prstGeom prst="rect">
            <a:avLst/>
          </a:prstGeom>
          <a:noFill/>
          <a:ln>
            <a:noFill/>
          </a:ln>
        </p:spPr>
      </p:pic>
      <p:sp>
        <p:nvSpPr>
          <p:cNvPr id="214" name="Google Shape;214;p22"/>
          <p:cNvSpPr txBox="1"/>
          <p:nvPr/>
        </p:nvSpPr>
        <p:spPr>
          <a:xfrm>
            <a:off x="224300" y="6245150"/>
            <a:ext cx="6065700" cy="461700"/>
          </a:xfrm>
          <a:prstGeom prst="rect">
            <a:avLst/>
          </a:prstGeom>
          <a:noFill/>
          <a:ln>
            <a:noFill/>
          </a:ln>
        </p:spPr>
        <p:txBody>
          <a:bodyPr anchorCtr="0" anchor="t" bIns="91425" lIns="91425" spcFirstLastPara="1" rIns="91425" wrap="square" tIns="91425">
            <a:spAutoFit/>
          </a:bodyPr>
          <a:lstStyle/>
          <a:p>
            <a:pPr indent="0" lvl="0" marL="0" rtl="1" algn="r">
              <a:lnSpc>
                <a:spcPct val="115000"/>
              </a:lnSpc>
              <a:spcBef>
                <a:spcPts val="0"/>
              </a:spcBef>
              <a:spcAft>
                <a:spcPts val="0"/>
              </a:spcAft>
              <a:buNone/>
            </a:pPr>
            <a:r>
              <a:rPr b="1" lang="iw-IL" sz="1800">
                <a:solidFill>
                  <a:schemeClr val="dk1"/>
                </a:solidFill>
                <a:latin typeface="Alef"/>
                <a:ea typeface="Alef"/>
                <a:cs typeface="Alef"/>
                <a:sym typeface="Alef"/>
              </a:rPr>
              <a:t>מתוך אוסף מוזיאון תל אביב לאומנות, עיזבון האומן.</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3"/>
          <p:cNvSpPr txBox="1"/>
          <p:nvPr>
            <p:ph type="title"/>
          </p:nvPr>
        </p:nvSpPr>
        <p:spPr>
          <a:xfrm>
            <a:off x="642026" y="204280"/>
            <a:ext cx="11177079" cy="6361889"/>
          </a:xfrm>
          <a:prstGeom prst="rect">
            <a:avLst/>
          </a:prstGeom>
          <a:noFill/>
          <a:ln>
            <a:noFill/>
          </a:ln>
        </p:spPr>
        <p:txBody>
          <a:bodyPr anchorCtr="0" anchor="ctr" bIns="45700" lIns="91425" spcFirstLastPara="1" rIns="91425" wrap="square" tIns="45700">
            <a:noAutofit/>
          </a:bodyPr>
          <a:lstStyle/>
          <a:p>
            <a:pPr indent="0" lvl="0" marL="0" rtl="1" algn="r">
              <a:lnSpc>
                <a:spcPct val="115000"/>
              </a:lnSpc>
              <a:spcBef>
                <a:spcPts val="0"/>
              </a:spcBef>
              <a:spcAft>
                <a:spcPts val="0"/>
              </a:spcAft>
              <a:buClr>
                <a:srgbClr val="000000"/>
              </a:buClr>
              <a:buSzPts val="2000"/>
              <a:buFont typeface="Times New Roman"/>
              <a:buNone/>
            </a:pPr>
            <a:r>
              <a:rPr lang="iw-IL" sz="2000">
                <a:solidFill>
                  <a:srgbClr val="000000"/>
                </a:solidFill>
                <a:highlight>
                  <a:srgbClr val="FFFF00"/>
                </a:highlight>
                <a:latin typeface="Alef"/>
                <a:ea typeface="Alef"/>
                <a:cs typeface="Alef"/>
                <a:sym typeface="Alef"/>
              </a:rPr>
              <a:t>קבוצת "אופקים חדשים"  </a:t>
            </a:r>
            <a:r>
              <a:rPr lang="iw-IL" sz="2000">
                <a:solidFill>
                  <a:srgbClr val="000000"/>
                </a:solidFill>
                <a:latin typeface="Alef"/>
                <a:ea typeface="Alef"/>
                <a:cs typeface="Alef"/>
                <a:sym typeface="Alef"/>
              </a:rPr>
              <a:t>החלה את דרכה הפומבית בדצמבר</a:t>
            </a:r>
            <a:r>
              <a:rPr lang="iw-IL" sz="2000" u="none" strike="noStrike">
                <a:solidFill>
                  <a:srgbClr val="000000"/>
                </a:solidFill>
                <a:latin typeface="Alef"/>
                <a:ea typeface="Alef"/>
                <a:cs typeface="Alef"/>
                <a:sym typeface="Alef"/>
              </a:rPr>
              <a:t>1942</a:t>
            </a:r>
            <a:r>
              <a:rPr lang="iw-IL" sz="2000">
                <a:solidFill>
                  <a:srgbClr val="000000"/>
                </a:solidFill>
                <a:latin typeface="Alef"/>
                <a:ea typeface="Alef"/>
                <a:cs typeface="Alef"/>
                <a:sym typeface="Alef"/>
              </a:rPr>
              <a:t> כשהציגה תערוכה באולם התערוכות בבית הבימה בתל אביב כ"קבוצת השמונה". אך הקבוצה הפכה לתנועה האמנותית ההגמונית הראשונה רק לאחר הקמת </a:t>
            </a:r>
            <a:r>
              <a:rPr lang="iw-IL" sz="2000" u="none" strike="noStrike">
                <a:solidFill>
                  <a:srgbClr val="000000"/>
                </a:solidFill>
                <a:latin typeface="Alef"/>
                <a:ea typeface="Alef"/>
                <a:cs typeface="Alef"/>
                <a:sym typeface="Alef"/>
              </a:rPr>
              <a:t>מדינת ישראל.</a:t>
            </a:r>
            <a:r>
              <a:rPr lang="iw-IL" sz="2000">
                <a:solidFill>
                  <a:srgbClr val="000000"/>
                </a:solidFill>
                <a:latin typeface="Alef"/>
                <a:ea typeface="Alef"/>
                <a:cs typeface="Alef"/>
                <a:sym typeface="Alef"/>
              </a:rPr>
              <a:t>.  חבריה היו הציירים </a:t>
            </a:r>
            <a:r>
              <a:rPr lang="iw-IL" sz="2000" u="none" strike="noStrike">
                <a:solidFill>
                  <a:srgbClr val="000000"/>
                </a:solidFill>
                <a:latin typeface="Alef"/>
                <a:ea typeface="Alef"/>
                <a:cs typeface="Alef"/>
                <a:sym typeface="Alef"/>
              </a:rPr>
              <a:t>אריה ארוך, צבי מאירוף, אברהם נתון, אביגדור סטימצקי ויחזקאל שטריכמן. </a:t>
            </a:r>
            <a:r>
              <a:rPr lang="iw-IL" sz="2000">
                <a:solidFill>
                  <a:srgbClr val="000000"/>
                </a:solidFill>
                <a:latin typeface="Alef"/>
                <a:ea typeface="Alef"/>
                <a:cs typeface="Alef"/>
                <a:sym typeface="Alef"/>
              </a:rPr>
              <a:t>בפברואר </a:t>
            </a:r>
            <a:r>
              <a:rPr lang="iw-IL" sz="2000" u="none" strike="noStrike">
                <a:solidFill>
                  <a:srgbClr val="000000"/>
                </a:solidFill>
                <a:latin typeface="Alef"/>
                <a:ea typeface="Alef"/>
                <a:cs typeface="Alef"/>
                <a:sym typeface="Alef"/>
              </a:rPr>
              <a:t>1947</a:t>
            </a:r>
            <a:r>
              <a:rPr lang="iw-IL" sz="2000">
                <a:solidFill>
                  <a:srgbClr val="000000"/>
                </a:solidFill>
                <a:latin typeface="Alef"/>
                <a:ea typeface="Alef"/>
                <a:cs typeface="Alef"/>
                <a:sym typeface="Alef"/>
              </a:rPr>
              <a:t>הציגו חמישה מחברי הקבוצה, בשיתוף עם הצייר יוסף זריצקי תערוכה נוספת בשם "תערוכת השבעה" שהוצגה במוזיאון תל אביב, חברי הקבוצה טענו כי "לקבוצה זו מגמה ברורה לאמנות המודרנית, בהשפעת הציור הצרפתי, ואולם יחד עם זאת היא חותרת לסגנון מקורי, ששורשיו במציאות שלנו.</a:t>
            </a:r>
            <a:br>
              <a:rPr lang="iw-IL" sz="2000">
                <a:latin typeface="Alef"/>
                <a:ea typeface="Alef"/>
                <a:cs typeface="Alef"/>
                <a:sym typeface="Alef"/>
              </a:rPr>
            </a:br>
            <a:r>
              <a:rPr lang="iw-IL" sz="2000">
                <a:latin typeface="Alef"/>
                <a:ea typeface="Alef"/>
                <a:cs typeface="Alef"/>
                <a:sym typeface="Alef"/>
              </a:rPr>
              <a:t>בעיני האמנים הלך רוח זה לא היה רק הצהרה אידאולוגית, אלא חזון בר מימוש. זריצקי, שכיהן באותה עת כיושב ראש "אגודת הציירים והפסלים בארץ ישראל", ביקש לשנות את מגמת האגודה, שדגלה בשוויון יחסי בין האמנים. </a:t>
            </a:r>
            <a:br>
              <a:rPr lang="iw-IL" sz="2000">
                <a:latin typeface="Alef"/>
                <a:ea typeface="Alef"/>
                <a:cs typeface="Alef"/>
                <a:sym typeface="Alef"/>
              </a:rPr>
            </a:br>
            <a:br>
              <a:rPr lang="iw-IL" sz="2000">
                <a:latin typeface="Alef"/>
                <a:ea typeface="Alef"/>
                <a:cs typeface="Alef"/>
                <a:sym typeface="Alef"/>
              </a:rPr>
            </a:br>
            <a:r>
              <a:rPr lang="iw-IL" sz="2000">
                <a:solidFill>
                  <a:srgbClr val="000000"/>
                </a:solidFill>
                <a:latin typeface="Alef"/>
                <a:ea typeface="Alef"/>
                <a:cs typeface="Alef"/>
                <a:sym typeface="Alef"/>
              </a:rPr>
              <a:t>סגנון הציור הראוי בעיני התנועה, היה סגנון שישקף את הרצון לקדמה ציונית ומודרניסטית, והוא התפתח והוכתב במידה רבה על ידי מנהיגיה - זריצקי, סטימצקי ושטרייכמן. למעשה, הציגה התנועה גרסה אמנותית מקומית לסגנון הציור המופשט שהיה מפותח באירופה זה מכבר. יש שכינו את הסגנון הזה "הפשטה לירית", אולם רוב חברי הקבוצה לא הגיעו לאמנות מופשטת "טהורה", אלא להפשטה בעלת זיקה לנוף המקומי. </a:t>
            </a:r>
            <a:br>
              <a:rPr lang="iw-IL" sz="2000">
                <a:solidFill>
                  <a:srgbClr val="000000"/>
                </a:solidFill>
                <a:latin typeface="Alef"/>
                <a:ea typeface="Alef"/>
                <a:cs typeface="Alef"/>
                <a:sym typeface="Alef"/>
              </a:rPr>
            </a:br>
            <a:r>
              <a:rPr lang="iw-IL" sz="2000">
                <a:solidFill>
                  <a:srgbClr val="000000"/>
                </a:solidFill>
                <a:latin typeface="Alef"/>
                <a:ea typeface="Alef"/>
                <a:cs typeface="Alef"/>
                <a:sym typeface="Alef"/>
              </a:rPr>
              <a:t>במשיכות מכחול אקספרסיביות וחופשיות ובצבעים בהירים, שבדומה לציירי "הסגנון הארץ ישראלי", שיקף עבורם את האור הישראלי. הפורמטים של הציורים היו קטנים באופן יחסי. סגנון ציור זה היה קשור לאמנות האירופית שלפנ מלחמת העולם השנייה במידה רבה ברוח הציור של וסילי קנדינסקי, והיה מובדל במידה רבה מן הגישה המודרנית לציור המופשט שהתפתחה באותו זמן בארצות הברית..</a:t>
            </a:r>
            <a:br>
              <a:rPr lang="iw-IL" sz="2000">
                <a:latin typeface="Alef"/>
                <a:ea typeface="Alef"/>
                <a:cs typeface="Alef"/>
                <a:sym typeface="Alef"/>
              </a:rPr>
            </a:br>
            <a:endParaRPr sz="2000">
              <a:latin typeface="Alef"/>
              <a:ea typeface="Alef"/>
              <a:cs typeface="Alef"/>
              <a:sym typeface="Alef"/>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4"/>
          <p:cNvSpPr txBox="1"/>
          <p:nvPr>
            <p:ph type="title"/>
          </p:nvPr>
        </p:nvSpPr>
        <p:spPr>
          <a:xfrm>
            <a:off x="437750" y="365125"/>
            <a:ext cx="11507700" cy="6492900"/>
          </a:xfrm>
          <a:prstGeom prst="rect">
            <a:avLst/>
          </a:prstGeom>
          <a:noFill/>
          <a:ln>
            <a:noFill/>
          </a:ln>
        </p:spPr>
        <p:txBody>
          <a:bodyPr anchorCtr="0" anchor="ctr" bIns="45700" lIns="91425" spcFirstLastPara="1" rIns="91425" wrap="square" tIns="45700">
            <a:noAutofit/>
          </a:bodyPr>
          <a:lstStyle/>
          <a:p>
            <a:pPr indent="0" lvl="0" marL="0" rtl="1" algn="r">
              <a:lnSpc>
                <a:spcPct val="115000"/>
              </a:lnSpc>
              <a:spcBef>
                <a:spcPts val="0"/>
              </a:spcBef>
              <a:spcAft>
                <a:spcPts val="0"/>
              </a:spcAft>
              <a:buClr>
                <a:schemeClr val="dk1"/>
              </a:buClr>
              <a:buSzPts val="1800"/>
              <a:buFont typeface="Calibri"/>
              <a:buNone/>
            </a:pPr>
            <a:r>
              <a:rPr b="1" lang="iw-IL" sz="1800" u="none" strike="noStrike">
                <a:latin typeface="Calibri"/>
                <a:ea typeface="Calibri"/>
                <a:cs typeface="Calibri"/>
                <a:sym typeface="Calibri"/>
              </a:rPr>
              <a:t> </a:t>
            </a:r>
            <a:br>
              <a:rPr lang="iw-IL" sz="1800">
                <a:latin typeface="Calibri"/>
                <a:ea typeface="Calibri"/>
                <a:cs typeface="Calibri"/>
                <a:sym typeface="Calibri"/>
              </a:rPr>
            </a:br>
            <a:r>
              <a:rPr b="1" lang="iw-IL" sz="1800" u="sng">
                <a:highlight>
                  <a:srgbClr val="FFFF00"/>
                </a:highlight>
                <a:latin typeface="Alef"/>
                <a:ea typeface="Alef"/>
                <a:cs typeface="Alef"/>
                <a:sym typeface="Alef"/>
              </a:rPr>
              <a:t>האמנות הישראלית בשנות החמישים-</a:t>
            </a:r>
            <a:br>
              <a:rPr lang="iw-IL" sz="1800">
                <a:latin typeface="Alef"/>
                <a:ea typeface="Alef"/>
                <a:cs typeface="Alef"/>
                <a:sym typeface="Alef"/>
              </a:rPr>
            </a:br>
            <a:r>
              <a:rPr lang="iw-IL" sz="1800">
                <a:latin typeface="Alef"/>
                <a:ea typeface="Alef"/>
                <a:cs typeface="Alef"/>
                <a:sym typeface="Alef"/>
              </a:rPr>
              <a:t>ישנו ניתוק בין אירופה לארץ בעקבות מלחמת העולם השנייה, הקמת המדינה ומתוך השבר בארץ צמחה אמנות המגויסת למען החברה, למען אידיאולוגיה- </a:t>
            </a:r>
            <a:r>
              <a:rPr b="1" lang="iw-IL" sz="1800" u="sng">
                <a:highlight>
                  <a:srgbClr val="FFFF00"/>
                </a:highlight>
                <a:latin typeface="Alef"/>
                <a:ea typeface="Alef"/>
                <a:cs typeface="Alef"/>
                <a:sym typeface="Alef"/>
              </a:rPr>
              <a:t>הראליזם הסוציאליסטי</a:t>
            </a:r>
            <a:br>
              <a:rPr lang="iw-IL" sz="1800">
                <a:latin typeface="Alef"/>
                <a:ea typeface="Alef"/>
                <a:cs typeface="Alef"/>
                <a:sym typeface="Alef"/>
              </a:rPr>
            </a:br>
            <a:r>
              <a:rPr lang="iw-IL" sz="1800">
                <a:latin typeface="Alef"/>
                <a:ea typeface="Alef"/>
                <a:cs typeface="Alef"/>
                <a:sym typeface="Alef"/>
              </a:rPr>
              <a:t> </a:t>
            </a:r>
            <a:br>
              <a:rPr lang="iw-IL" sz="1800">
                <a:latin typeface="Alef"/>
                <a:ea typeface="Alef"/>
                <a:cs typeface="Alef"/>
                <a:sym typeface="Alef"/>
              </a:rPr>
            </a:br>
            <a:r>
              <a:rPr lang="iw-IL" sz="1800">
                <a:latin typeface="Alef"/>
                <a:ea typeface="Alef"/>
                <a:cs typeface="Alef"/>
                <a:sym typeface="Alef"/>
              </a:rPr>
              <a:t>האמנות מגויסת למסרים סוציאליסטיים, חברתיים, מתייחס למעמד הפועלים, התייחסות לערכים של שוויון ועבודה, להנחיל לעם את הערכים הללו גם דרך אמנות ולכן זו אמנות מגויסת על ידי המשטר לחנך את העם</a:t>
            </a:r>
            <a:br>
              <a:rPr lang="iw-IL" sz="1800">
                <a:latin typeface="Alef"/>
                <a:ea typeface="Alef"/>
                <a:cs typeface="Alef"/>
                <a:sym typeface="Alef"/>
              </a:rPr>
            </a:br>
            <a:r>
              <a:rPr b="1" lang="iw-IL" sz="1800">
                <a:latin typeface="Alef"/>
                <a:ea typeface="Alef"/>
                <a:cs typeface="Alef"/>
                <a:sym typeface="Alef"/>
              </a:rPr>
              <a:t> </a:t>
            </a:r>
            <a:br>
              <a:rPr lang="iw-IL" sz="1800">
                <a:latin typeface="Alef"/>
                <a:ea typeface="Alef"/>
                <a:cs typeface="Alef"/>
                <a:sym typeface="Alef"/>
              </a:rPr>
            </a:br>
            <a:r>
              <a:rPr b="1" lang="iw-IL" sz="1800">
                <a:solidFill>
                  <a:srgbClr val="000000"/>
                </a:solidFill>
                <a:latin typeface="Alef"/>
                <a:ea typeface="Alef"/>
                <a:cs typeface="Alef"/>
                <a:sym typeface="Alef"/>
              </a:rPr>
              <a:t>יוחנן סימון , </a:t>
            </a:r>
            <a:r>
              <a:rPr b="1" lang="iw-IL" sz="1800" u="sng">
                <a:solidFill>
                  <a:srgbClr val="000000"/>
                </a:solidFill>
                <a:latin typeface="Alef"/>
                <a:ea typeface="Alef"/>
                <a:cs typeface="Alef"/>
                <a:sym typeface="Alef"/>
              </a:rPr>
              <a:t>שבת בקיבוץ</a:t>
            </a:r>
            <a:r>
              <a:rPr lang="iw-IL" sz="1800" u="sng">
                <a:solidFill>
                  <a:srgbClr val="000000"/>
                </a:solidFill>
                <a:latin typeface="Alef"/>
                <a:ea typeface="Alef"/>
                <a:cs typeface="Alef"/>
                <a:sym typeface="Alef"/>
              </a:rPr>
              <a:t>  </a:t>
            </a:r>
            <a:r>
              <a:rPr lang="iw-IL" sz="1800">
                <a:solidFill>
                  <a:srgbClr val="000000"/>
                </a:solidFill>
                <a:latin typeface="Alef"/>
                <a:ea typeface="Alef"/>
                <a:cs typeface="Alef"/>
                <a:sym typeface="Alef"/>
              </a:rPr>
              <a:t>משנת </a:t>
            </a:r>
            <a:r>
              <a:rPr lang="iw-IL" sz="1800" u="none" strike="noStrike">
                <a:solidFill>
                  <a:srgbClr val="000000"/>
                </a:solidFill>
                <a:latin typeface="Alef"/>
                <a:ea typeface="Alef"/>
                <a:cs typeface="Alef"/>
                <a:sym typeface="Alef"/>
              </a:rPr>
              <a:t>194</a:t>
            </a:r>
            <a:r>
              <a:rPr lang="iw-IL" sz="1800">
                <a:solidFill>
                  <a:srgbClr val="000000"/>
                </a:solidFill>
                <a:latin typeface="Alef"/>
                <a:ea typeface="Alef"/>
                <a:cs typeface="Alef"/>
                <a:sym typeface="Alef"/>
              </a:rPr>
              <a:t>7</a:t>
            </a:r>
            <a:r>
              <a:rPr lang="iw-IL" sz="1800">
                <a:solidFill>
                  <a:srgbClr val="000000"/>
                </a:solidFill>
                <a:latin typeface="Alef"/>
                <a:ea typeface="Alef"/>
                <a:cs typeface="Alef"/>
                <a:sym typeface="Alef"/>
              </a:rPr>
              <a:t>בסגנון </a:t>
            </a:r>
            <a:r>
              <a:rPr lang="iw-IL" sz="1800" u="none" strike="noStrike">
                <a:solidFill>
                  <a:srgbClr val="000000"/>
                </a:solidFill>
                <a:latin typeface="Alef"/>
                <a:ea typeface="Alef"/>
                <a:cs typeface="Alef"/>
                <a:sym typeface="Alef"/>
              </a:rPr>
              <a:t>ראליזם</a:t>
            </a:r>
            <a:r>
              <a:rPr lang="iw-IL" sz="1800">
                <a:solidFill>
                  <a:srgbClr val="000000"/>
                </a:solidFill>
                <a:latin typeface="Alef"/>
                <a:ea typeface="Alef"/>
                <a:cs typeface="Alef"/>
                <a:sym typeface="Alef"/>
              </a:rPr>
              <a:t> סוציאליסטי </a:t>
            </a:r>
            <a:br>
              <a:rPr lang="iw-IL" sz="1800">
                <a:solidFill>
                  <a:srgbClr val="000000"/>
                </a:solidFill>
                <a:latin typeface="Alef"/>
                <a:ea typeface="Alef"/>
                <a:cs typeface="Alef"/>
                <a:sym typeface="Alef"/>
              </a:rPr>
            </a:br>
            <a:br>
              <a:rPr lang="iw-IL" sz="1800">
                <a:latin typeface="Alef"/>
                <a:ea typeface="Alef"/>
                <a:cs typeface="Alef"/>
                <a:sym typeface="Alef"/>
              </a:rPr>
            </a:br>
            <a:r>
              <a:rPr lang="iw-IL" sz="1800">
                <a:solidFill>
                  <a:srgbClr val="000000"/>
                </a:solidFill>
                <a:latin typeface="Alef"/>
                <a:ea typeface="Alef"/>
                <a:cs typeface="Alef"/>
                <a:sym typeface="Alef"/>
              </a:rPr>
              <a:t>היצירה דומה בסגנונה ליצירות אמנות </a:t>
            </a:r>
            <a:r>
              <a:rPr lang="iw-IL" sz="1800" u="none" strike="noStrike">
                <a:solidFill>
                  <a:srgbClr val="000000"/>
                </a:solidFill>
                <a:latin typeface="Alef"/>
                <a:ea typeface="Alef"/>
                <a:cs typeface="Alef"/>
                <a:sym typeface="Alef"/>
              </a:rPr>
              <a:t>סוביטיות</a:t>
            </a:r>
            <a:r>
              <a:rPr lang="iw-IL" sz="1800">
                <a:solidFill>
                  <a:srgbClr val="000000"/>
                </a:solidFill>
                <a:latin typeface="Alef"/>
                <a:ea typeface="Alef"/>
                <a:cs typeface="Alef"/>
                <a:sym typeface="Alef"/>
              </a:rPr>
              <a:t> מאותה תקופה.</a:t>
            </a:r>
            <a:br>
              <a:rPr lang="iw-IL" sz="1800">
                <a:latin typeface="Alef"/>
                <a:ea typeface="Alef"/>
                <a:cs typeface="Alef"/>
                <a:sym typeface="Alef"/>
              </a:rPr>
            </a:br>
            <a:r>
              <a:rPr lang="iw-IL" sz="1800">
                <a:solidFill>
                  <a:srgbClr val="000000"/>
                </a:solidFill>
                <a:latin typeface="Alef"/>
                <a:ea typeface="Alef"/>
                <a:cs typeface="Alef"/>
                <a:sym typeface="Alef"/>
              </a:rPr>
              <a:t>היצירה מתארת את "השדה הגדול" בקיבוץ גן שמואל, בו התגורר האמן. סימון נחשב לאמן חברתי ולציוריו היו מסרים חברתיים סוציאליסטים אידאולוגיים. מטרת הציורים הייתה להציג את חבר הקיבוץ כאידיאל.</a:t>
            </a:r>
            <a:br>
              <a:rPr lang="iw-IL" sz="1800">
                <a:latin typeface="Alef"/>
                <a:ea typeface="Alef"/>
                <a:cs typeface="Alef"/>
                <a:sym typeface="Alef"/>
              </a:rPr>
            </a:br>
            <a:r>
              <a:rPr lang="iw-IL" sz="1800">
                <a:solidFill>
                  <a:srgbClr val="000000"/>
                </a:solidFill>
                <a:latin typeface="Alef"/>
                <a:ea typeface="Alef"/>
                <a:cs typeface="Alef"/>
                <a:sym typeface="Alef"/>
              </a:rPr>
              <a:t>המסר המרכזי המתואר בציור "שבת בקיבוץ" הוא האידיליה המשפחתית של חברי הקיבוץ. הציור מציג את חברי הקיבוץ כמשפחה אחת של פועלים עובדים. לא ניתן לראות ביצירה את פני האנשים שכן האינדיבידואליות שלהם אינה חשובה; החשוב הוא הקשר ביניהם כקולקטיב, והקרבה שלהם לאדמה ולקיבוץ. הציור מציג את חברי הקיבוץ נחים יחד בשבת, ובכך מנסה להציג אידיליה של החברה הקיבוצית כולה, תוך הצגת הרמוניה בין החברים לבין עצמם ובין חברי הקיבוץ לטבע סביבם.</a:t>
            </a:r>
            <a:br>
              <a:rPr lang="iw-IL" sz="1800">
                <a:latin typeface="Alef"/>
                <a:ea typeface="Alef"/>
                <a:cs typeface="Alef"/>
                <a:sym typeface="Alef"/>
              </a:rPr>
            </a:br>
            <a:r>
              <a:rPr lang="iw-IL" sz="1800" u="sng">
                <a:solidFill>
                  <a:srgbClr val="000000"/>
                </a:solidFill>
                <a:latin typeface="Alef"/>
                <a:ea typeface="Alef"/>
                <a:cs typeface="Alef"/>
                <a:sym typeface="Alef"/>
              </a:rPr>
              <a:t>המסר:</a:t>
            </a:r>
            <a:r>
              <a:rPr lang="iw-IL" sz="1800">
                <a:solidFill>
                  <a:srgbClr val="000000"/>
                </a:solidFill>
                <a:latin typeface="Alef"/>
                <a:ea typeface="Alef"/>
                <a:cs typeface="Alef"/>
                <a:sym typeface="Alef"/>
              </a:rPr>
              <a:t> חיי הקיבוץ מציגים אידיאל של התיישבות, שיויון והקולקטיב הוא מה שחשוב ולא הפרט.</a:t>
            </a:r>
            <a:br>
              <a:rPr lang="iw-IL" sz="1800">
                <a:latin typeface="Alef"/>
                <a:ea typeface="Alef"/>
                <a:cs typeface="Alef"/>
                <a:sym typeface="Alef"/>
              </a:rPr>
            </a:br>
            <a:r>
              <a:rPr b="1" lang="iw-IL" sz="1800" u="sng">
                <a:solidFill>
                  <a:srgbClr val="000000"/>
                </a:solidFill>
                <a:latin typeface="Alef"/>
                <a:ea typeface="Alef"/>
                <a:cs typeface="Alef"/>
                <a:sym typeface="Alef"/>
              </a:rPr>
              <a:t>אמצעים אמנותיים: </a:t>
            </a:r>
            <a:r>
              <a:rPr lang="iw-IL" sz="1800">
                <a:solidFill>
                  <a:srgbClr val="000000"/>
                </a:solidFill>
                <a:latin typeface="Alef"/>
                <a:ea typeface="Alef"/>
                <a:cs typeface="Alef"/>
                <a:sym typeface="Alef"/>
              </a:rPr>
              <a:t>היצירות עושות שימוש בצבעים חמים - בעיקר צבעי חום ומעט ירוק, המסמלים את הקיבה לאדמה ולטבע. ברקע ניתן לראות מבנים האופיינים לקיבוץ, ואת עצי הברושים הצומחים בו. תפיסת חלל: שימוש בהסתרות ובהקצרות, הדימויים הקרובים גדולים לעומת הרחוקים.</a:t>
            </a:r>
            <a:br>
              <a:rPr lang="iw-IL" sz="1800">
                <a:latin typeface="Alef"/>
                <a:ea typeface="Alef"/>
                <a:cs typeface="Alef"/>
                <a:sym typeface="Alef"/>
              </a:rPr>
            </a:br>
            <a:r>
              <a:rPr lang="iw-IL" sz="1800">
                <a:latin typeface="Arial"/>
                <a:ea typeface="Arial"/>
                <a:cs typeface="Arial"/>
                <a:sym typeface="Arial"/>
              </a:rPr>
              <a:t> </a:t>
            </a:r>
            <a:br>
              <a:rPr lang="iw-IL" sz="1800">
                <a:latin typeface="Times New Roman"/>
                <a:ea typeface="Times New Roman"/>
                <a:cs typeface="Times New Roman"/>
                <a:sym typeface="Times New Roman"/>
              </a:rPr>
            </a:br>
            <a:br>
              <a:rPr lang="iw-IL" sz="1800">
                <a:latin typeface="Calibri"/>
                <a:ea typeface="Calibri"/>
                <a:cs typeface="Calibri"/>
                <a:sym typeface="Calibri"/>
              </a:rPr>
            </a:b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25"/>
          <p:cNvSpPr txBox="1"/>
          <p:nvPr>
            <p:ph type="title"/>
          </p:nvPr>
        </p:nvSpPr>
        <p:spPr>
          <a:xfrm>
            <a:off x="1953337" y="6302101"/>
            <a:ext cx="4961100" cy="479700"/>
          </a:xfrm>
          <a:prstGeom prst="rect">
            <a:avLst/>
          </a:prstGeom>
          <a:noFill/>
          <a:ln>
            <a:noFill/>
          </a:ln>
        </p:spPr>
        <p:txBody>
          <a:bodyPr anchorCtr="0" anchor="ctr" bIns="45700" lIns="91425" spcFirstLastPara="1" rIns="91425" wrap="square" tIns="45700">
            <a:normAutofit fontScale="90000"/>
          </a:bodyPr>
          <a:lstStyle/>
          <a:p>
            <a:pPr indent="0" lvl="0" marL="0" rtl="1" algn="ctr">
              <a:lnSpc>
                <a:spcPct val="90000"/>
              </a:lnSpc>
              <a:spcBef>
                <a:spcPts val="0"/>
              </a:spcBef>
              <a:spcAft>
                <a:spcPts val="0"/>
              </a:spcAft>
              <a:buClr>
                <a:srgbClr val="000000"/>
              </a:buClr>
              <a:buSzPct val="100000"/>
              <a:buFont typeface="Times New Roman"/>
              <a:buNone/>
            </a:pPr>
            <a:r>
              <a:rPr b="1" lang="iw-IL" sz="2000">
                <a:solidFill>
                  <a:srgbClr val="000000"/>
                </a:solidFill>
                <a:latin typeface="Alef"/>
                <a:ea typeface="Alef"/>
                <a:cs typeface="Alef"/>
                <a:sym typeface="Alef"/>
              </a:rPr>
              <a:t>יוחנן סימון,1947,שבת בקיבוץ</a:t>
            </a:r>
            <a:r>
              <a:rPr lang="iw-IL" sz="2000">
                <a:solidFill>
                  <a:srgbClr val="000000"/>
                </a:solidFill>
                <a:latin typeface="Alef"/>
                <a:ea typeface="Alef"/>
                <a:cs typeface="Alef"/>
                <a:sym typeface="Alef"/>
              </a:rPr>
              <a:t>. </a:t>
            </a:r>
            <a:endParaRPr sz="2000">
              <a:solidFill>
                <a:srgbClr val="000000"/>
              </a:solidFill>
              <a:latin typeface="Alef"/>
              <a:ea typeface="Alef"/>
              <a:cs typeface="Alef"/>
              <a:sym typeface="Alef"/>
            </a:endParaRPr>
          </a:p>
          <a:p>
            <a:pPr indent="0" lvl="0" marL="0" rtl="1" algn="ctr">
              <a:lnSpc>
                <a:spcPct val="90000"/>
              </a:lnSpc>
              <a:spcBef>
                <a:spcPts val="0"/>
              </a:spcBef>
              <a:spcAft>
                <a:spcPts val="0"/>
              </a:spcAft>
              <a:buClr>
                <a:srgbClr val="000000"/>
              </a:buClr>
              <a:buSzPct val="100000"/>
              <a:buFont typeface="Times New Roman"/>
              <a:buNone/>
            </a:pPr>
            <a:r>
              <a:rPr lang="iw-IL" sz="2000">
                <a:solidFill>
                  <a:srgbClr val="000000"/>
                </a:solidFill>
                <a:latin typeface="Alef"/>
                <a:ea typeface="Alef"/>
                <a:cs typeface="Alef"/>
                <a:sym typeface="Alef"/>
              </a:rPr>
              <a:t>אוסף מוזיאון תל אביב מתנת האומן.</a:t>
            </a:r>
            <a:r>
              <a:rPr lang="iw-IL" sz="2000">
                <a:solidFill>
                  <a:srgbClr val="000000"/>
                </a:solidFill>
                <a:latin typeface="Alef"/>
                <a:ea typeface="Alef"/>
                <a:cs typeface="Alef"/>
                <a:sym typeface="Alef"/>
              </a:rPr>
              <a:t> </a:t>
            </a:r>
            <a:endParaRPr sz="2000">
              <a:latin typeface="Alef"/>
              <a:ea typeface="Alef"/>
              <a:cs typeface="Alef"/>
              <a:sym typeface="Alef"/>
            </a:endParaRPr>
          </a:p>
        </p:txBody>
      </p:sp>
      <p:pic>
        <p:nvPicPr>
          <p:cNvPr descr="שבת בקיבוץ – ויקיפדיה" id="230" name="Google Shape;230;p25"/>
          <p:cNvPicPr preferRelativeResize="0"/>
          <p:nvPr/>
        </p:nvPicPr>
        <p:blipFill rotWithShape="1">
          <a:blip r:embed="rId3">
            <a:alphaModFix/>
          </a:blip>
          <a:srcRect b="0" l="0" r="0" t="0"/>
          <a:stretch/>
        </p:blipFill>
        <p:spPr>
          <a:xfrm>
            <a:off x="2017379" y="7"/>
            <a:ext cx="4833026" cy="6294173"/>
          </a:xfrm>
          <a:prstGeom prst="rect">
            <a:avLst/>
          </a:prstGeom>
          <a:noFill/>
          <a:ln>
            <a:noFill/>
          </a:ln>
        </p:spPr>
      </p:pic>
      <p:sp>
        <p:nvSpPr>
          <p:cNvPr id="231" name="Google Shape;231;p25"/>
          <p:cNvSpPr txBox="1"/>
          <p:nvPr/>
        </p:nvSpPr>
        <p:spPr>
          <a:xfrm>
            <a:off x="7762673" y="943583"/>
            <a:ext cx="4095300" cy="31401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1800"/>
              <a:buFont typeface="Arial"/>
              <a:buNone/>
            </a:pPr>
            <a:r>
              <a:rPr b="1" i="0" lang="iw-IL" sz="1800" u="sng" cap="none" strike="noStrike">
                <a:solidFill>
                  <a:srgbClr val="000000"/>
                </a:solidFill>
                <a:latin typeface="Calibri"/>
                <a:ea typeface="Calibri"/>
                <a:cs typeface="Calibri"/>
                <a:sym typeface="Calibri"/>
              </a:rPr>
              <a:t>ה</a:t>
            </a:r>
            <a:r>
              <a:rPr b="1" i="0" lang="iw-IL" sz="1800" u="sng" cap="none" strike="noStrike">
                <a:solidFill>
                  <a:srgbClr val="000000"/>
                </a:solidFill>
                <a:latin typeface="Alef"/>
                <a:ea typeface="Alef"/>
                <a:cs typeface="Alef"/>
                <a:sym typeface="Alef"/>
              </a:rPr>
              <a:t>מסר:</a:t>
            </a:r>
            <a:r>
              <a:rPr b="1" i="0" lang="iw-IL" sz="1800" u="none" cap="none" strike="noStrike">
                <a:solidFill>
                  <a:srgbClr val="000000"/>
                </a:solidFill>
                <a:latin typeface="Alef"/>
                <a:ea typeface="Alef"/>
                <a:cs typeface="Alef"/>
                <a:sym typeface="Alef"/>
              </a:rPr>
              <a:t> </a:t>
            </a:r>
            <a:r>
              <a:rPr b="0" i="0" lang="iw-IL" sz="1800" u="none" cap="none" strike="noStrike">
                <a:solidFill>
                  <a:srgbClr val="000000"/>
                </a:solidFill>
                <a:latin typeface="Alef"/>
                <a:ea typeface="Alef"/>
                <a:cs typeface="Alef"/>
                <a:sym typeface="Alef"/>
              </a:rPr>
              <a:t>חיי הקיבוץ מציגים אידיאל של התיישבות, שיויון והקולקטיב הוא מה שחשוב ולא הפרט.</a:t>
            </a:r>
            <a:br>
              <a:rPr b="0" i="0" lang="iw-IL" sz="1800" u="none" cap="none" strike="noStrike">
                <a:solidFill>
                  <a:schemeClr val="dk1"/>
                </a:solidFill>
                <a:latin typeface="Alef"/>
                <a:ea typeface="Alef"/>
                <a:cs typeface="Alef"/>
                <a:sym typeface="Alef"/>
              </a:rPr>
            </a:br>
            <a:r>
              <a:rPr b="1" i="0" lang="iw-IL" sz="1800" u="sng" cap="none" strike="noStrike">
                <a:solidFill>
                  <a:srgbClr val="000000"/>
                </a:solidFill>
                <a:latin typeface="Alef"/>
                <a:ea typeface="Alef"/>
                <a:cs typeface="Alef"/>
                <a:sym typeface="Alef"/>
              </a:rPr>
              <a:t>אמצעים אמנותיים: </a:t>
            </a:r>
            <a:r>
              <a:rPr b="0" i="0" lang="iw-IL" sz="1800" u="none" cap="none" strike="noStrike">
                <a:solidFill>
                  <a:srgbClr val="000000"/>
                </a:solidFill>
                <a:latin typeface="Alef"/>
                <a:ea typeface="Alef"/>
                <a:cs typeface="Alef"/>
                <a:sym typeface="Alef"/>
              </a:rPr>
              <a:t>היצירות עושות שימוש בצבעים חמים - בעיקר צבעי חום ומעט ירוק, המסמלים את הקיבה לאדמה ולטבע. ברקע ניתן לראות מבנים האופיינים לקיבוץ, ואת עצי הברושים הצומחים בו. תפיסת חלל: שימוש בהסתרות ובהקצרות, הדימויים הקרובים גדולים לעומת הרחוקים.</a:t>
            </a:r>
            <a:br>
              <a:rPr b="0" i="0" lang="iw-IL" sz="1800" u="none" cap="none" strike="noStrike">
                <a:solidFill>
                  <a:schemeClr val="dk1"/>
                </a:solidFill>
                <a:latin typeface="Alef"/>
                <a:ea typeface="Alef"/>
                <a:cs typeface="Alef"/>
                <a:sym typeface="Alef"/>
              </a:rPr>
            </a:br>
            <a:endParaRPr b="0" i="0" sz="1800" u="none" cap="none" strike="noStrike">
              <a:solidFill>
                <a:schemeClr val="dk1"/>
              </a:solidFill>
              <a:latin typeface="Alef"/>
              <a:ea typeface="Alef"/>
              <a:cs typeface="Alef"/>
              <a:sym typeface="Alef"/>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26"/>
          <p:cNvSpPr txBox="1"/>
          <p:nvPr>
            <p:ph type="title"/>
          </p:nvPr>
        </p:nvSpPr>
        <p:spPr>
          <a:xfrm>
            <a:off x="3599075" y="405350"/>
            <a:ext cx="8375700" cy="6126000"/>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15000"/>
              </a:lnSpc>
              <a:spcBef>
                <a:spcPts val="0"/>
              </a:spcBef>
              <a:spcAft>
                <a:spcPts val="0"/>
              </a:spcAft>
              <a:buClr>
                <a:srgbClr val="000000"/>
              </a:buClr>
              <a:buSzPct val="100000"/>
              <a:buFont typeface="Times New Roman"/>
              <a:buNone/>
            </a:pPr>
            <a:br>
              <a:rPr b="1" lang="iw-IL" sz="1800">
                <a:solidFill>
                  <a:srgbClr val="000000"/>
                </a:solidFill>
                <a:highlight>
                  <a:srgbClr val="FFFF00"/>
                </a:highlight>
                <a:latin typeface="Times New Roman"/>
                <a:ea typeface="Times New Roman"/>
                <a:cs typeface="Times New Roman"/>
                <a:sym typeface="Times New Roman"/>
              </a:rPr>
            </a:br>
            <a:r>
              <a:rPr b="1" lang="iw-IL" sz="1800">
                <a:solidFill>
                  <a:srgbClr val="000000"/>
                </a:solidFill>
                <a:highlight>
                  <a:srgbClr val="FFFF00"/>
                </a:highlight>
                <a:latin typeface="Alef"/>
                <a:ea typeface="Alef"/>
                <a:cs typeface="Alef"/>
                <a:sym typeface="Alef"/>
              </a:rPr>
              <a:t>אמנות ישראלית – שנות ה-</a:t>
            </a:r>
            <a:r>
              <a:rPr lang="iw-IL" sz="1800">
                <a:solidFill>
                  <a:srgbClr val="000000"/>
                </a:solidFill>
                <a:highlight>
                  <a:srgbClr val="FFFF00"/>
                </a:highlight>
                <a:latin typeface="Alef"/>
                <a:ea typeface="Alef"/>
                <a:cs typeface="Alef"/>
                <a:sym typeface="Alef"/>
              </a:rPr>
              <a:t> </a:t>
            </a:r>
            <a:r>
              <a:rPr b="1" lang="iw-IL" sz="1800">
                <a:solidFill>
                  <a:srgbClr val="000000"/>
                </a:solidFill>
                <a:highlight>
                  <a:srgbClr val="FFFF00"/>
                </a:highlight>
                <a:latin typeface="Alef"/>
                <a:ea typeface="Alef"/>
                <a:cs typeface="Alef"/>
                <a:sym typeface="Alef"/>
              </a:rPr>
              <a:t>60</a:t>
            </a:r>
            <a:br>
              <a:rPr lang="iw-IL" sz="1800">
                <a:latin typeface="Alef"/>
                <a:ea typeface="Alef"/>
                <a:cs typeface="Alef"/>
                <a:sym typeface="Alef"/>
              </a:rPr>
            </a:br>
            <a:r>
              <a:rPr lang="iw-IL" sz="1800">
                <a:latin typeface="Alef"/>
                <a:ea typeface="Alef"/>
                <a:cs typeface="Alef"/>
                <a:sym typeface="Alef"/>
              </a:rPr>
              <a:t> </a:t>
            </a:r>
            <a:r>
              <a:rPr b="1" lang="iw-IL" sz="1800">
                <a:latin typeface="Alef"/>
                <a:ea typeface="Alef"/>
                <a:cs typeface="Alef"/>
                <a:sym typeface="Alef"/>
              </a:rPr>
              <a:t>יגאל תומרקין, </a:t>
            </a:r>
            <a:r>
              <a:rPr b="1" lang="iw-IL" sz="1800" u="sng">
                <a:latin typeface="Alef"/>
                <a:ea typeface="Alef"/>
                <a:cs typeface="Alef"/>
                <a:sym typeface="Alef"/>
              </a:rPr>
              <a:t>הוא הלך השדות,</a:t>
            </a:r>
            <a:r>
              <a:rPr b="1" lang="iw-IL" sz="1800">
                <a:latin typeface="Alef"/>
                <a:ea typeface="Alef"/>
                <a:cs typeface="Alef"/>
                <a:sym typeface="Alef"/>
              </a:rPr>
              <a:t> 1967, ברונזה</a:t>
            </a:r>
            <a:br>
              <a:rPr b="1" lang="iw-IL" sz="1800">
                <a:latin typeface="Alef"/>
                <a:ea typeface="Alef"/>
                <a:cs typeface="Alef"/>
                <a:sym typeface="Alef"/>
              </a:rPr>
            </a:br>
            <a:r>
              <a:rPr lang="iw-IL" sz="1800">
                <a:solidFill>
                  <a:srgbClr val="000000"/>
                </a:solidFill>
                <a:latin typeface="Alef"/>
                <a:ea typeface="Alef"/>
                <a:cs typeface="Alef"/>
                <a:sym typeface="Alef"/>
              </a:rPr>
              <a:t>יצירה זו, חלק מסדרה גדולה של פסלים שיצר תומרקין בשנות השישים והשבעים של המאה ה-20, נתפסה מיד כביקורת נוקבת של האמן על מיתוס הלוחם והקורבן הישראלי. כותרת היצירה לקוחה משם ספרושל </a:t>
            </a:r>
            <a:r>
              <a:rPr lang="iw-IL" sz="1800" u="none" strike="noStrike">
                <a:solidFill>
                  <a:srgbClr val="000000"/>
                </a:solidFill>
                <a:latin typeface="Alef"/>
                <a:ea typeface="Alef"/>
                <a:cs typeface="Alef"/>
                <a:sym typeface="Alef"/>
              </a:rPr>
              <a:t>משה שמיר </a:t>
            </a:r>
            <a:r>
              <a:rPr lang="iw-IL" sz="1800">
                <a:solidFill>
                  <a:srgbClr val="000000"/>
                </a:solidFill>
                <a:latin typeface="Alef"/>
                <a:ea typeface="Alef"/>
                <a:cs typeface="Alef"/>
                <a:sym typeface="Alef"/>
              </a:rPr>
              <a:t>מ- 1947 המתאר את אורי, הצבר הלוחם העשוי ללא חת, המקריב את חייו למען המולדת. כותרת הספר מתבססת על שירו המפורסם של נתן אלתרמן:".בני גדול ושתקן,/ ואני פה כותונת של חג לו תופרת./ הוא הולך בשדות, הוא יגיע עד כאן./ הוא נושא בליבו כדור עופרת" שימשו מוטיב מרכזי בספר ובמיתוס הישראלי הנבנה. </a:t>
            </a:r>
            <a:br>
              <a:rPr lang="iw-IL" sz="1800">
                <a:latin typeface="Alef"/>
                <a:ea typeface="Alef"/>
                <a:cs typeface="Alef"/>
                <a:sym typeface="Alef"/>
              </a:rPr>
            </a:br>
            <a:r>
              <a:rPr lang="iw-IL" sz="1800">
                <a:latin typeface="Alef"/>
                <a:ea typeface="Alef"/>
                <a:cs typeface="Alef"/>
                <a:sym typeface="Alef"/>
              </a:rPr>
              <a:t>תומרקין </a:t>
            </a:r>
            <a:r>
              <a:rPr lang="iw-IL" sz="1800">
                <a:solidFill>
                  <a:srgbClr val="000000"/>
                </a:solidFill>
                <a:latin typeface="Alef"/>
                <a:ea typeface="Alef"/>
                <a:cs typeface="Alef"/>
                <a:sym typeface="Alef"/>
              </a:rPr>
              <a:t>יצר שלושה העתקים של הפסל. דמות החייל מורכבת מחלקי נשק ומיציקות גוף של האמן בברונזה שחורה. הדמות שיצר תומרקין מהווה היפוך גמור לדמות המיתולוגית המתוארת בספר ובשיר. הניגוד בין שם הספר הטעון כל כך ובין הדמות המפלצתית, ספק אנושית ספק מכונה שיצר </a:t>
            </a:r>
            <a:r>
              <a:rPr lang="iw-IL" sz="1800" u="none" strike="noStrike">
                <a:solidFill>
                  <a:srgbClr val="000000"/>
                </a:solidFill>
                <a:latin typeface="Alef"/>
                <a:ea typeface="Alef"/>
                <a:cs typeface="Alef"/>
                <a:sym typeface="Alef"/>
              </a:rPr>
              <a:t>תומרקין,</a:t>
            </a:r>
            <a:r>
              <a:rPr lang="iw-IL" sz="1800">
                <a:solidFill>
                  <a:srgbClr val="000000"/>
                </a:solidFill>
                <a:latin typeface="Alef"/>
                <a:ea typeface="Alef"/>
                <a:cs typeface="Alef"/>
                <a:sym typeface="Alef"/>
              </a:rPr>
              <a:t> יוצר תחושה </a:t>
            </a:r>
            <a:r>
              <a:rPr lang="iw-IL" sz="1800" u="none" strike="noStrike">
                <a:solidFill>
                  <a:srgbClr val="000000"/>
                </a:solidFill>
                <a:latin typeface="Alef"/>
                <a:ea typeface="Alef"/>
                <a:cs typeface="Alef"/>
                <a:sym typeface="Alef"/>
              </a:rPr>
              <a:t>לא </a:t>
            </a:r>
            <a:r>
              <a:rPr lang="iw-IL" sz="1800">
                <a:solidFill>
                  <a:srgbClr val="000000"/>
                </a:solidFill>
                <a:latin typeface="Alef"/>
                <a:ea typeface="Alef"/>
                <a:cs typeface="Alef"/>
                <a:sym typeface="Alef"/>
              </a:rPr>
              <a:t>נוחה  של דחייה וחתירה תחת המיתוסים המקובלים של החברה הישראלית.  חלקים בפסל צבועים באדום, כמו פגיעות או פצעים בגוף.</a:t>
            </a:r>
            <a:br>
              <a:rPr lang="iw-IL" sz="1800">
                <a:latin typeface="Alef"/>
                <a:ea typeface="Alef"/>
                <a:cs typeface="Alef"/>
                <a:sym typeface="Alef"/>
              </a:rPr>
            </a:br>
            <a:r>
              <a:rPr lang="iw-IL" sz="1800">
                <a:solidFill>
                  <a:srgbClr val="000000"/>
                </a:solidFill>
                <a:latin typeface="Alef"/>
                <a:ea typeface="Alef"/>
                <a:cs typeface="Alef"/>
                <a:sym typeface="Alef"/>
              </a:rPr>
              <a:t>תומרקין יצר אסמבלאז' המשלב  רדי מייד כמו מכנסי צבא, כלי נשק ומשקפי השמש ויציקות גוף, הפסל כולו נוצק בברונזה.</a:t>
            </a:r>
            <a:br>
              <a:rPr lang="iw-IL" sz="1800">
                <a:latin typeface="Alef"/>
                <a:ea typeface="Alef"/>
                <a:cs typeface="Alef"/>
                <a:sym typeface="Alef"/>
              </a:rPr>
            </a:br>
            <a:r>
              <a:rPr lang="iw-IL" sz="1800">
                <a:solidFill>
                  <a:srgbClr val="000000"/>
                </a:solidFill>
                <a:latin typeface="Alef"/>
                <a:ea typeface="Alef"/>
                <a:cs typeface="Alef"/>
                <a:sym typeface="Alef"/>
              </a:rPr>
              <a:t>הפסל מציג דמות אדם, המזוהה כחייל, הדמות חובשת משקפי שמש וחורצת לשון אדומה מדם, ספק בעווית מוות ספק בלגלוג. בטנה פתוחה ומלאה בכלי נשק, המחליפים את אבריה הפנימיים. עורה נראה שרוף ומתקלף מעליו. כלי הנשק בגוף הדמות צבועים בשחור ובאדום, ועל הכדור בתחתית בטנה מצויר חץ המקובל במפות קרב. </a:t>
            </a:r>
            <a:br>
              <a:rPr lang="iw-IL" sz="1800">
                <a:solidFill>
                  <a:srgbClr val="000000"/>
                </a:solidFill>
                <a:latin typeface="Alef"/>
                <a:ea typeface="Alef"/>
                <a:cs typeface="Alef"/>
                <a:sym typeface="Alef"/>
              </a:rPr>
            </a:br>
            <a:r>
              <a:rPr lang="iw-IL" sz="1800">
                <a:solidFill>
                  <a:srgbClr val="000000"/>
                </a:solidFill>
                <a:latin typeface="Alef"/>
                <a:ea typeface="Alef"/>
                <a:cs typeface="Alef"/>
                <a:sym typeface="Alef"/>
              </a:rPr>
              <a:t>לועו של החייל פעור לרווחה, כשל חיית טרף, וקנה הבליעה החשוף שלה מורכב מקנה רובה. הדמות הופכת מאדם למכונה חסרת רגש העשויה מתכת וכלי נשק. הרמז כאן ברור:  החייל מוצג פצוע ומושפל, מכנסיו מופשלות ואיבר מינו בחוץ, הוא לא נראה כדמות אידיאלית או מייצגת גבורה.</a:t>
            </a:r>
            <a:br>
              <a:rPr lang="iw-IL" sz="1800">
                <a:latin typeface="Alef"/>
                <a:ea typeface="Alef"/>
                <a:cs typeface="Alef"/>
                <a:sym typeface="Alef"/>
              </a:rPr>
            </a:br>
            <a:endParaRPr>
              <a:latin typeface="Alef"/>
              <a:ea typeface="Alef"/>
              <a:cs typeface="Alef"/>
              <a:sym typeface="Alef"/>
            </a:endParaRPr>
          </a:p>
        </p:txBody>
      </p:sp>
      <p:pic>
        <p:nvPicPr>
          <p:cNvPr id="237" name="Google Shape;237;p26"/>
          <p:cNvPicPr preferRelativeResize="0"/>
          <p:nvPr/>
        </p:nvPicPr>
        <p:blipFill rotWithShape="1">
          <a:blip r:embed="rId3">
            <a:alphaModFix/>
          </a:blip>
          <a:srcRect b="0" l="0" r="0" t="0"/>
          <a:stretch/>
        </p:blipFill>
        <p:spPr>
          <a:xfrm>
            <a:off x="443855" y="1012372"/>
            <a:ext cx="3155214" cy="4212773"/>
          </a:xfrm>
          <a:prstGeom prst="rect">
            <a:avLst/>
          </a:prstGeom>
          <a:noFill/>
          <a:ln>
            <a:noFill/>
          </a:ln>
        </p:spPr>
      </p:pic>
      <p:sp>
        <p:nvSpPr>
          <p:cNvPr id="238" name="Google Shape;238;p26"/>
          <p:cNvSpPr txBox="1"/>
          <p:nvPr/>
        </p:nvSpPr>
        <p:spPr>
          <a:xfrm>
            <a:off x="487113" y="5225150"/>
            <a:ext cx="3068700" cy="323100"/>
          </a:xfrm>
          <a:prstGeom prst="rect">
            <a:avLst/>
          </a:prstGeom>
          <a:noFill/>
          <a:ln>
            <a:noFill/>
          </a:ln>
        </p:spPr>
        <p:txBody>
          <a:bodyPr anchorCtr="0" anchor="t" bIns="91425" lIns="91425" spcFirstLastPara="1" rIns="91425" wrap="square" tIns="91425">
            <a:spAutoFit/>
          </a:bodyPr>
          <a:lstStyle/>
          <a:p>
            <a:pPr indent="0" lvl="0" marL="0" rtl="1" algn="r">
              <a:lnSpc>
                <a:spcPct val="115000"/>
              </a:lnSpc>
              <a:spcBef>
                <a:spcPts val="0"/>
              </a:spcBef>
              <a:spcAft>
                <a:spcPts val="0"/>
              </a:spcAft>
              <a:buNone/>
            </a:pPr>
            <a:r>
              <a:rPr b="1" lang="iw-IL" sz="900">
                <a:solidFill>
                  <a:schemeClr val="dk1"/>
                </a:solidFill>
                <a:latin typeface="Alef"/>
                <a:ea typeface="Alef"/>
                <a:cs typeface="Alef"/>
                <a:sym typeface="Alef"/>
              </a:rPr>
              <a:t>מתוך אוסף מוזיאון תל אביב לאומנות, עיזבון האומן.</a:t>
            </a:r>
            <a:endParaRPr sz="9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7"/>
          <p:cNvSpPr txBox="1"/>
          <p:nvPr>
            <p:ph type="title"/>
          </p:nvPr>
        </p:nvSpPr>
        <p:spPr>
          <a:xfrm>
            <a:off x="6332705" y="343069"/>
            <a:ext cx="5612861" cy="6171862"/>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Clr>
                <a:srgbClr val="000000"/>
              </a:buClr>
              <a:buSzPts val="2000"/>
              <a:buFont typeface="Calibri"/>
              <a:buNone/>
            </a:pPr>
            <a:r>
              <a:rPr lang="iw-IL" sz="2000">
                <a:solidFill>
                  <a:srgbClr val="000000"/>
                </a:solidFill>
                <a:latin typeface="Alef"/>
                <a:ea typeface="Alef"/>
                <a:cs typeface="Alef"/>
                <a:sym typeface="Alef"/>
              </a:rPr>
              <a:t>היצירה יוצאת כנגד השמחה והאופוריה שאחזו בעם עקב הניצחון במלחמה, ומזכירה את ההרג, המוות והחייתיות שהן תוצאותיה האמיתיות של המלחמה. יותר מכל היצירה יוצאת כנגד הנזק הנפשי שנגרם לעם ולחיילים. היצירה מזהירה מפני קידוש המוות והמלחמה, הביקורת על תחושת השמחה שהייתה בעם ואלו במלחמה כמו בכל מלחמה אין באמת מנצחים , נפגעים, פצועים ומתים יש בשני הצדדים.</a:t>
            </a:r>
            <a:br>
              <a:rPr lang="iw-IL" sz="2000">
                <a:latin typeface="Alef"/>
                <a:ea typeface="Alef"/>
                <a:cs typeface="Alef"/>
                <a:sym typeface="Alef"/>
              </a:rPr>
            </a:br>
            <a:r>
              <a:rPr lang="iw-IL" sz="2000">
                <a:solidFill>
                  <a:srgbClr val="000000"/>
                </a:solidFill>
                <a:latin typeface="Alef"/>
                <a:ea typeface="Alef"/>
                <a:cs typeface="Alef"/>
                <a:sym typeface="Alef"/>
              </a:rPr>
              <a:t>פסל זה היה כאמור אחד מסדרה של פסלי חיילים ודמויות שהפכו את גוף האדם למפת קרב הנושאת עליה את צלקות המלחמה, הפיזיות והנפשיות. המחאה של </a:t>
            </a:r>
            <a:r>
              <a:rPr lang="iw-IL" sz="2000" u="none" strike="noStrike">
                <a:solidFill>
                  <a:srgbClr val="000000"/>
                </a:solidFill>
                <a:latin typeface="Alef"/>
                <a:ea typeface="Alef"/>
                <a:cs typeface="Alef"/>
                <a:sym typeface="Alef"/>
              </a:rPr>
              <a:t>תומרקין</a:t>
            </a:r>
            <a:r>
              <a:rPr lang="iw-IL" sz="2000">
                <a:solidFill>
                  <a:srgbClr val="000000"/>
                </a:solidFill>
                <a:latin typeface="Alef"/>
                <a:ea typeface="Alef"/>
                <a:cs typeface="Alef"/>
                <a:sym typeface="Alef"/>
              </a:rPr>
              <a:t> חלחלה עמוק אל תוך שנות השבעים, והשפיעה על אמנים נוספים שיצאו כנגד מיתוס הקורבן והגבורה .</a:t>
            </a:r>
            <a:br>
              <a:rPr lang="iw-IL" sz="2000">
                <a:latin typeface="Alef"/>
                <a:ea typeface="Alef"/>
                <a:cs typeface="Alef"/>
                <a:sym typeface="Alef"/>
              </a:rPr>
            </a:br>
            <a:r>
              <a:rPr lang="iw-IL" sz="2000">
                <a:latin typeface="Alef"/>
                <a:ea typeface="Alef"/>
                <a:cs typeface="Alef"/>
                <a:sym typeface="Alef"/>
              </a:rPr>
              <a:t>העבודה מציגה דגם אלטרנטיבי לישראלי ההרואי ה"צבר". הוא "מהווה תקדים להתרסה פוליטית, בעיקר בפן הגופני-פסיכולוגי שלה - וזאת תוך פנייתו אל יצירות ספרותיות ושימוש אינטנסיבי בגוף כמקום של מאבק, פגיעות, אלימות</a:t>
            </a:r>
            <a:br>
              <a:rPr lang="iw-IL" sz="4400">
                <a:latin typeface="Alef"/>
                <a:ea typeface="Alef"/>
                <a:cs typeface="Alef"/>
                <a:sym typeface="Alef"/>
              </a:rPr>
            </a:br>
            <a:endParaRPr>
              <a:latin typeface="Alef"/>
              <a:ea typeface="Alef"/>
              <a:cs typeface="Alef"/>
              <a:sym typeface="Alef"/>
            </a:endParaRPr>
          </a:p>
        </p:txBody>
      </p:sp>
      <p:pic>
        <p:nvPicPr>
          <p:cNvPr descr="תומרקין הולך בשדות - ערב רב Erev Rav" id="244" name="Google Shape;244;p27"/>
          <p:cNvPicPr preferRelativeResize="0"/>
          <p:nvPr/>
        </p:nvPicPr>
        <p:blipFill rotWithShape="1">
          <a:blip r:embed="rId3">
            <a:alphaModFix/>
          </a:blip>
          <a:srcRect b="0" l="0" r="0" t="0"/>
          <a:stretch/>
        </p:blipFill>
        <p:spPr>
          <a:xfrm>
            <a:off x="640837" y="273674"/>
            <a:ext cx="5092806" cy="631065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8"/>
          <p:cNvSpPr txBox="1"/>
          <p:nvPr>
            <p:ph type="title"/>
          </p:nvPr>
        </p:nvSpPr>
        <p:spPr>
          <a:xfrm>
            <a:off x="379379" y="365124"/>
            <a:ext cx="11488367" cy="6492875"/>
          </a:xfrm>
          <a:prstGeom prst="rect">
            <a:avLst/>
          </a:prstGeom>
          <a:noFill/>
          <a:ln>
            <a:noFill/>
          </a:ln>
        </p:spPr>
        <p:txBody>
          <a:bodyPr anchorCtr="0" anchor="ctr" bIns="45700" lIns="91425" spcFirstLastPara="1" rIns="91425" wrap="square" tIns="45700">
            <a:noAutofit/>
          </a:bodyPr>
          <a:lstStyle/>
          <a:p>
            <a:pPr indent="0" lvl="0" marL="0" rtl="1" algn="r">
              <a:lnSpc>
                <a:spcPct val="115000"/>
              </a:lnSpc>
              <a:spcBef>
                <a:spcPts val="0"/>
              </a:spcBef>
              <a:spcAft>
                <a:spcPts val="0"/>
              </a:spcAft>
              <a:buClr>
                <a:schemeClr val="dk1"/>
              </a:buClr>
              <a:buSzPts val="1800"/>
              <a:buFont typeface="Calibri"/>
              <a:buNone/>
            </a:pPr>
            <a:r>
              <a:rPr b="1" lang="iw-IL" sz="1800">
                <a:highlight>
                  <a:srgbClr val="FFFF00"/>
                </a:highlight>
                <a:latin typeface="Alef"/>
                <a:ea typeface="Alef"/>
                <a:cs typeface="Alef"/>
                <a:sym typeface="Alef"/>
              </a:rPr>
              <a:t>אמנות ישראלית שנות ה- 70</a:t>
            </a:r>
            <a:r>
              <a:rPr b="1" lang="iw-IL" sz="1800">
                <a:latin typeface="Alef"/>
                <a:ea typeface="Alef"/>
                <a:cs typeface="Alef"/>
                <a:sym typeface="Alef"/>
              </a:rPr>
              <a:t> </a:t>
            </a:r>
            <a:br>
              <a:rPr lang="iw-IL" sz="1800">
                <a:latin typeface="Alef"/>
                <a:ea typeface="Alef"/>
                <a:cs typeface="Alef"/>
                <a:sym typeface="Alef"/>
              </a:rPr>
            </a:br>
            <a:r>
              <a:rPr b="1" lang="iw-IL" sz="1800">
                <a:latin typeface="Alef"/>
                <a:ea typeface="Alef"/>
                <a:cs typeface="Alef"/>
                <a:sym typeface="Alef"/>
              </a:rPr>
              <a:t>רקע היסטורי - מה קורה בארץ בשנות ה- 70</a:t>
            </a:r>
            <a:br>
              <a:rPr lang="iw-IL" sz="1800">
                <a:latin typeface="Alef"/>
                <a:ea typeface="Alef"/>
                <a:cs typeface="Alef"/>
                <a:sym typeface="Alef"/>
              </a:rPr>
            </a:br>
            <a:r>
              <a:rPr lang="iw-IL" sz="1800">
                <a:latin typeface="Alef"/>
                <a:ea typeface="Alef"/>
                <a:cs typeface="Alef"/>
                <a:sym typeface="Alef"/>
              </a:rPr>
              <a:t>בסוף שנות ה-60 ותחילת שנות ה-70 שלטון של המערך, גולדה מאיר ראש הממשלה ומשה דיין ביסס מעמד של גיבור בעקבות ניצחון ששת הימים. השטחים נעשו חלק מישראל ואיתם שליטה באוכלוסייה פלשתינאית גדולה. מחאת הפנתרים השחורים החלה בשנת 1971 קבוצה ירושלמית  שהורכבה מבני דור שני לעולים מארצות ערב בעיקר מרוקו טענו לקיפוח עדתי על ידי הממסד האשכנזי. הקבוצה התפרקה די מהר אבל הצליחה להשריש  בחברה הישראלית את המודעות לפערים חברתיים- כלכליים על רקע עדתי. </a:t>
            </a:r>
            <a:br>
              <a:rPr lang="iw-IL" sz="1800">
                <a:latin typeface="Alef"/>
                <a:ea typeface="Alef"/>
                <a:cs typeface="Alef"/>
                <a:sym typeface="Alef"/>
              </a:rPr>
            </a:br>
            <a:r>
              <a:rPr lang="iw-IL" sz="1800">
                <a:latin typeface="Alef"/>
                <a:ea typeface="Alef"/>
                <a:cs typeface="Alef"/>
                <a:sym typeface="Alef"/>
              </a:rPr>
              <a:t>בשנת  1972חטיפתם ורציחתם של 11 מחברי משלחת ישראל לאולימפיאדת מינכן.</a:t>
            </a:r>
            <a:br>
              <a:rPr lang="iw-IL" sz="1800">
                <a:latin typeface="Alef"/>
                <a:ea typeface="Alef"/>
                <a:cs typeface="Alef"/>
                <a:sym typeface="Alef"/>
              </a:rPr>
            </a:br>
            <a:r>
              <a:rPr lang="iw-IL" sz="1800">
                <a:latin typeface="Alef"/>
                <a:ea typeface="Alef"/>
                <a:cs typeface="Alef"/>
                <a:sym typeface="Alef"/>
              </a:rPr>
              <a:t>בשנת 1973 פורצת מלחמת יום כיפור, צבאות סוריה ומצרים תקפו את ישראל  שעדין נחה על זרי הדפנה של הניצחון בששת הימים. צה"ל עבר מנחיתות להתקפה אבל היו  כ 2650 חללים במלחמה, אלפי פצועים ומאות שבויים. מלחמת יום כיפור הייתה ועודנה פצע מדמם בחברה הישראלית.</a:t>
            </a:r>
            <a:br>
              <a:rPr lang="iw-IL" sz="1800">
                <a:latin typeface="Alef"/>
                <a:ea typeface="Alef"/>
                <a:cs typeface="Alef"/>
                <a:sym typeface="Alef"/>
              </a:rPr>
            </a:br>
            <a:br>
              <a:rPr lang="iw-IL" sz="1800">
                <a:latin typeface="Alef"/>
                <a:ea typeface="Alef"/>
                <a:cs typeface="Alef"/>
                <a:sym typeface="Alef"/>
              </a:rPr>
            </a:br>
            <a:r>
              <a:rPr lang="iw-IL" sz="1800">
                <a:latin typeface="Alef"/>
                <a:ea typeface="Alef"/>
                <a:cs typeface="Alef"/>
                <a:sym typeface="Alef"/>
              </a:rPr>
              <a:t>רפי לביא כייצוג "לצבריות" מקומית.  לביא מייצג את האסתטיקה התל אביבית. עבודתו כהמשך לאופקים חדשים יחד עם השפעות אוניברסאליות של הפופ ארט וקבוצת קוברה. לביא עושה שימוש בחומרים "רזים/דלים" חומרים זולים כמו דיקטים, קולאז' וצבעים תעשייתיים, זאת התייחסות למקומיות. העבודות כמו תל אביב מתפוררת, כמו לוח מודעות. </a:t>
            </a:r>
            <a:br>
              <a:rPr lang="iw-IL" sz="1800">
                <a:latin typeface="Alef"/>
                <a:ea typeface="Alef"/>
                <a:cs typeface="Alef"/>
                <a:sym typeface="Alef"/>
              </a:rPr>
            </a:br>
            <a:br>
              <a:rPr lang="iw-IL" sz="1800">
                <a:latin typeface="Alef"/>
                <a:ea typeface="Alef"/>
                <a:cs typeface="Alef"/>
                <a:sym typeface="Alef"/>
              </a:rPr>
            </a:br>
            <a:endParaRPr sz="1800">
              <a:latin typeface="Alef"/>
              <a:ea typeface="Alef"/>
              <a:cs typeface="Alef"/>
              <a:sym typeface="Alef"/>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9"/>
          <p:cNvSpPr txBox="1"/>
          <p:nvPr>
            <p:ph type="title"/>
          </p:nvPr>
        </p:nvSpPr>
        <p:spPr>
          <a:xfrm>
            <a:off x="6204857" y="228601"/>
            <a:ext cx="5889171" cy="6405664"/>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15000"/>
              </a:lnSpc>
              <a:spcBef>
                <a:spcPts val="0"/>
              </a:spcBef>
              <a:spcAft>
                <a:spcPts val="0"/>
              </a:spcAft>
              <a:buClr>
                <a:schemeClr val="dk1"/>
              </a:buClr>
              <a:buSzPct val="100000"/>
              <a:buFont typeface="Calibri"/>
              <a:buNone/>
            </a:pPr>
            <a:r>
              <a:rPr b="1" lang="iw-IL" sz="1800">
                <a:highlight>
                  <a:srgbClr val="FFFF00"/>
                </a:highlight>
                <a:latin typeface="Alef"/>
                <a:ea typeface="Alef"/>
                <a:cs typeface="Alef"/>
                <a:sym typeface="Alef"/>
              </a:rPr>
              <a:t>אמנות מושגית - </a:t>
            </a:r>
            <a:br>
              <a:rPr b="1" lang="iw-IL" sz="1800">
                <a:latin typeface="Alef"/>
                <a:ea typeface="Alef"/>
                <a:cs typeface="Alef"/>
                <a:sym typeface="Alef"/>
              </a:rPr>
            </a:br>
            <a:br>
              <a:rPr b="1" lang="iw-IL" sz="1800">
                <a:latin typeface="Alef"/>
                <a:ea typeface="Alef"/>
                <a:cs typeface="Alef"/>
                <a:sym typeface="Alef"/>
              </a:rPr>
            </a:br>
            <a:r>
              <a:rPr b="1" lang="iw-IL" sz="1800">
                <a:latin typeface="Alef"/>
                <a:ea typeface="Alef"/>
                <a:cs typeface="Alef"/>
                <a:sym typeface="Alef"/>
              </a:rPr>
              <a:t>רפי לביא , </a:t>
            </a:r>
            <a:r>
              <a:rPr b="1" lang="iw-IL" sz="1800" u="sng">
                <a:latin typeface="Alef"/>
                <a:ea typeface="Alef"/>
                <a:cs typeface="Alef"/>
                <a:sym typeface="Alef"/>
              </a:rPr>
              <a:t>ללא כותרת</a:t>
            </a:r>
            <a:r>
              <a:rPr b="1" lang="iw-IL" sz="1800">
                <a:latin typeface="Alef"/>
                <a:ea typeface="Alef"/>
                <a:cs typeface="Alef"/>
                <a:sym typeface="Alef"/>
              </a:rPr>
              <a:t> 1968 אקריליק עיפרון וקולאז' על דיקט, אוסף מוזיאון תל אביב</a:t>
            </a:r>
            <a:br>
              <a:rPr lang="iw-IL" sz="1800">
                <a:latin typeface="Alef"/>
                <a:ea typeface="Alef"/>
                <a:cs typeface="Alef"/>
                <a:sym typeface="Alef"/>
              </a:rPr>
            </a:br>
            <a:r>
              <a:rPr lang="iw-IL" sz="1800">
                <a:latin typeface="Alef"/>
                <a:ea typeface="Alef"/>
                <a:cs typeface="Alef"/>
                <a:sym typeface="Alef"/>
              </a:rPr>
              <a:t>במרכז היצירה פוסטר של קולנוע חן בתל אביב. הכרזה מודיעה באותיות דפוס גדולות על הקרנת הסרט "פחד". לביא מחק במברשת וצבע לבן את  המילה "פחד" ואת תרגומה לאנגלית. על פני המילה ישנו קשקוש/שרבוט בעיפרון.</a:t>
            </a:r>
            <a:br>
              <a:rPr lang="iw-IL" sz="1800">
                <a:latin typeface="Alef"/>
                <a:ea typeface="Alef"/>
                <a:cs typeface="Alef"/>
                <a:sym typeface="Alef"/>
              </a:rPr>
            </a:br>
            <a:r>
              <a:rPr lang="iw-IL" sz="1800">
                <a:latin typeface="Alef"/>
                <a:ea typeface="Alef"/>
                <a:cs typeface="Alef"/>
                <a:sym typeface="Alef"/>
              </a:rPr>
              <a:t>הטקסט הוא לא רק טקסטורה אמר לביא, השפה העברית כדימוי, כצורה המייצגת מקומיות. </a:t>
            </a:r>
            <a:br>
              <a:rPr lang="iw-IL" sz="1800">
                <a:latin typeface="Alef"/>
                <a:ea typeface="Alef"/>
                <a:cs typeface="Alef"/>
                <a:sym typeface="Alef"/>
              </a:rPr>
            </a:br>
            <a:r>
              <a:rPr lang="iw-IL" sz="1800">
                <a:latin typeface="Alef"/>
                <a:ea typeface="Alef"/>
                <a:cs typeface="Alef"/>
                <a:sym typeface="Alef"/>
              </a:rPr>
              <a:t>שרה </a:t>
            </a:r>
            <a:r>
              <a:rPr lang="iw-IL" sz="1800">
                <a:solidFill>
                  <a:srgbClr val="202122"/>
                </a:solidFill>
                <a:latin typeface="Alef"/>
                <a:ea typeface="Alef"/>
                <a:cs typeface="Alef"/>
                <a:sym typeface="Alef"/>
              </a:rPr>
              <a:t>ברייטברג סמל, אוצרת וכותבת המאמר: "דלות החומר כאיכות באמנות הישראלית "(1986), מנסה לבצעה הפרדה בין "דלות החומר" הישראלית לבין השימוש בחומרי אמנות דומים מאמנות הפופ ארט ומן  "הארטה פובורה", בכך שהסגנון הישראלי תופס את השימוש בחומרי האמנות הדלים כהתרסה כנגד מעמדו של האובייקט האמנותי ואינו מנסה לטעון את החומרים הלו במיתוסים ובסמלים. </a:t>
            </a:r>
            <a:br>
              <a:rPr lang="iw-IL" sz="1800">
                <a:solidFill>
                  <a:srgbClr val="202122"/>
                </a:solidFill>
                <a:latin typeface="Alef"/>
                <a:ea typeface="Alef"/>
                <a:cs typeface="Alef"/>
                <a:sym typeface="Alef"/>
              </a:rPr>
            </a:br>
            <a:r>
              <a:rPr lang="iw-IL" sz="1800">
                <a:solidFill>
                  <a:srgbClr val="202122"/>
                </a:solidFill>
                <a:latin typeface="Alef"/>
                <a:ea typeface="Alef"/>
                <a:cs typeface="Alef"/>
                <a:sym typeface="Alef"/>
              </a:rPr>
              <a:t>ברייטברג-סמל טוענת כי אופן החשיפה של האמנות הישראלית למתרחש באמנות הבינלאומית, דרך דפי כתבי עת לאמנות, יצר הדגשה של פן אינטלקטואלי-קונספטואלי באמנות.</a:t>
            </a:r>
            <a:br>
              <a:rPr lang="iw-IL" sz="1800">
                <a:latin typeface="Alef"/>
                <a:ea typeface="Alef"/>
                <a:cs typeface="Alef"/>
                <a:sym typeface="Alef"/>
              </a:rPr>
            </a:br>
            <a:endParaRPr>
              <a:latin typeface="Alef"/>
              <a:ea typeface="Alef"/>
              <a:cs typeface="Alef"/>
              <a:sym typeface="Alef"/>
            </a:endParaRPr>
          </a:p>
        </p:txBody>
      </p:sp>
      <p:pic>
        <p:nvPicPr>
          <p:cNvPr id="255" name="Google Shape;255;p29"/>
          <p:cNvPicPr preferRelativeResize="0"/>
          <p:nvPr/>
        </p:nvPicPr>
        <p:blipFill rotWithShape="1">
          <a:blip r:embed="rId3">
            <a:alphaModFix/>
          </a:blip>
          <a:srcRect b="0" l="0" r="0" t="0"/>
          <a:stretch/>
        </p:blipFill>
        <p:spPr>
          <a:xfrm>
            <a:off x="207546" y="718459"/>
            <a:ext cx="5997311" cy="518252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0"/>
          <p:cNvSpPr txBox="1"/>
          <p:nvPr>
            <p:ph type="title"/>
          </p:nvPr>
        </p:nvSpPr>
        <p:spPr>
          <a:xfrm>
            <a:off x="6096000" y="350196"/>
            <a:ext cx="5953790" cy="6614807"/>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15000"/>
              </a:lnSpc>
              <a:spcBef>
                <a:spcPts val="0"/>
              </a:spcBef>
              <a:spcAft>
                <a:spcPts val="0"/>
              </a:spcAft>
              <a:buClr>
                <a:schemeClr val="dk1"/>
              </a:buClr>
              <a:buSzPct val="100000"/>
              <a:buFont typeface="Times New Roman"/>
              <a:buNone/>
            </a:pPr>
            <a:r>
              <a:rPr lang="iw-IL" sz="2000">
                <a:latin typeface="Alef"/>
                <a:ea typeface="Alef"/>
                <a:cs typeface="Alef"/>
                <a:sym typeface="Alef"/>
              </a:rPr>
              <a:t>העבודה נחשבת לאחת מיצירות האמנות המושגיות המרכזיות באמנות הישראלית במהלך שנות השבעים של המאה ה- 20 .</a:t>
            </a:r>
            <a:br>
              <a:rPr lang="iw-IL" sz="2000">
                <a:latin typeface="Alef"/>
                <a:ea typeface="Alef"/>
                <a:cs typeface="Alef"/>
                <a:sym typeface="Alef"/>
              </a:rPr>
            </a:br>
            <a:r>
              <a:rPr b="1" lang="iw-IL" sz="2000">
                <a:latin typeface="Alef"/>
                <a:ea typeface="Alef"/>
                <a:cs typeface="Alef"/>
                <a:sym typeface="Alef"/>
              </a:rPr>
              <a:t>"העיניים של המדינה" מיכל נאמן,</a:t>
            </a:r>
            <a:r>
              <a:rPr lang="iw-IL" sz="2000">
                <a:latin typeface="Alef"/>
                <a:ea typeface="Alef"/>
                <a:cs typeface="Alef"/>
                <a:sym typeface="Alef"/>
              </a:rPr>
              <a:t> נוצר בנובמבר 1974 על חוף הים של </a:t>
            </a:r>
            <a:r>
              <a:rPr lang="iw-IL" sz="2000" u="none" strike="noStrike">
                <a:latin typeface="Alef"/>
                <a:ea typeface="Alef"/>
                <a:cs typeface="Alef"/>
                <a:sym typeface="Alef"/>
              </a:rPr>
              <a:t>תל אביב. </a:t>
            </a:r>
            <a:r>
              <a:rPr lang="iw-IL" sz="2000">
                <a:latin typeface="Alef"/>
                <a:ea typeface="Alef"/>
                <a:cs typeface="Alef"/>
                <a:sym typeface="Alef"/>
              </a:rPr>
              <a:t>המייצב כלל הצבת שני שלטים עליהם נכתב בצבע טורקיז הביטוי "</a:t>
            </a:r>
            <a:r>
              <a:rPr lang="iw-IL" sz="2000" u="none" strike="noStrike">
                <a:latin typeface="Alef"/>
                <a:ea typeface="Alef"/>
                <a:cs typeface="Alef"/>
                <a:sym typeface="Alef"/>
              </a:rPr>
              <a:t>העיניים של המדינה</a:t>
            </a:r>
            <a:r>
              <a:rPr lang="iw-IL" sz="2000">
                <a:latin typeface="Alef"/>
                <a:ea typeface="Alef"/>
                <a:cs typeface="Alef"/>
                <a:sym typeface="Alef"/>
              </a:rPr>
              <a:t>", שהתפרסם בהקשר ל קרב החרמון במלחמת יום כיפורים. הביטוי הופיע בדבריו של בני מסס, לוחם מחטיבת גולני שאמר זאת </a:t>
            </a:r>
            <a:r>
              <a:rPr lang="iw-IL" sz="2000">
                <a:latin typeface="Alef"/>
                <a:ea typeface="Alef"/>
                <a:cs typeface="Alef"/>
                <a:sym typeface="Alef"/>
              </a:rPr>
              <a:t>בראיון</a:t>
            </a:r>
            <a:r>
              <a:rPr lang="iw-IL" sz="2000">
                <a:latin typeface="Alef"/>
                <a:ea typeface="Alef"/>
                <a:cs typeface="Alef"/>
                <a:sym typeface="Alef"/>
              </a:rPr>
              <a:t> לצוות טלוויזיה מהערוץ הראשון.</a:t>
            </a:r>
            <a:br>
              <a:rPr lang="iw-IL" sz="2000">
                <a:latin typeface="Alef"/>
                <a:ea typeface="Alef"/>
                <a:cs typeface="Alef"/>
                <a:sym typeface="Alef"/>
              </a:rPr>
            </a:br>
            <a:r>
              <a:rPr lang="iw-IL" sz="2000">
                <a:latin typeface="Alef"/>
                <a:ea typeface="Alef"/>
                <a:cs typeface="Alef"/>
                <a:sym typeface="Alef"/>
              </a:rPr>
              <a:t>ביולי 1975 הודפס תצלום תיעודי של העבודה של מיכל נאמן בגיליון השלישי של כתב העת "מושג", בעריכת אדם ברוך. לתצלום נוסף טקסט ובו תיארה נאמן את פעולתה במיצב:</a:t>
            </a:r>
            <a:br>
              <a:rPr lang="iw-IL" sz="2000">
                <a:latin typeface="Alef"/>
                <a:ea typeface="Alef"/>
                <a:cs typeface="Alef"/>
                <a:sym typeface="Alef"/>
              </a:rPr>
            </a:br>
            <a:r>
              <a:rPr lang="iw-IL" sz="2000">
                <a:latin typeface="Alef"/>
                <a:ea typeface="Alef"/>
                <a:cs typeface="Alef"/>
                <a:sym typeface="Alef"/>
              </a:rPr>
              <a:t>"</a:t>
            </a:r>
            <a:r>
              <a:rPr lang="iw-IL" sz="2000">
                <a:solidFill>
                  <a:srgbClr val="000000"/>
                </a:solidFill>
                <a:latin typeface="Alef"/>
                <a:ea typeface="Alef"/>
                <a:cs typeface="Alef"/>
                <a:sym typeface="Alef"/>
              </a:rPr>
              <a:t>צבעתי שני שלטים בגודל 3x1.8 מ' בלבן. עליהם כתבתי בירוק איזמרגד "העיניים של המדינה". הם הובאו אל שפת הים של חוף שרתון בתל-אביב בעונת הסתיו והוצבו שם. האחד על החוף (הוצמד לשלט האוסר על הרחצה), השני במקביל לו - על המזח. את משך שהייתם על החוף חזיתי כתוצאה אפשרית של כמה גורמים: הרס הדרגתי על-ידי הרוחות והגלים, התנכלות של עוברי-אורח או הסרה על-ידי פקחי העיריה. נראה, שהתחזית השלישית התממשה: לאחר שלושה ימים נעלמו שני השלטים מן החוף". </a:t>
            </a:r>
            <a:br>
              <a:rPr lang="iw-IL" sz="1800">
                <a:latin typeface="Alef"/>
                <a:ea typeface="Alef"/>
                <a:cs typeface="Alef"/>
                <a:sym typeface="Alef"/>
              </a:rPr>
            </a:br>
            <a:endParaRPr>
              <a:latin typeface="Alef"/>
              <a:ea typeface="Alef"/>
              <a:cs typeface="Alef"/>
              <a:sym typeface="Alef"/>
            </a:endParaRPr>
          </a:p>
        </p:txBody>
      </p:sp>
      <p:pic>
        <p:nvPicPr>
          <p:cNvPr id="261" name="Google Shape;261;p30"/>
          <p:cNvPicPr preferRelativeResize="0"/>
          <p:nvPr/>
        </p:nvPicPr>
        <p:blipFill rotWithShape="1">
          <a:blip r:embed="rId3">
            <a:alphaModFix/>
          </a:blip>
          <a:srcRect b="0" l="0" r="0" t="0"/>
          <a:stretch/>
        </p:blipFill>
        <p:spPr>
          <a:xfrm>
            <a:off x="137410" y="1303507"/>
            <a:ext cx="5958590" cy="3999739"/>
          </a:xfrm>
          <a:prstGeom prst="rect">
            <a:avLst/>
          </a:prstGeom>
          <a:noFill/>
          <a:ln>
            <a:noFill/>
          </a:ln>
        </p:spPr>
      </p:pic>
      <p:sp>
        <p:nvSpPr>
          <p:cNvPr id="262" name="Google Shape;262;p30"/>
          <p:cNvSpPr txBox="1"/>
          <p:nvPr/>
        </p:nvSpPr>
        <p:spPr>
          <a:xfrm>
            <a:off x="1556426" y="5452398"/>
            <a:ext cx="4539600" cy="3693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Calibri"/>
                <a:ea typeface="Calibri"/>
                <a:cs typeface="Calibri"/>
                <a:sym typeface="Calibri"/>
              </a:rPr>
              <a:t>מיכל נאמן, העיניים של המדינה, 1974</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31"/>
          <p:cNvSpPr txBox="1"/>
          <p:nvPr>
            <p:ph type="title"/>
          </p:nvPr>
        </p:nvSpPr>
        <p:spPr>
          <a:xfrm>
            <a:off x="314200" y="365125"/>
            <a:ext cx="11711700" cy="6619200"/>
          </a:xfrm>
          <a:prstGeom prst="rect">
            <a:avLst/>
          </a:prstGeom>
          <a:noFill/>
          <a:ln>
            <a:noFill/>
          </a:ln>
        </p:spPr>
        <p:txBody>
          <a:bodyPr anchorCtr="0" anchor="ctr" bIns="45700" lIns="91425" spcFirstLastPara="1" rIns="91425" wrap="square" tIns="45700">
            <a:noAutofit/>
          </a:bodyPr>
          <a:lstStyle/>
          <a:p>
            <a:pPr indent="0" lvl="0" marL="0" rtl="1" algn="r">
              <a:lnSpc>
                <a:spcPct val="115000"/>
              </a:lnSpc>
              <a:spcBef>
                <a:spcPts val="0"/>
              </a:spcBef>
              <a:spcAft>
                <a:spcPts val="0"/>
              </a:spcAft>
              <a:buClr>
                <a:srgbClr val="000000"/>
              </a:buClr>
              <a:buSzPts val="1800"/>
              <a:buFont typeface="Times New Roman"/>
              <a:buNone/>
            </a:pPr>
            <a:r>
              <a:rPr b="1" lang="iw-IL" sz="1800">
                <a:solidFill>
                  <a:srgbClr val="000000"/>
                </a:solidFill>
                <a:highlight>
                  <a:srgbClr val="FFFF00"/>
                </a:highlight>
                <a:latin typeface="Alef"/>
                <a:ea typeface="Alef"/>
                <a:cs typeface="Alef"/>
                <a:sym typeface="Alef"/>
              </a:rPr>
              <a:t>אמנות ישראלית שנות ה- 80</a:t>
            </a:r>
            <a:br>
              <a:rPr b="1" lang="iw-IL" sz="1800">
                <a:solidFill>
                  <a:srgbClr val="000000"/>
                </a:solidFill>
                <a:highlight>
                  <a:srgbClr val="FFFF00"/>
                </a:highlight>
                <a:latin typeface="Alef"/>
                <a:ea typeface="Alef"/>
                <a:cs typeface="Alef"/>
                <a:sym typeface="Alef"/>
              </a:rPr>
            </a:br>
            <a:br>
              <a:rPr lang="iw-IL" sz="1800">
                <a:latin typeface="Alef"/>
                <a:ea typeface="Alef"/>
                <a:cs typeface="Alef"/>
                <a:sym typeface="Alef"/>
              </a:rPr>
            </a:br>
            <a:r>
              <a:rPr lang="iw-IL" sz="1800">
                <a:latin typeface="Alef"/>
                <a:ea typeface="Alef"/>
                <a:cs typeface="Alef"/>
                <a:sym typeface="Alef"/>
              </a:rPr>
              <a:t>סוף שנות השבעים בישראל התאפיינו בתחושה של שבר – מהפך פוליטי וחברתי הביא לעלייתן של תפיסות חדשות שהושתתו על רעיונות פוסט-ציוניים ופוסט-קולוניאליסטיים. התפוררות תחושת הקולקטיביות הישראלית ושינוי הגבולות בין המרחב הציבורי לפרטי הובילו להיווצרות פוליטיקת זהויות חדשה. </a:t>
            </a:r>
            <a:br>
              <a:rPr lang="iw-IL" sz="1800">
                <a:latin typeface="Alef"/>
                <a:ea typeface="Alef"/>
                <a:cs typeface="Alef"/>
                <a:sym typeface="Alef"/>
              </a:rPr>
            </a:br>
            <a:r>
              <a:rPr lang="iw-IL" sz="1800">
                <a:latin typeface="Alef"/>
                <a:ea typeface="Alef"/>
                <a:cs typeface="Alef"/>
                <a:sym typeface="Alef"/>
              </a:rPr>
              <a:t>רעיונות אלה השתקפו גם באמנות ובאו לידי ביטוי בצמיחתם של רעיונות חדשים, שהבשילו ונעשו דומיננטיים יותר בשיח האמנות של שנות התשעים: </a:t>
            </a:r>
            <a:br>
              <a:rPr lang="iw-IL" sz="1800">
                <a:latin typeface="Alef"/>
                <a:ea typeface="Alef"/>
                <a:cs typeface="Alef"/>
                <a:sym typeface="Alef"/>
              </a:rPr>
            </a:br>
            <a:r>
              <a:rPr lang="iw-IL" sz="1800">
                <a:latin typeface="Alef"/>
                <a:ea typeface="Alef"/>
                <a:cs typeface="Alef"/>
                <a:sym typeface="Alef"/>
              </a:rPr>
              <a:t>הדיון ב"אחר" – עיסוק בזהות אתנית ולאומית ובזהות מינית ומגדרית; מודעות לכוח של המדיה; עיסוק בפליטות, בהגירה וביחסים בין עולם ראשון לשלישי; עיסוק של "הדור השני" בשואה ובקורבנותיה מנקודת מבט פחות הירואית; האמנות הפוליטית הפנתה מבט ביקורתי אל המדינה והגיבה לאירועים הפוליטיים המרכזיים של העשור – מלחמת לבנון והאינתיפאדה הראשונה. </a:t>
            </a:r>
            <a:br>
              <a:rPr lang="iw-IL" sz="1800">
                <a:latin typeface="Alef"/>
                <a:ea typeface="Alef"/>
                <a:cs typeface="Alef"/>
                <a:sym typeface="Alef"/>
              </a:rPr>
            </a:br>
            <a:r>
              <a:rPr lang="iw-IL" sz="1800">
                <a:latin typeface="Alef"/>
                <a:ea typeface="Alef"/>
                <a:cs typeface="Alef"/>
                <a:sym typeface="Alef"/>
              </a:rPr>
              <a:t>השיח החדש השתקף גם באמצעי הביטוי ובתפיסת האובייקט האמנותי: בשנים אלה ניכרה חזרה לציור לצד חזרה לסיפוריות, למיתוס ולאקספרסיביות תיאטרלית, ובלטה הנטייה לטשטוש גבולות ולמיזוג בין סוגות – בין תיעודי למבוים, בין ביוגרפי לבדוי, בין מדיומים שונים, בין אמנות "גבוהה" ל"נמוכה" –  וכל זאת לצד ריבוי ציטוטים מתוך תולדות האמנות.</a:t>
            </a:r>
            <a:br>
              <a:rPr lang="iw-IL" sz="1800">
                <a:latin typeface="Alef"/>
                <a:ea typeface="Alef"/>
                <a:cs typeface="Alef"/>
                <a:sym typeface="Alef"/>
              </a:rPr>
            </a:br>
            <a:r>
              <a:rPr lang="iw-IL" sz="1800">
                <a:latin typeface="Alef"/>
                <a:ea typeface="Alef"/>
                <a:cs typeface="Alef"/>
                <a:sym typeface="Alef"/>
              </a:rPr>
              <a:t>שנות השמונים התאפיינו גם בהתארגנויות ובהתאגדויות בניהול עצמי של אמנים -  קבוצות וגלריות שחבריהן שימשו כבעלי מקומות התצוגה, כמציגים, כאוצרים וכקהל. הקבוצות השונות, הגלריות החדשות ובתי הספר החדשים לאמנות – כל אלה הציבו אלטרנטיבה אמנותית רב-קולית למערכת המוסדית.</a:t>
            </a:r>
            <a:br>
              <a:rPr lang="iw-IL" sz="1800">
                <a:latin typeface="Alef"/>
                <a:ea typeface="Alef"/>
                <a:cs typeface="Alef"/>
                <a:sym typeface="Alef"/>
              </a:rPr>
            </a:br>
            <a:br>
              <a:rPr lang="iw-IL" sz="1800">
                <a:latin typeface="Alef"/>
                <a:ea typeface="Alef"/>
                <a:cs typeface="Alef"/>
                <a:sym typeface="Alef"/>
              </a:rPr>
            </a:br>
            <a:r>
              <a:rPr lang="iw-IL" sz="1800">
                <a:latin typeface="Alef"/>
                <a:ea typeface="Alef"/>
                <a:cs typeface="Alef"/>
                <a:sym typeface="Alef"/>
              </a:rPr>
              <a:t>דוגמאות לאמני שנות ה-80: עסאם אבו שקרא, לארי אברמסון, דוד ריב, עדו בר אל, ציבי גבע, דגנית ברסט, תמר גטר, נורית דוד, דרורה דומיני, בועז טל, נחום טבת, קבוצת זיק, יהודית לווין, מוטי מזרחי, יעקב מישורי, מיכל נאמן, מיכאל סגן כהן, אסד עזי, מאיר פיצ'חזדה, מיכה קרשנר, גבי קלזמר, גדעון גכטמן, פיליפ רנצר, דיתי אלמוג, ג'ניפר בר לב, פמלה לוי. </a:t>
            </a:r>
            <a:br>
              <a:rPr lang="iw-IL" sz="1800">
                <a:latin typeface="Alef"/>
                <a:ea typeface="Alef"/>
                <a:cs typeface="Alef"/>
                <a:sym typeface="Alef"/>
              </a:rPr>
            </a:br>
            <a:endParaRPr sz="1800">
              <a:latin typeface="Alef"/>
              <a:ea typeface="Alef"/>
              <a:cs typeface="Alef"/>
              <a:sym typeface="Alef"/>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4"/>
          <p:cNvSpPr txBox="1"/>
          <p:nvPr>
            <p:ph type="title"/>
          </p:nvPr>
        </p:nvSpPr>
        <p:spPr>
          <a:xfrm>
            <a:off x="238350" y="227525"/>
            <a:ext cx="11733300" cy="6390300"/>
          </a:xfrm>
          <a:prstGeom prst="rect">
            <a:avLst/>
          </a:prstGeom>
          <a:noFill/>
          <a:ln>
            <a:noFill/>
          </a:ln>
        </p:spPr>
        <p:txBody>
          <a:bodyPr anchorCtr="0" anchor="ctr" bIns="45700" lIns="91425" spcFirstLastPara="1" rIns="91425" wrap="square" tIns="45700">
            <a:noAutofit/>
          </a:bodyPr>
          <a:lstStyle/>
          <a:p>
            <a:pPr indent="0" lvl="0" marL="0" rtl="1" algn="r">
              <a:lnSpc>
                <a:spcPct val="107000"/>
              </a:lnSpc>
              <a:spcBef>
                <a:spcPts val="0"/>
              </a:spcBef>
              <a:spcAft>
                <a:spcPts val="0"/>
              </a:spcAft>
              <a:buClr>
                <a:srgbClr val="FF0000"/>
              </a:buClr>
              <a:buSzPts val="2200"/>
              <a:buFont typeface="Calibri"/>
              <a:buNone/>
            </a:pPr>
            <a:br>
              <a:rPr lang="iw-IL" sz="2000">
                <a:latin typeface="Alef"/>
                <a:ea typeface="Alef"/>
                <a:cs typeface="Alef"/>
                <a:sym typeface="Alef"/>
              </a:rPr>
            </a:br>
            <a:br>
              <a:rPr lang="iw-IL" sz="2000">
                <a:latin typeface="Alef"/>
                <a:ea typeface="Alef"/>
                <a:cs typeface="Alef"/>
                <a:sym typeface="Alef"/>
              </a:rPr>
            </a:br>
            <a:r>
              <a:rPr b="1" lang="iw-IL" sz="2200">
                <a:latin typeface="Alef"/>
                <a:ea typeface="Alef"/>
                <a:cs typeface="Alef"/>
                <a:sym typeface="Alef"/>
              </a:rPr>
              <a:t>אמנות בצלאל: </a:t>
            </a:r>
            <a:r>
              <a:rPr lang="iw-IL" sz="2200">
                <a:latin typeface="Alef"/>
                <a:ea typeface="Alef"/>
                <a:cs typeface="Alef"/>
                <a:sym typeface="Alef"/>
              </a:rPr>
              <a:t>ניסוח שפה אמנותית ייחודית למקום ולזהות הציונית-יהודית:</a:t>
            </a:r>
            <a:r>
              <a:rPr lang="iw-IL" sz="2200">
                <a:latin typeface="Alef"/>
                <a:ea typeface="Alef"/>
                <a:cs typeface="Alef"/>
                <a:sym typeface="Alef"/>
              </a:rPr>
              <a:t> בוריס שץ, אפרים משה ליליאן</a:t>
            </a:r>
            <a:br>
              <a:rPr lang="iw-IL" sz="2200">
                <a:latin typeface="Alef"/>
                <a:ea typeface="Alef"/>
                <a:cs typeface="Alef"/>
                <a:sym typeface="Alef"/>
              </a:rPr>
            </a:br>
            <a:r>
              <a:rPr b="1" lang="iw-IL" sz="2200">
                <a:latin typeface="Alef"/>
                <a:ea typeface="Alef"/>
                <a:cs typeface="Alef"/>
                <a:sym typeface="Alef"/>
              </a:rPr>
              <a:t>אמנות שנות ה-20  </a:t>
            </a:r>
            <a:r>
              <a:rPr lang="iw-IL" sz="2200">
                <a:latin typeface="Alef"/>
                <a:ea typeface="Alef"/>
                <a:cs typeface="Alef"/>
                <a:sym typeface="Alef"/>
              </a:rPr>
              <a:t>הציור הארץ הישראלי</a:t>
            </a:r>
            <a:r>
              <a:rPr b="1" lang="iw-IL" sz="2200">
                <a:latin typeface="Alef"/>
                <a:ea typeface="Alef"/>
                <a:cs typeface="Alef"/>
                <a:sym typeface="Alef"/>
              </a:rPr>
              <a:t>: </a:t>
            </a:r>
            <a:r>
              <a:rPr lang="iw-IL" sz="2200">
                <a:latin typeface="Alef"/>
                <a:ea typeface="Alef"/>
                <a:cs typeface="Alef"/>
                <a:sym typeface="Alef"/>
              </a:rPr>
              <a:t>נחום גוטמן ראובן רובין</a:t>
            </a:r>
            <a:br>
              <a:rPr lang="iw-IL" sz="2200">
                <a:latin typeface="Alef"/>
                <a:ea typeface="Alef"/>
                <a:cs typeface="Alef"/>
                <a:sym typeface="Alef"/>
              </a:rPr>
            </a:br>
            <a:r>
              <a:rPr b="1" lang="iw-IL" sz="2200">
                <a:latin typeface="Alef"/>
                <a:ea typeface="Alef"/>
                <a:cs typeface="Alef"/>
                <a:sym typeface="Alef"/>
              </a:rPr>
              <a:t>אמנות שנות ה-30  </a:t>
            </a:r>
            <a:r>
              <a:rPr lang="iw-IL" sz="2200">
                <a:latin typeface="Alef"/>
                <a:ea typeface="Alef"/>
                <a:cs typeface="Alef"/>
                <a:sym typeface="Alef"/>
              </a:rPr>
              <a:t>אוניברסאליות השפעות מאסכולת פאריז: </a:t>
            </a:r>
            <a:r>
              <a:rPr lang="iw-IL" sz="2200">
                <a:latin typeface="Alef"/>
                <a:ea typeface="Alef"/>
                <a:cs typeface="Alef"/>
                <a:sym typeface="Alef"/>
              </a:rPr>
              <a:t>ציונה תאג'ר, פלדי, חיים  סוטין, מודליאני וכו'</a:t>
            </a:r>
            <a:br>
              <a:rPr lang="iw-IL" sz="2200">
                <a:latin typeface="Alef"/>
                <a:ea typeface="Alef"/>
                <a:cs typeface="Alef"/>
                <a:sym typeface="Alef"/>
              </a:rPr>
            </a:br>
            <a:r>
              <a:rPr b="1" lang="iw-IL" sz="2200">
                <a:latin typeface="Alef"/>
                <a:ea typeface="Alef"/>
                <a:cs typeface="Alef"/>
                <a:sym typeface="Alef"/>
              </a:rPr>
              <a:t>אמנות שנות ה- 40 </a:t>
            </a:r>
            <a:r>
              <a:rPr lang="iw-IL" sz="2200">
                <a:latin typeface="Alef"/>
                <a:ea typeface="Alef"/>
                <a:cs typeface="Alef"/>
                <a:sym typeface="Alef"/>
              </a:rPr>
              <a:t>אמנות כנענית:  יצחק דנצינגר, אריה מליניקוב</a:t>
            </a:r>
            <a:br>
              <a:rPr lang="iw-IL" sz="2200">
                <a:latin typeface="Alef"/>
                <a:ea typeface="Alef"/>
                <a:cs typeface="Alef"/>
                <a:sym typeface="Alef"/>
              </a:rPr>
            </a:br>
            <a:r>
              <a:rPr b="1" lang="iw-IL" sz="2200">
                <a:latin typeface="Alef"/>
                <a:ea typeface="Alef"/>
                <a:cs typeface="Alef"/>
                <a:sym typeface="Alef"/>
              </a:rPr>
              <a:t>אמנות שנות ה- 50 </a:t>
            </a:r>
            <a:r>
              <a:rPr lang="iw-IL" sz="2200">
                <a:latin typeface="Alef"/>
                <a:ea typeface="Alef"/>
                <a:cs typeface="Alef"/>
                <a:sym typeface="Alef"/>
              </a:rPr>
              <a:t>סוציאליזם (יוחנן סימון) אמנות "קירונית" שיתוף בין אדריכלות לאמנות , מרדכי ארדון – קרא לשילוב האמנות והעם. אופקים חדשים: זריצקי</a:t>
            </a:r>
            <a:br>
              <a:rPr lang="iw-IL" sz="2200">
                <a:latin typeface="Alef"/>
                <a:ea typeface="Alef"/>
                <a:cs typeface="Alef"/>
                <a:sym typeface="Alef"/>
              </a:rPr>
            </a:br>
            <a:r>
              <a:rPr b="1" lang="iw-IL" sz="2200">
                <a:latin typeface="Alef"/>
                <a:ea typeface="Alef"/>
                <a:cs typeface="Alef"/>
                <a:sym typeface="Alef"/>
              </a:rPr>
              <a:t>אמנות שנות ה- 60</a:t>
            </a:r>
            <a:r>
              <a:rPr lang="iw-IL" sz="2200">
                <a:latin typeface="Alef"/>
                <a:ea typeface="Alef"/>
                <a:cs typeface="Alef"/>
                <a:sym typeface="Alef"/>
              </a:rPr>
              <a:t> מופשט לירי: רפי לביא, גרבוז, הנרי שלזניאק תומרקין ואורי ליפשיץ </a:t>
            </a:r>
            <a:endParaRPr sz="2200">
              <a:latin typeface="Alef"/>
              <a:ea typeface="Alef"/>
              <a:cs typeface="Alef"/>
              <a:sym typeface="Alef"/>
            </a:endParaRPr>
          </a:p>
          <a:p>
            <a:pPr indent="0" lvl="0" marL="0" rtl="1" algn="r">
              <a:lnSpc>
                <a:spcPct val="107000"/>
              </a:lnSpc>
              <a:spcBef>
                <a:spcPts val="0"/>
              </a:spcBef>
              <a:spcAft>
                <a:spcPts val="0"/>
              </a:spcAft>
              <a:buClr>
                <a:srgbClr val="FF0000"/>
              </a:buClr>
              <a:buSzPts val="2200"/>
              <a:buFont typeface="Calibri"/>
              <a:buNone/>
            </a:pPr>
            <a:r>
              <a:rPr b="1" lang="iw-IL" sz="2200">
                <a:latin typeface="Alef"/>
                <a:ea typeface="Alef"/>
                <a:cs typeface="Alef"/>
                <a:sym typeface="Alef"/>
              </a:rPr>
              <a:t>אמנות שנות ה- 70</a:t>
            </a:r>
            <a:r>
              <a:rPr lang="iw-IL" sz="2200">
                <a:latin typeface="Alef"/>
                <a:ea typeface="Alef"/>
                <a:cs typeface="Alef"/>
                <a:sym typeface="Alef"/>
              </a:rPr>
              <a:t> דלות החומר אמנות מושגית:  מיכל נאמן, רפי לביא, גרבוז</a:t>
            </a:r>
            <a:br>
              <a:rPr lang="iw-IL" sz="2200">
                <a:latin typeface="Alef"/>
                <a:ea typeface="Alef"/>
                <a:cs typeface="Alef"/>
                <a:sym typeface="Alef"/>
              </a:rPr>
            </a:br>
            <a:r>
              <a:rPr b="1" lang="iw-IL" sz="2200">
                <a:latin typeface="Alef"/>
                <a:ea typeface="Alef"/>
                <a:cs typeface="Alef"/>
                <a:sym typeface="Alef"/>
              </a:rPr>
              <a:t>אמנות שנות ה- 80</a:t>
            </a:r>
            <a:r>
              <a:rPr lang="iw-IL" sz="2200">
                <a:latin typeface="Alef"/>
                <a:ea typeface="Alef"/>
                <a:cs typeface="Alef"/>
                <a:sym typeface="Alef"/>
              </a:rPr>
              <a:t> "חזרה לציור" התפוררות הקולקטיב הישראלי, השתנות הגבולות בין מרחב ציבורי לפרטי. פוליטיקה חדשה של זהויות אסד עזי, עסאם אבו שקרא, פמלה לוי, דיתי אלמוג, ציבי גבע, </a:t>
            </a:r>
            <a:br>
              <a:rPr lang="iw-IL" sz="2200">
                <a:latin typeface="Alef"/>
                <a:ea typeface="Alef"/>
                <a:cs typeface="Alef"/>
                <a:sym typeface="Alef"/>
              </a:rPr>
            </a:br>
            <a:r>
              <a:rPr b="1" lang="iw-IL" sz="2200">
                <a:latin typeface="Alef"/>
                <a:ea typeface="Alef"/>
                <a:cs typeface="Alef"/>
                <a:sym typeface="Alef"/>
              </a:rPr>
              <a:t>אמנות שנות ה- 90</a:t>
            </a:r>
            <a:r>
              <a:rPr lang="iw-IL" sz="2200">
                <a:latin typeface="Alef"/>
                <a:ea typeface="Alef"/>
                <a:cs typeface="Alef"/>
                <a:sym typeface="Alef"/>
              </a:rPr>
              <a:t> –פלורליזם אמנותי: זהות, מגדר ופוליטיקה, שימוש גם בוידיאו ארט, מייצב, מייצג: גיא בן נר, סיגלית לנדאו, יהודית סספורטס,עדי נס,יעל ברתנא </a:t>
            </a:r>
            <a:br>
              <a:rPr lang="iw-IL" sz="2200">
                <a:latin typeface="Alef"/>
                <a:ea typeface="Alef"/>
                <a:cs typeface="Alef"/>
                <a:sym typeface="Alef"/>
              </a:rPr>
            </a:br>
            <a:r>
              <a:rPr b="1" lang="iw-IL" sz="2200">
                <a:latin typeface="Alef"/>
                <a:ea typeface="Alef"/>
                <a:cs typeface="Alef"/>
                <a:sym typeface="Alef"/>
              </a:rPr>
              <a:t>אמנות שנות ה- 2000</a:t>
            </a:r>
            <a:r>
              <a:rPr lang="iw-IL" sz="2200">
                <a:latin typeface="Alef"/>
                <a:ea typeface="Alef"/>
                <a:cs typeface="Alef"/>
                <a:sym typeface="Alef"/>
              </a:rPr>
              <a:t> – עיסוק בגלובאלי ולאו דווקא בישראליות- רות פתיר, תנועה ציבורית, פאטמה שאנן, סמאח שחאדה, מריה סלאח מחמיד, גיל יפמן, עידו מיכאלי,תמיר צדוק, זויה צ'רקסקי, אנה לוקושובסקי, </a:t>
            </a:r>
            <a:br>
              <a:rPr lang="iw-IL" sz="2200"/>
            </a:br>
            <a:endParaRPr sz="22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2"/>
          <p:cNvSpPr txBox="1"/>
          <p:nvPr>
            <p:ph type="title"/>
          </p:nvPr>
        </p:nvSpPr>
        <p:spPr>
          <a:xfrm>
            <a:off x="4495800" y="365125"/>
            <a:ext cx="7547042" cy="6862989"/>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115000"/>
              </a:lnSpc>
              <a:spcBef>
                <a:spcPts val="0"/>
              </a:spcBef>
              <a:spcAft>
                <a:spcPts val="0"/>
              </a:spcAft>
              <a:buClr>
                <a:schemeClr val="dk1"/>
              </a:buClr>
              <a:buSzPct val="100000"/>
              <a:buFont typeface="Calibri"/>
              <a:buNone/>
            </a:pPr>
            <a:r>
              <a:rPr b="1" lang="iw-IL" sz="2000">
                <a:latin typeface="Alef"/>
                <a:ea typeface="Alef"/>
                <a:cs typeface="Alef"/>
                <a:sym typeface="Alef"/>
              </a:rPr>
              <a:t>עסאם אבו שקרא</a:t>
            </a:r>
            <a:r>
              <a:rPr b="1" lang="iw-IL" sz="2000" u="sng">
                <a:latin typeface="Alef"/>
                <a:ea typeface="Alef"/>
                <a:cs typeface="Alef"/>
                <a:sym typeface="Alef"/>
              </a:rPr>
              <a:t>, צבר</a:t>
            </a:r>
            <a:r>
              <a:rPr b="1" lang="iw-IL" sz="2000">
                <a:latin typeface="Alef"/>
                <a:ea typeface="Alef"/>
                <a:cs typeface="Alef"/>
                <a:sym typeface="Alef"/>
              </a:rPr>
              <a:t>, 1987, שמן על נייר</a:t>
            </a:r>
            <a:br>
              <a:rPr lang="iw-IL" sz="2000">
                <a:latin typeface="Alef"/>
                <a:ea typeface="Alef"/>
                <a:cs typeface="Alef"/>
                <a:sym typeface="Alef"/>
              </a:rPr>
            </a:br>
            <a:r>
              <a:rPr lang="iw-IL" sz="2000">
                <a:latin typeface="Alef"/>
                <a:ea typeface="Alef"/>
                <a:cs typeface="Alef"/>
                <a:sym typeface="Alef"/>
              </a:rPr>
              <a:t>עסאם אבו שקרא נולד באום אל פחם, נחשב לאמן הפלסטינאי המוביל, נפטר ממחלת הסרטן ב1991 . הדימוי המרכזי ביצירותיו הוא דימוי הצבר. הצבר של אבו שקרא תמיד בתוך עציץ, הוא מנותק מהאדמה, מוגבל במיכל העציץ. צבר שנחשב לדימוי ישראלי תמיד היה צמח שסימן טריטוריה. היו שותלים צברים בין חלקות מטעים כדי להפריד בין החלקות. הישראלים/היהודים השתמשו ונכסו את דימוי הצבר כדי לאפיין את הישראלי החדש, דמות קוצנית מבחוץ אך מתוקה מבפנים כמו פרי הצבר. אבו שקרא מנכס חזרה לעצמו את הצמח שמאפיין את ילדותו באום אל פחם. הדימוי של הצבר שאבו שקרא מצייר  מאפיין גם את אבו שקרא עצמו, הוא מצייר את הצבר מנותק, רחוק מהאדמה, אבו שקרא למד בתל אביב, התרחק מהכפר ועסק באמנות ולא בעבודת אדמה.</a:t>
            </a:r>
            <a:br>
              <a:rPr lang="iw-IL" sz="2000">
                <a:latin typeface="Alef"/>
                <a:ea typeface="Alef"/>
                <a:cs typeface="Alef"/>
                <a:sym typeface="Alef"/>
              </a:rPr>
            </a:br>
            <a:r>
              <a:rPr lang="iw-IL" sz="2000">
                <a:latin typeface="Alef"/>
                <a:ea typeface="Alef"/>
                <a:cs typeface="Alef"/>
                <a:sym typeface="Alef"/>
              </a:rPr>
              <a:t>את הראשונים בציורי "צבר בעציץ" יצר ב-1987: שני ציורים תואמים הנקשרים זה בזה, ולמרבה המזל שמורים יחד באוסף בנק דיסקונט. כמה דומה וכמה שונה כפל הציורים הראשון הזה מכפל הציורים האחרון. כי בניגוד למופע השמים המאיר את יקום ציוריו האחרונים – בשני ציורי הצבר הראשונים נוכחת שטיחוּת של הסימן החוזר, מבניוּת של שטיח או דגם כאפיה. רק במבט שני נחשף גשטלט מסוג אחר, גשטלט של תלת-ממד המהפך את תפיסת הציור השטוחה. המהפך מזוהה במיקוד המבט למעלה ובצד, שם נפרשׂ העומק בהטיית הסימנים הצִדה, ליצירת דופן עליון של קובייה. ועכשיו אפשר להשתאות נוכח איכות הזיקה והניגוד בין שני הצמדים, בין ראשית ואחרית. למשל: מהאופן שבו הצבע והאור בונים את קסם הנפחיות של החלל הציורי בצבעי הכחול והצהוב</a:t>
            </a:r>
            <a:r>
              <a:rPr lang="iw-IL" sz="1800">
                <a:latin typeface="Arial"/>
                <a:ea typeface="Arial"/>
                <a:cs typeface="Arial"/>
                <a:sym typeface="Arial"/>
              </a:rPr>
              <a:t>.</a:t>
            </a:r>
            <a:br>
              <a:rPr lang="iw-IL" sz="1800">
                <a:latin typeface="Calibri"/>
                <a:ea typeface="Calibri"/>
                <a:cs typeface="Calibri"/>
                <a:sym typeface="Calibri"/>
              </a:rPr>
            </a:br>
            <a:endParaRPr/>
          </a:p>
        </p:txBody>
      </p:sp>
      <p:pic>
        <p:nvPicPr>
          <p:cNvPr descr="צבר | מוזיאון ישראל, ירושלים" id="273" name="Google Shape;273;p32"/>
          <p:cNvPicPr preferRelativeResize="0"/>
          <p:nvPr/>
        </p:nvPicPr>
        <p:blipFill rotWithShape="1">
          <a:blip r:embed="rId3">
            <a:alphaModFix/>
          </a:blip>
          <a:srcRect b="0" l="0" r="0" t="0"/>
          <a:stretch/>
        </p:blipFill>
        <p:spPr>
          <a:xfrm>
            <a:off x="149158" y="365125"/>
            <a:ext cx="4227935" cy="5943600"/>
          </a:xfrm>
          <a:prstGeom prst="rect">
            <a:avLst/>
          </a:prstGeom>
          <a:noFill/>
          <a:ln>
            <a:noFill/>
          </a:ln>
        </p:spPr>
      </p:pic>
      <p:sp>
        <p:nvSpPr>
          <p:cNvPr id="274" name="Google Shape;274;p32"/>
          <p:cNvSpPr txBox="1"/>
          <p:nvPr/>
        </p:nvSpPr>
        <p:spPr>
          <a:xfrm>
            <a:off x="655700" y="6308725"/>
            <a:ext cx="3567600" cy="338700"/>
          </a:xfrm>
          <a:prstGeom prst="rect">
            <a:avLst/>
          </a:prstGeom>
          <a:noFill/>
          <a:ln>
            <a:noFill/>
          </a:ln>
        </p:spPr>
        <p:txBody>
          <a:bodyPr anchorCtr="0" anchor="t" bIns="91425" lIns="91425" spcFirstLastPara="1" rIns="91425" wrap="square" tIns="91425">
            <a:spAutoFit/>
          </a:bodyPr>
          <a:lstStyle/>
          <a:p>
            <a:pPr indent="0" lvl="0" marL="0" rtl="1" algn="ctr">
              <a:lnSpc>
                <a:spcPct val="115000"/>
              </a:lnSpc>
              <a:spcBef>
                <a:spcPts val="0"/>
              </a:spcBef>
              <a:spcAft>
                <a:spcPts val="0"/>
              </a:spcAft>
              <a:buNone/>
            </a:pPr>
            <a:r>
              <a:rPr b="1" lang="iw-IL" sz="1000">
                <a:solidFill>
                  <a:schemeClr val="dk1"/>
                </a:solidFill>
                <a:latin typeface="Alef"/>
                <a:ea typeface="Alef"/>
                <a:cs typeface="Alef"/>
                <a:sym typeface="Alef"/>
              </a:rPr>
              <a:t>מתוך אוסף מוזיאון ישראל, עיזבון האומן</a:t>
            </a:r>
            <a:endParaRPr sz="1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descr="אהבה במנות קטנות: עאסם אבו-שקרה - ערב רב Erev Rav" id="279" name="Google Shape;279;p33"/>
          <p:cNvPicPr preferRelativeResize="0"/>
          <p:nvPr/>
        </p:nvPicPr>
        <p:blipFill rotWithShape="1">
          <a:blip r:embed="rId3">
            <a:alphaModFix/>
          </a:blip>
          <a:srcRect b="0" l="0" r="0" t="0"/>
          <a:stretch/>
        </p:blipFill>
        <p:spPr>
          <a:xfrm>
            <a:off x="1311261" y="104697"/>
            <a:ext cx="9569477" cy="651011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4"/>
          <p:cNvSpPr txBox="1"/>
          <p:nvPr>
            <p:ph type="title"/>
          </p:nvPr>
        </p:nvSpPr>
        <p:spPr>
          <a:xfrm>
            <a:off x="377900" y="489225"/>
            <a:ext cx="11403900" cy="5868600"/>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50000"/>
              </a:lnSpc>
              <a:spcBef>
                <a:spcPts val="0"/>
              </a:spcBef>
              <a:spcAft>
                <a:spcPts val="0"/>
              </a:spcAft>
              <a:buClr>
                <a:srgbClr val="2F5496"/>
              </a:buClr>
              <a:buSzPct val="100000"/>
              <a:buFont typeface="Calibri"/>
              <a:buNone/>
            </a:pPr>
            <a:br>
              <a:rPr b="1" lang="iw-IL" sz="1800">
                <a:solidFill>
                  <a:srgbClr val="2F5496"/>
                </a:solidFill>
                <a:latin typeface="Calibri"/>
                <a:ea typeface="Calibri"/>
                <a:cs typeface="Calibri"/>
                <a:sym typeface="Calibri"/>
              </a:rPr>
            </a:br>
            <a:br>
              <a:rPr b="1" lang="iw-IL" sz="2000" u="sng">
                <a:latin typeface="Alef"/>
                <a:ea typeface="Alef"/>
                <a:cs typeface="Alef"/>
                <a:sym typeface="Alef"/>
              </a:rPr>
            </a:br>
            <a:r>
              <a:rPr b="1" lang="iw-IL" sz="2000" u="sng">
                <a:latin typeface="Alef"/>
                <a:ea typeface="Alef"/>
                <a:cs typeface="Alef"/>
                <a:sym typeface="Alef"/>
              </a:rPr>
              <a:t>אמנות מחאה - דוד ריב </a:t>
            </a:r>
            <a:br>
              <a:rPr lang="iw-IL" sz="2000">
                <a:latin typeface="Alef"/>
                <a:ea typeface="Alef"/>
                <a:cs typeface="Alef"/>
                <a:sym typeface="Alef"/>
              </a:rPr>
            </a:br>
            <a:r>
              <a:rPr lang="iw-IL" sz="2000">
                <a:latin typeface="Alef"/>
                <a:ea typeface="Alef"/>
                <a:cs typeface="Alef"/>
                <a:sym typeface="Alef"/>
              </a:rPr>
              <a:t> יצירתו של דוד ריב מתבססת בעיקר על צילומי עיתונות. דוד  ריב משתמש בצילומי עיתונות של צלמים מוכרים תוך כדי הדגשת העובדה שמדובר בציור על פי צילום (למשל על ידי הכללת המסגרת של סרט הצילום או של דף קונטקט בציור, או על ידי נאמנות לשחור - לבן של הצילום. הדגשת הצילום היא כפולה: היא מצביעה על תוקף העובדות, אכן האירועים התרחשו במציאות. במקביל מצביעה על מעשה העדות עצמו.</a:t>
            </a:r>
            <a:br>
              <a:rPr lang="iw-IL" sz="2000">
                <a:latin typeface="Alef"/>
                <a:ea typeface="Alef"/>
                <a:cs typeface="Alef"/>
                <a:sym typeface="Alef"/>
              </a:rPr>
            </a:br>
            <a:r>
              <a:rPr lang="iw-IL" sz="2000">
                <a:latin typeface="Alef"/>
                <a:ea typeface="Alef"/>
                <a:cs typeface="Alef"/>
                <a:sym typeface="Alef"/>
              </a:rPr>
              <a:t>ריב בניגוד לציור ההיסטורי אינו בוחר באירועי שיא אלא במהלך היומיום של האינתפאדה. ריב אינו מביא את מעשי הגבורה או שיאי האכזריות אלא את שגרת המעצרים, הבנאליות של מנגנון הדיכוי. אין דגש על דמויות שליטים, מנהיגים וגיבורים אלא על דמויות החיילים והצופים שנקלעו לאירוע ומתבוננים בו מהצד. ריב מעניק מעמד הרואי גם דמויות המשניות בעלילה כולל לצופים ולמדווחים. הדגש הוא על מקרים פרטים על כך שגם אני ואתה יכולנו להיות חלק מהסיפור. הופך את הצופה לעד ולמשתתף.</a:t>
            </a:r>
            <a:br>
              <a:rPr lang="iw-IL" sz="2000">
                <a:latin typeface="Alef"/>
                <a:ea typeface="Alef"/>
                <a:cs typeface="Alef"/>
                <a:sym typeface="Alef"/>
              </a:rPr>
            </a:br>
            <a:r>
              <a:rPr lang="iw-IL" sz="2000">
                <a:latin typeface="Alef"/>
                <a:ea typeface="Alef"/>
                <a:cs typeface="Alef"/>
                <a:sym typeface="Alef"/>
              </a:rPr>
              <a:t>דוד ריב אינו מבקש להעתיק את התצלומים העיתונאיים, הוא מודע לרווח ולהפסד שבמעברים  בין הציור והתצלום. הוא משנה דברים קטנים בהבעות הפנים, מציע כמה פרשנויות. המציאות של הכיבוש תופסת מקום גדול מאוד באמנות של ריב.</a:t>
            </a:r>
            <a:br>
              <a:rPr lang="iw-IL" sz="2000">
                <a:latin typeface="Alef"/>
                <a:ea typeface="Alef"/>
                <a:cs typeface="Alef"/>
                <a:sym typeface="Alef"/>
              </a:rPr>
            </a:br>
            <a:r>
              <a:rPr lang="iw-IL" sz="2000">
                <a:latin typeface="Alef"/>
                <a:ea typeface="Alef"/>
                <a:cs typeface="Alef"/>
                <a:sym typeface="Alef"/>
              </a:rPr>
              <a:t>ציוריו של דוד ריב בחלקם מבוססים על צילומים עיתונאיים של מיקי קרצמן, אלכס ליבק ואחרים. ריב משתמש בצילומים מקרין אותם על הבד וחוזר בכחול על פרטי הסצנה בוחר מה להוריד ומה להשאיר. בדרך כלל מופיעים בציוריו מראות מתוך רצף צילומי קונטקט המוצגים כרצף הם יוצרים ניגודים לדוגמא אירוע של עימות בין חיילים ישראלים לפלסטינים מצוייר לצד נוף תל אביבי שקט, הניגוד מאפשר לאמן להנציח את הפער בין השלווה האדישה ליומיום  של מצב הכיבוש ולטרגדיה בין העמים.</a:t>
            </a:r>
            <a:br>
              <a:rPr lang="iw-IL" sz="2000">
                <a:latin typeface="Alef"/>
                <a:ea typeface="Alef"/>
                <a:cs typeface="Alef"/>
                <a:sym typeface="Alef"/>
              </a:rPr>
            </a:br>
            <a:r>
              <a:rPr lang="iw-IL" sz="2000">
                <a:latin typeface="Calibri"/>
                <a:ea typeface="Calibri"/>
                <a:cs typeface="Calibri"/>
                <a:sym typeface="Calibri"/>
              </a:rPr>
              <a:t> </a:t>
            </a:r>
            <a:br>
              <a:rPr lang="iw-IL" sz="2000">
                <a:latin typeface="Calibri"/>
                <a:ea typeface="Calibri"/>
                <a:cs typeface="Calibri"/>
                <a:sym typeface="Calibri"/>
              </a:rPr>
            </a:br>
            <a:endParaRPr sz="2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5"/>
          <p:cNvSpPr txBox="1"/>
          <p:nvPr>
            <p:ph type="title"/>
          </p:nvPr>
        </p:nvSpPr>
        <p:spPr>
          <a:xfrm>
            <a:off x="6096000" y="365125"/>
            <a:ext cx="5859300" cy="6340800"/>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50000"/>
              </a:lnSpc>
              <a:spcBef>
                <a:spcPts val="0"/>
              </a:spcBef>
              <a:spcAft>
                <a:spcPts val="0"/>
              </a:spcAft>
              <a:buClr>
                <a:schemeClr val="dk1"/>
              </a:buClr>
              <a:buSzPct val="100000"/>
              <a:buFont typeface="Calibri"/>
              <a:buNone/>
            </a:pPr>
            <a:r>
              <a:rPr b="1" lang="iw-IL" sz="1800">
                <a:latin typeface="Alef"/>
                <a:ea typeface="Alef"/>
                <a:cs typeface="Alef"/>
                <a:sym typeface="Alef"/>
              </a:rPr>
              <a:t>דוד ריב, </a:t>
            </a:r>
            <a:r>
              <a:rPr b="1" lang="iw-IL" sz="1800" u="sng">
                <a:latin typeface="Alef"/>
                <a:ea typeface="Alef"/>
                <a:cs typeface="Alef"/>
                <a:sym typeface="Alef"/>
              </a:rPr>
              <a:t>תל אביב עזה 1988</a:t>
            </a:r>
            <a:r>
              <a:rPr b="1" lang="iw-IL" sz="1800">
                <a:latin typeface="Alef"/>
                <a:ea typeface="Alef"/>
                <a:cs typeface="Alef"/>
                <a:sym typeface="Alef"/>
              </a:rPr>
              <a:t>, אקריליק על בד</a:t>
            </a:r>
            <a:br>
              <a:rPr lang="iw-IL" sz="1800">
                <a:latin typeface="Alef"/>
                <a:ea typeface="Alef"/>
                <a:cs typeface="Alef"/>
                <a:sym typeface="Alef"/>
              </a:rPr>
            </a:br>
            <a:r>
              <a:rPr lang="iw-IL" sz="1800">
                <a:latin typeface="Alef"/>
                <a:ea typeface="Alef"/>
                <a:cs typeface="Alef"/>
                <a:sym typeface="Alef"/>
              </a:rPr>
              <a:t>היצירה נוצרה כתגובה לאינתיפאדה הראשונה. האמן משתמש בצילומים שפורסמו בעיתונות ומציג את הצילומים כיחידות מקוטעות כמו בסרט שחור –לבן. התמונות של בתים הרוסים, משפחות עומדות על הריסות הבתים, חיילים רודפים ועוצרים מבוקשים. מול הצילומים המייצגים את הלחימה בעזה ישנם תיאורים צבעונים של תל אביב. בתים צמחיה ושמים כחולים. הבית השלם מול הבית ההרוס. ארגון הקומפוזיציה כמו סרטי צילום, כל שורה מייצגת מקום אחר. "אנחנו" מול "הם". האמן מדגיש את השיגרה שבכיבוש, הוא לא מתאר רגעי שיא של לחימה, אלא אותם מראות חוזרים על עצמם בתקשורת. דוד ריב מצייר במהירות ללא </a:t>
            </a:r>
            <a:r>
              <a:rPr lang="iw-IL" sz="1800">
                <a:latin typeface="Alef"/>
                <a:ea typeface="Alef"/>
                <a:cs typeface="Alef"/>
                <a:sym typeface="Alef"/>
              </a:rPr>
              <a:t>התעכבות</a:t>
            </a:r>
            <a:r>
              <a:rPr lang="iw-IL" sz="1800">
                <a:latin typeface="Alef"/>
                <a:ea typeface="Alef"/>
                <a:cs typeface="Alef"/>
                <a:sym typeface="Alef"/>
              </a:rPr>
              <a:t> בפרטים, הוא מציג דיווח כביכול אמין, לכן הצד הפלסטיני מוצג בשחור לבן. הוא משתמש בצילומים כחומר גלם לציוריו. הצילום למרות התחושה שנוצרת שהינו אוביקטיבי, הוא סוביקטיבי במידה דומה לציור, משום שהצלם בוחר להציג חלקים מהמציאות מזויות ראיה שונות. </a:t>
            </a:r>
            <a:br>
              <a:rPr lang="iw-IL" sz="1800">
                <a:latin typeface="Alef"/>
                <a:ea typeface="Alef"/>
                <a:cs typeface="Alef"/>
                <a:sym typeface="Alef"/>
              </a:rPr>
            </a:br>
            <a:r>
              <a:rPr lang="iw-IL" sz="1800">
                <a:latin typeface="Alef"/>
                <a:ea typeface="Alef"/>
                <a:cs typeface="Alef"/>
                <a:sym typeface="Alef"/>
              </a:rPr>
              <a:t> </a:t>
            </a:r>
            <a:br>
              <a:rPr lang="iw-IL" sz="1800">
                <a:latin typeface="Alef"/>
                <a:ea typeface="Alef"/>
                <a:cs typeface="Alef"/>
                <a:sym typeface="Alef"/>
              </a:rPr>
            </a:br>
            <a:endParaRPr>
              <a:latin typeface="Alef"/>
              <a:ea typeface="Alef"/>
              <a:cs typeface="Alef"/>
              <a:sym typeface="Alef"/>
            </a:endParaRPr>
          </a:p>
        </p:txBody>
      </p:sp>
      <p:pic>
        <p:nvPicPr>
          <p:cNvPr id="290" name="Google Shape;290;p35"/>
          <p:cNvPicPr preferRelativeResize="0"/>
          <p:nvPr/>
        </p:nvPicPr>
        <p:blipFill rotWithShape="1">
          <a:blip r:embed="rId3">
            <a:alphaModFix/>
          </a:blip>
          <a:srcRect b="0" l="0" r="0" t="0"/>
          <a:stretch/>
        </p:blipFill>
        <p:spPr>
          <a:xfrm>
            <a:off x="236706" y="365125"/>
            <a:ext cx="5933871" cy="5746864"/>
          </a:xfrm>
          <a:prstGeom prst="rect">
            <a:avLst/>
          </a:prstGeom>
          <a:noFill/>
          <a:ln>
            <a:noFill/>
          </a:ln>
        </p:spPr>
      </p:pic>
      <p:sp>
        <p:nvSpPr>
          <p:cNvPr id="291" name="Google Shape;291;p35"/>
          <p:cNvSpPr txBox="1"/>
          <p:nvPr/>
        </p:nvSpPr>
        <p:spPr>
          <a:xfrm>
            <a:off x="1547250" y="6112000"/>
            <a:ext cx="3000000" cy="461700"/>
          </a:xfrm>
          <a:prstGeom prst="rect">
            <a:avLst/>
          </a:prstGeom>
          <a:noFill/>
          <a:ln>
            <a:noFill/>
          </a:ln>
        </p:spPr>
        <p:txBody>
          <a:bodyPr anchorCtr="0" anchor="t" bIns="91425" lIns="91425" spcFirstLastPara="1" rIns="91425" wrap="square" tIns="91425">
            <a:spAutoFit/>
          </a:bodyPr>
          <a:lstStyle/>
          <a:p>
            <a:pPr indent="0" lvl="0" marL="0" rtl="1" algn="ctr">
              <a:lnSpc>
                <a:spcPct val="90000"/>
              </a:lnSpc>
              <a:spcBef>
                <a:spcPts val="0"/>
              </a:spcBef>
              <a:spcAft>
                <a:spcPts val="0"/>
              </a:spcAft>
              <a:buNone/>
            </a:pPr>
            <a:r>
              <a:rPr lang="iw-IL" sz="2000">
                <a:solidFill>
                  <a:schemeClr val="dk1"/>
                </a:solidFill>
                <a:latin typeface="Alef"/>
                <a:ea typeface="Alef"/>
                <a:cs typeface="Alef"/>
                <a:sym typeface="Alef"/>
              </a:rPr>
              <a:t>אוסף מוזיאון תל אביב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6"/>
          <p:cNvSpPr txBox="1"/>
          <p:nvPr>
            <p:ph type="title"/>
          </p:nvPr>
        </p:nvSpPr>
        <p:spPr>
          <a:xfrm>
            <a:off x="6520779" y="182563"/>
            <a:ext cx="5554500" cy="6492900"/>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50000"/>
              </a:lnSpc>
              <a:spcBef>
                <a:spcPts val="0"/>
              </a:spcBef>
              <a:spcAft>
                <a:spcPts val="0"/>
              </a:spcAft>
              <a:buClr>
                <a:schemeClr val="dk1"/>
              </a:buClr>
              <a:buSzPct val="100000"/>
              <a:buFont typeface="Calibri"/>
              <a:buNone/>
            </a:pPr>
            <a:r>
              <a:rPr b="1" lang="iw-IL" sz="1800">
                <a:latin typeface="Alef"/>
                <a:ea typeface="Alef"/>
                <a:cs typeface="Alef"/>
                <a:sym typeface="Alef"/>
              </a:rPr>
              <a:t>דוד ריב</a:t>
            </a:r>
            <a:r>
              <a:rPr b="1" lang="iw-IL" sz="1800" u="sng">
                <a:latin typeface="Alef"/>
                <a:ea typeface="Alef"/>
                <a:cs typeface="Alef"/>
                <a:sym typeface="Alef"/>
              </a:rPr>
              <a:t>, קו ירוק עם עינים ירוקות</a:t>
            </a:r>
            <a:br>
              <a:rPr lang="iw-IL" sz="1800">
                <a:latin typeface="Alef"/>
                <a:ea typeface="Alef"/>
                <a:cs typeface="Alef"/>
                <a:sym typeface="Alef"/>
              </a:rPr>
            </a:br>
            <a:r>
              <a:rPr b="1" lang="iw-IL" sz="1800" u="none" strike="noStrike">
                <a:latin typeface="Alef"/>
                <a:ea typeface="Alef"/>
                <a:cs typeface="Alef"/>
                <a:sym typeface="Alef"/>
              </a:rPr>
              <a:t> </a:t>
            </a:r>
            <a:br>
              <a:rPr lang="iw-IL" sz="1800">
                <a:latin typeface="Alef"/>
                <a:ea typeface="Alef"/>
                <a:cs typeface="Alef"/>
                <a:sym typeface="Alef"/>
              </a:rPr>
            </a:br>
            <a:r>
              <a:rPr lang="iw-IL" sz="1800" u="sng">
                <a:latin typeface="Alef"/>
                <a:ea typeface="Alef"/>
                <a:cs typeface="Alef"/>
                <a:sym typeface="Alef"/>
              </a:rPr>
              <a:t>תיאור היצירה:</a:t>
            </a:r>
            <a:r>
              <a:rPr lang="iw-IL" sz="1800">
                <a:latin typeface="Alef"/>
                <a:ea typeface="Alef"/>
                <a:cs typeface="Alef"/>
                <a:sym typeface="Alef"/>
              </a:rPr>
              <a:t> הניגוד בין הצד הפלסטיני לישראלי נוצר בעזרת צבעוניות , מחצית הציור בגוונים של ישראל, כחול ולבן צבעי הדגל הישראלי והמחצית השניה בצבעי פלסטין אדום, ירוק ושחור. בצד הישראלי תאור של קו הים של תל אביב, תיאור המלונות ובצד השני דמויות רעולות פנים בגוונים של אפור ושחור על רקע אדום וירוק. ברקע בצד הפלסטיני דגם שחוזר על עצמו של עינים ירוקות- סמלי, נגד עין הרע, או המבט שרואה את העוול שנעשה במקום. בצד הישראלי הרקע של השמים מכוסה בדגם הנראה כמו איקסים או ריבוי של מטוסים, דימוי אלים מאד המייצג סימון אולי אפילו מטרה. במרכז היצירה הקו הירוק, סימני הגבול בעקבות 1967. דוד ריב טוען שלא ניתן לצייר בישראל בלי להתייחס לסכסוך הישראלי פלסטיני, הוא חלק אינטגרלי מהחיים פה.</a:t>
            </a:r>
            <a:br>
              <a:rPr lang="iw-IL" sz="1800">
                <a:latin typeface="Alef"/>
                <a:ea typeface="Alef"/>
                <a:cs typeface="Alef"/>
                <a:sym typeface="Alef"/>
              </a:rPr>
            </a:br>
            <a:r>
              <a:rPr lang="iw-IL" sz="1800" u="sng">
                <a:latin typeface="Alef"/>
                <a:ea typeface="Alef"/>
                <a:cs typeface="Alef"/>
                <a:sym typeface="Alef"/>
              </a:rPr>
              <a:t>אמצעים אמנותיים:</a:t>
            </a:r>
            <a:r>
              <a:rPr lang="iw-IL" sz="1800">
                <a:latin typeface="Alef"/>
                <a:ea typeface="Alef"/>
                <a:cs typeface="Alef"/>
                <a:sym typeface="Alef"/>
              </a:rPr>
              <a:t> צבעונית סמלית.</a:t>
            </a:r>
            <a:br>
              <a:rPr lang="iw-IL" sz="1800">
                <a:latin typeface="Alef"/>
                <a:ea typeface="Alef"/>
                <a:cs typeface="Alef"/>
                <a:sym typeface="Alef"/>
              </a:rPr>
            </a:br>
            <a:r>
              <a:rPr lang="iw-IL" sz="1800">
                <a:latin typeface="Alef"/>
                <a:ea typeface="Alef"/>
                <a:cs typeface="Alef"/>
                <a:sym typeface="Alef"/>
              </a:rPr>
              <a:t>קומפוזיציה דינימת. קווי מיתאר בולטים מגדירים את הצורות.</a:t>
            </a:r>
            <a:br>
              <a:rPr lang="iw-IL" sz="1800">
                <a:latin typeface="Alef"/>
                <a:ea typeface="Alef"/>
                <a:cs typeface="Alef"/>
                <a:sym typeface="Alef"/>
              </a:rPr>
            </a:br>
            <a:endParaRPr>
              <a:latin typeface="Alef"/>
              <a:ea typeface="Alef"/>
              <a:cs typeface="Alef"/>
              <a:sym typeface="Alef"/>
            </a:endParaRPr>
          </a:p>
        </p:txBody>
      </p:sp>
      <p:pic>
        <p:nvPicPr>
          <p:cNvPr id="297" name="Google Shape;297;p36"/>
          <p:cNvPicPr preferRelativeResize="0"/>
          <p:nvPr/>
        </p:nvPicPr>
        <p:blipFill rotWithShape="1">
          <a:blip r:embed="rId3">
            <a:alphaModFix/>
          </a:blip>
          <a:srcRect b="0" l="0" r="0" t="0"/>
          <a:stretch/>
        </p:blipFill>
        <p:spPr>
          <a:xfrm>
            <a:off x="129700" y="1076190"/>
            <a:ext cx="6391076" cy="4071936"/>
          </a:xfrm>
          <a:prstGeom prst="rect">
            <a:avLst/>
          </a:prstGeom>
          <a:noFill/>
          <a:ln>
            <a:noFill/>
          </a:ln>
        </p:spPr>
      </p:pic>
      <p:sp>
        <p:nvSpPr>
          <p:cNvPr id="298" name="Google Shape;298;p36"/>
          <p:cNvSpPr txBox="1"/>
          <p:nvPr/>
        </p:nvSpPr>
        <p:spPr>
          <a:xfrm>
            <a:off x="1526325" y="5296550"/>
            <a:ext cx="3000000" cy="461700"/>
          </a:xfrm>
          <a:prstGeom prst="rect">
            <a:avLst/>
          </a:prstGeom>
          <a:noFill/>
          <a:ln>
            <a:noFill/>
          </a:ln>
        </p:spPr>
        <p:txBody>
          <a:bodyPr anchorCtr="0" anchor="t" bIns="91425" lIns="91425" spcFirstLastPara="1" rIns="91425" wrap="square" tIns="91425">
            <a:spAutoFit/>
          </a:bodyPr>
          <a:lstStyle/>
          <a:p>
            <a:pPr indent="0" lvl="0" marL="0" rtl="1" algn="ctr">
              <a:lnSpc>
                <a:spcPct val="90000"/>
              </a:lnSpc>
              <a:spcBef>
                <a:spcPts val="0"/>
              </a:spcBef>
              <a:spcAft>
                <a:spcPts val="0"/>
              </a:spcAft>
              <a:buNone/>
            </a:pPr>
            <a:r>
              <a:rPr lang="iw-IL" sz="2000">
                <a:solidFill>
                  <a:schemeClr val="dk1"/>
                </a:solidFill>
                <a:latin typeface="Alef"/>
                <a:ea typeface="Alef"/>
                <a:cs typeface="Alef"/>
                <a:sym typeface="Alef"/>
              </a:rPr>
              <a:t>אוסף מוזיאון תל אביב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7"/>
          <p:cNvSpPr txBox="1"/>
          <p:nvPr>
            <p:ph type="title"/>
          </p:nvPr>
        </p:nvSpPr>
        <p:spPr>
          <a:xfrm>
            <a:off x="1328056" y="365126"/>
            <a:ext cx="10025743" cy="516618"/>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90000"/>
              </a:lnSpc>
              <a:spcBef>
                <a:spcPts val="0"/>
              </a:spcBef>
              <a:spcAft>
                <a:spcPts val="0"/>
              </a:spcAft>
              <a:buClr>
                <a:schemeClr val="dk1"/>
              </a:buClr>
              <a:buSzPct val="100000"/>
              <a:buFont typeface="Calibri"/>
              <a:buNone/>
            </a:pPr>
            <a:r>
              <a:rPr b="1" lang="iw-IL" sz="1600">
                <a:latin typeface="Alef"/>
                <a:ea typeface="Alef"/>
                <a:cs typeface="Alef"/>
                <a:sym typeface="Alef"/>
              </a:rPr>
              <a:t>אומנות ישראלית- שנות אלפיים</a:t>
            </a:r>
            <a:r>
              <a:rPr lang="iw-IL" sz="1600">
                <a:latin typeface="Alef"/>
                <a:ea typeface="Alef"/>
                <a:cs typeface="Alef"/>
                <a:sym typeface="Alef"/>
              </a:rPr>
              <a:t>:</a:t>
            </a:r>
            <a:endParaRPr sz="1600">
              <a:latin typeface="Alef"/>
              <a:ea typeface="Alef"/>
              <a:cs typeface="Alef"/>
              <a:sym typeface="Alef"/>
            </a:endParaRPr>
          </a:p>
          <a:p>
            <a:pPr indent="0" lvl="0" marL="0" rtl="1" algn="r">
              <a:lnSpc>
                <a:spcPct val="90000"/>
              </a:lnSpc>
              <a:spcBef>
                <a:spcPts val="0"/>
              </a:spcBef>
              <a:spcAft>
                <a:spcPts val="0"/>
              </a:spcAft>
              <a:buClr>
                <a:schemeClr val="dk1"/>
              </a:buClr>
              <a:buSzPct val="100000"/>
              <a:buFont typeface="Calibri"/>
              <a:buNone/>
            </a:pPr>
            <a:r>
              <a:rPr lang="iw-IL" sz="1600">
                <a:latin typeface="Alef"/>
                <a:ea typeface="Alef"/>
                <a:cs typeface="Alef"/>
                <a:sym typeface="Alef"/>
              </a:rPr>
              <a:t>תמיר צדוק, חתונה יהודית במרוקו,2014 </a:t>
            </a:r>
            <a:endParaRPr sz="1600">
              <a:latin typeface="Alef"/>
              <a:ea typeface="Alef"/>
              <a:cs typeface="Alef"/>
              <a:sym typeface="Alef"/>
            </a:endParaRPr>
          </a:p>
          <a:p>
            <a:pPr indent="0" lvl="0" marL="0" rtl="1" algn="r">
              <a:lnSpc>
                <a:spcPct val="90000"/>
              </a:lnSpc>
              <a:spcBef>
                <a:spcPts val="0"/>
              </a:spcBef>
              <a:spcAft>
                <a:spcPts val="0"/>
              </a:spcAft>
              <a:buClr>
                <a:schemeClr val="dk1"/>
              </a:buClr>
              <a:buSzPct val="100000"/>
              <a:buFont typeface="Calibri"/>
              <a:buNone/>
            </a:pPr>
            <a:r>
              <a:rPr lang="iw-IL" sz="1600">
                <a:latin typeface="Alef"/>
                <a:ea typeface="Alef"/>
                <a:cs typeface="Alef"/>
                <a:sym typeface="Alef"/>
              </a:rPr>
              <a:t>צילום היצירה ווידאו באדיבות האומן.</a:t>
            </a:r>
            <a:endParaRPr sz="1600">
              <a:latin typeface="Alef"/>
              <a:ea typeface="Alef"/>
              <a:cs typeface="Alef"/>
              <a:sym typeface="Alef"/>
            </a:endParaRPr>
          </a:p>
        </p:txBody>
      </p:sp>
      <p:pic>
        <p:nvPicPr>
          <p:cNvPr id="304" name="Google Shape;304;p37"/>
          <p:cNvPicPr preferRelativeResize="0"/>
          <p:nvPr/>
        </p:nvPicPr>
        <p:blipFill>
          <a:blip r:embed="rId3">
            <a:alphaModFix/>
          </a:blip>
          <a:stretch>
            <a:fillRect/>
          </a:stretch>
        </p:blipFill>
        <p:spPr>
          <a:xfrm>
            <a:off x="1553275" y="1156225"/>
            <a:ext cx="8720349" cy="48825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38"/>
          <p:cNvSpPr txBox="1"/>
          <p:nvPr>
            <p:ph type="title"/>
          </p:nvPr>
        </p:nvSpPr>
        <p:spPr>
          <a:xfrm>
            <a:off x="797668" y="365125"/>
            <a:ext cx="11050621" cy="5909215"/>
          </a:xfrm>
          <a:prstGeom prst="rect">
            <a:avLst/>
          </a:prstGeom>
          <a:noFill/>
          <a:ln>
            <a:noFill/>
          </a:ln>
        </p:spPr>
        <p:txBody>
          <a:bodyPr anchorCtr="0" anchor="ctr" bIns="45700" lIns="91425" spcFirstLastPara="1" rIns="91425" wrap="square" tIns="45700">
            <a:normAutofit/>
          </a:bodyPr>
          <a:lstStyle/>
          <a:p>
            <a:pPr indent="0" lvl="0" marL="0" rtl="1" algn="r">
              <a:lnSpc>
                <a:spcPct val="150000"/>
              </a:lnSpc>
              <a:spcBef>
                <a:spcPts val="0"/>
              </a:spcBef>
              <a:spcAft>
                <a:spcPts val="0"/>
              </a:spcAft>
              <a:buClr>
                <a:schemeClr val="dk1"/>
              </a:buClr>
              <a:buSzPts val="1800"/>
              <a:buFont typeface="Calibri"/>
              <a:buNone/>
            </a:pPr>
            <a:r>
              <a:rPr b="1" lang="iw-IL" sz="1800">
                <a:latin typeface="Alef"/>
                <a:ea typeface="Alef"/>
                <a:cs typeface="Alef"/>
                <a:sym typeface="Alef"/>
              </a:rPr>
              <a:t>תמיר צדוק, </a:t>
            </a:r>
            <a:r>
              <a:rPr b="1" lang="iw-IL" sz="1800" u="sng">
                <a:latin typeface="Alef"/>
                <a:ea typeface="Alef"/>
                <a:cs typeface="Alef"/>
                <a:sym typeface="Alef"/>
              </a:rPr>
              <a:t>חתונה יהודית במרוקו</a:t>
            </a:r>
            <a:r>
              <a:rPr b="1" lang="iw-IL" sz="1800">
                <a:latin typeface="Alef"/>
                <a:ea typeface="Alef"/>
                <a:cs typeface="Alef"/>
                <a:sym typeface="Alef"/>
              </a:rPr>
              <a:t>, 2014, וידיאו ארט. </a:t>
            </a:r>
            <a:r>
              <a:rPr b="1" lang="iw-IL" sz="1800" u="sng">
                <a:solidFill>
                  <a:schemeClr val="hlink"/>
                </a:solidFill>
                <a:latin typeface="Alef"/>
                <a:ea typeface="Alef"/>
                <a:cs typeface="Alef"/>
                <a:sym typeface="Alef"/>
                <a:hlinkClick r:id="rId3"/>
              </a:rPr>
              <a:t>לקישור ליצירה </a:t>
            </a:r>
            <a:br>
              <a:rPr lang="iw-IL" sz="1800">
                <a:latin typeface="Alef"/>
                <a:ea typeface="Alef"/>
                <a:cs typeface="Alef"/>
                <a:sym typeface="Alef"/>
              </a:rPr>
            </a:br>
            <a:r>
              <a:rPr lang="iw-IL" sz="1800">
                <a:latin typeface="Alef"/>
                <a:ea typeface="Alef"/>
                <a:cs typeface="Alef"/>
                <a:sym typeface="Alef"/>
              </a:rPr>
              <a:t> </a:t>
            </a:r>
            <a:br>
              <a:rPr lang="iw-IL" sz="1800">
                <a:latin typeface="Alef"/>
                <a:ea typeface="Alef"/>
                <a:cs typeface="Alef"/>
                <a:sym typeface="Alef"/>
              </a:rPr>
            </a:br>
            <a:r>
              <a:rPr b="1" lang="iw-IL" sz="1800" u="sng">
                <a:latin typeface="Alef"/>
                <a:ea typeface="Alef"/>
                <a:cs typeface="Alef"/>
                <a:sym typeface="Alef"/>
              </a:rPr>
              <a:t>תיאור היצירה:</a:t>
            </a:r>
            <a:br>
              <a:rPr lang="iw-IL" sz="1800">
                <a:latin typeface="Alef"/>
                <a:ea typeface="Alef"/>
                <a:cs typeface="Alef"/>
                <a:sym typeface="Alef"/>
              </a:rPr>
            </a:br>
            <a:r>
              <a:rPr lang="iw-IL" sz="1800">
                <a:latin typeface="Alef"/>
                <a:ea typeface="Alef"/>
                <a:cs typeface="Alef"/>
                <a:sym typeface="Alef"/>
              </a:rPr>
              <a:t>עבודת וידיאו המתחילה כתמונה שחורה ומוסיקה מזרחית מתנגנת, בצד ימין בחלק העליון נראה חלון ודמות מציצה ממנו ואז התמונה מתעוררת לחיים כשכמה דמויות מתחילות לזוז, לא ביחד אלא אחת אחרי השנייה. התמונה מוארת ומופיע לפנינו חלל של חצר פאטיו בין שני מבנים, שלושה קירות בונים את המרחב, לפני הקיר ממול הצופה, יושב נגן מזוקן בישיבה מזרחית על שטיח ומנגן בעוד, לראשו כיסוי ראש ובגדיו באדום ולבן. לצידו נגן בתוף ולפניהם נערה לבושה בשמלה ומטפחת מכסה את ראשה והיא בתנועה של ריקוד. בשני צדדי הציור/צדדי הקירות יושבות דמויות רבות, גברים עם זקנים לבושים גלביות ועל ראשיהם כיסויי ראש יושבים בצד ימין של הציור ובצד שמאל קבוצה של נשים מבוגרות עם שמלות ומטפחות. האנשים והנגנים יושבים צמוד לקירות החצר ושתי דמויות מציצות מהחלון. במהלך הוידיאו אט אט הדמויות נעלמות מהמסך עד שרק הנגן בעוד נשאר ואז גם הוא נעלם, השטיח שעליו ישב נעלם וחצר הפאטיו התרוקנה לחלוטין מאנשים. המוסיקה פוסקת ושוב הוידיאו מתחיל מחדש. </a:t>
            </a:r>
            <a:br>
              <a:rPr lang="iw-IL" sz="1800">
                <a:latin typeface="Alef"/>
                <a:ea typeface="Alef"/>
                <a:cs typeface="Alef"/>
                <a:sym typeface="Alef"/>
              </a:rPr>
            </a:br>
            <a:endParaRPr>
              <a:latin typeface="Alef"/>
              <a:ea typeface="Alef"/>
              <a:cs typeface="Alef"/>
              <a:sym typeface="Alef"/>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39"/>
          <p:cNvSpPr txBox="1"/>
          <p:nvPr>
            <p:ph type="title"/>
          </p:nvPr>
        </p:nvSpPr>
        <p:spPr>
          <a:xfrm>
            <a:off x="437745" y="365125"/>
            <a:ext cx="11468909" cy="5714662"/>
          </a:xfrm>
          <a:prstGeom prst="rect">
            <a:avLst/>
          </a:prstGeom>
          <a:noFill/>
          <a:ln>
            <a:noFill/>
          </a:ln>
        </p:spPr>
        <p:txBody>
          <a:bodyPr anchorCtr="0" anchor="ctr" bIns="45700" lIns="91425" spcFirstLastPara="1" rIns="91425" wrap="square" tIns="45700">
            <a:normAutofit/>
          </a:bodyPr>
          <a:lstStyle/>
          <a:p>
            <a:pPr indent="0" lvl="0" marL="0" rtl="1" algn="r">
              <a:lnSpc>
                <a:spcPct val="150000"/>
              </a:lnSpc>
              <a:spcBef>
                <a:spcPts val="0"/>
              </a:spcBef>
              <a:spcAft>
                <a:spcPts val="0"/>
              </a:spcAft>
              <a:buClr>
                <a:schemeClr val="dk1"/>
              </a:buClr>
              <a:buSzPts val="1800"/>
              <a:buFont typeface="Calibri"/>
              <a:buNone/>
            </a:pPr>
            <a:r>
              <a:rPr b="1" lang="iw-IL" sz="1800" u="sng">
                <a:latin typeface="Alef"/>
                <a:ea typeface="Alef"/>
                <a:cs typeface="Alef"/>
                <a:sym typeface="Alef"/>
              </a:rPr>
              <a:t>ניתוח (משמעות היצירה, המסר ופרשנות היצירה)</a:t>
            </a:r>
            <a:r>
              <a:rPr lang="iw-IL" sz="1800" u="sng">
                <a:latin typeface="Alef"/>
                <a:ea typeface="Alef"/>
                <a:cs typeface="Alef"/>
                <a:sym typeface="Alef"/>
              </a:rPr>
              <a:t> </a:t>
            </a:r>
            <a:br>
              <a:rPr lang="iw-IL" sz="1800">
                <a:latin typeface="Alef"/>
                <a:ea typeface="Alef"/>
                <a:cs typeface="Alef"/>
                <a:sym typeface="Alef"/>
              </a:rPr>
            </a:br>
            <a:r>
              <a:rPr lang="iw-IL" sz="1800">
                <a:latin typeface="Alef"/>
                <a:ea typeface="Alef"/>
                <a:cs typeface="Alef"/>
                <a:sym typeface="Alef"/>
              </a:rPr>
              <a:t>צדוק עושה שימוש ביצירה של דלקרואה, חתונה יהודית במרוקו משנת 1841, המוצגת בלובר כנקודת מוצא ומקור השראה לעבודת הוידיאו שיצר, בה הוא מנפיש את ציור השמן המסורתי של דלקרואה. </a:t>
            </a:r>
            <a:br>
              <a:rPr lang="iw-IL" sz="1800">
                <a:latin typeface="Alef"/>
                <a:ea typeface="Alef"/>
                <a:cs typeface="Alef"/>
                <a:sym typeface="Alef"/>
              </a:rPr>
            </a:br>
            <a:r>
              <a:rPr lang="iw-IL" sz="1800">
                <a:latin typeface="Alef"/>
                <a:ea typeface="Alef"/>
                <a:cs typeface="Alef"/>
                <a:sym typeface="Alef"/>
              </a:rPr>
              <a:t>היצירה של דלקרואה נוצרה בעקבות מסע שעשה בצפון אפריקה, הוא התבונן בחיים של היהודיים המקומיים לצד הערבים ורשם ביומנו תיאור של טקסים מקומיים כמו חגיגת החתונה. האנשים המקומיים עם תלבושותיהם, המוסיקה והמבנים סביב היוו השראה אקזוטית לסדרת עבודות שיצר בעקבות המסע למרוקו. סדרת הציורים מהווים ההתבוננות וההתרשמות של האמן האירופאי המערבי בתרבות המזרחית ובכך דלקרואה מנכס את התרבות המזרחית לציוריו. צדוק בפעולת הניכוס שעשה מחבר את ההיסטוריה האישית המזרחית שלו ומפקיע את הדימוי האורינטלי שיצר דלקרואה בכך שהוא ממקם את עצמו כאחד השחקנים בחתונה ויוצר לעצמו זהות בדויה בתוך הציור של דלקרואה. צדוק, כאמן ממוצא מזרחי, מייצר התכתבות עם ההיסטוריה האישית והמשפחתית שלו בעזרת ציטוט וניכוס הציור של דלקרואה ובכך הוא מעורר שיח על תרבות נכחדת, זהות וגבריות מזרחית. </a:t>
            </a:r>
            <a:br>
              <a:rPr lang="iw-IL" sz="1800">
                <a:latin typeface="Alef"/>
                <a:ea typeface="Alef"/>
                <a:cs typeface="Alef"/>
                <a:sym typeface="Alef"/>
              </a:rPr>
            </a:br>
            <a:endParaRPr>
              <a:latin typeface="Alef"/>
              <a:ea typeface="Alef"/>
              <a:cs typeface="Alef"/>
              <a:sym typeface="Alef"/>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0"/>
          <p:cNvSpPr txBox="1"/>
          <p:nvPr>
            <p:ph type="title"/>
          </p:nvPr>
        </p:nvSpPr>
        <p:spPr>
          <a:xfrm>
            <a:off x="6879772" y="164039"/>
            <a:ext cx="5203500" cy="7086600"/>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50000"/>
              </a:lnSpc>
              <a:spcBef>
                <a:spcPts val="0"/>
              </a:spcBef>
              <a:spcAft>
                <a:spcPts val="0"/>
              </a:spcAft>
              <a:buClr>
                <a:schemeClr val="dk1"/>
              </a:buClr>
              <a:buSzPct val="100000"/>
              <a:buFont typeface="Calibri"/>
              <a:buNone/>
            </a:pPr>
            <a:r>
              <a:rPr lang="iw-IL" sz="1800">
                <a:latin typeface="Calibri"/>
                <a:ea typeface="Calibri"/>
                <a:cs typeface="Calibri"/>
                <a:sym typeface="Calibri"/>
              </a:rPr>
              <a:t> </a:t>
            </a:r>
            <a:br>
              <a:rPr lang="iw-IL" sz="1800">
                <a:latin typeface="Calibri"/>
                <a:ea typeface="Calibri"/>
                <a:cs typeface="Calibri"/>
                <a:sym typeface="Calibri"/>
              </a:rPr>
            </a:br>
            <a:r>
              <a:rPr b="1" lang="iw-IL" sz="1800" u="sng">
                <a:latin typeface="Alef"/>
                <a:ea typeface="Alef"/>
                <a:cs typeface="Alef"/>
                <a:sym typeface="Alef"/>
              </a:rPr>
              <a:t>אמצעים אמנותיים  הבאים לידי ביטוי בוידיאו ארט:</a:t>
            </a:r>
            <a:br>
              <a:rPr lang="iw-IL" sz="1800">
                <a:latin typeface="Alef"/>
                <a:ea typeface="Alef"/>
                <a:cs typeface="Alef"/>
                <a:sym typeface="Alef"/>
              </a:rPr>
            </a:br>
            <a:r>
              <a:rPr b="1" lang="iw-IL" sz="1800" u="sng">
                <a:latin typeface="Alef"/>
                <a:ea typeface="Alef"/>
                <a:cs typeface="Alef"/>
                <a:sym typeface="Alef"/>
              </a:rPr>
              <a:t>נרטיב ולופ</a:t>
            </a:r>
            <a:r>
              <a:rPr lang="iw-IL" sz="1800">
                <a:latin typeface="Alef"/>
                <a:ea typeface="Alef"/>
                <a:cs typeface="Alef"/>
                <a:sym typeface="Alef"/>
              </a:rPr>
              <a:t>: הוידיאו מייצר סיפור קטן שיש בו התחלה, אמצע וסוף והוא חוזר על עצמו בלופ. השימוש בלופ סימבולי לכך שלמרות שהסצנה המונפשת מסתיימת, ישנה התחלה חדשה, ישנה המשכיות סימבולית גם לשורשים שצדוק מנסה למצוא וליצר לעצמו באופן פיקטיבי.</a:t>
            </a:r>
            <a:br>
              <a:rPr lang="iw-IL" sz="1800">
                <a:latin typeface="Alef"/>
                <a:ea typeface="Alef"/>
                <a:cs typeface="Alef"/>
                <a:sym typeface="Alef"/>
              </a:rPr>
            </a:br>
            <a:r>
              <a:rPr b="1" lang="iw-IL" sz="1800" u="sng">
                <a:latin typeface="Alef"/>
                <a:ea typeface="Alef"/>
                <a:cs typeface="Alef"/>
                <a:sym typeface="Alef"/>
              </a:rPr>
              <a:t>סאונד:</a:t>
            </a:r>
            <a:r>
              <a:rPr lang="iw-IL" sz="1800">
                <a:latin typeface="Alef"/>
                <a:ea typeface="Alef"/>
                <a:cs typeface="Alef"/>
                <a:sym typeface="Alef"/>
              </a:rPr>
              <a:t> לאורך הוידיאו ארט ישנה מנגינה אורינטלית המנוגנת בעוד, המתייחסת לתרבות המזרחית ומייצרת את האווירה המקומית שצייר דלקרואה. </a:t>
            </a:r>
            <a:br>
              <a:rPr lang="iw-IL" sz="1800">
                <a:latin typeface="Alef"/>
                <a:ea typeface="Alef"/>
                <a:cs typeface="Alef"/>
                <a:sym typeface="Alef"/>
              </a:rPr>
            </a:br>
            <a:r>
              <a:rPr b="1" lang="iw-IL" sz="1800" u="sng">
                <a:latin typeface="Alef"/>
                <a:ea typeface="Alef"/>
                <a:cs typeface="Alef"/>
                <a:sym typeface="Alef"/>
              </a:rPr>
              <a:t>מסטאטיות לדינמיות:</a:t>
            </a:r>
            <a:r>
              <a:rPr lang="iw-IL" sz="1800">
                <a:latin typeface="Alef"/>
                <a:ea typeface="Alef"/>
                <a:cs typeface="Alef"/>
                <a:sym typeface="Alef"/>
              </a:rPr>
              <a:t> הוידיאו מתחיל מתמונה סטאטית, מפריים קפוא שהופך לדינמי כשהדמויות מתעוררות לחיים ונעות ולבסוף גם נעלמות. </a:t>
            </a:r>
            <a:br>
              <a:rPr lang="iw-IL" sz="1800">
                <a:latin typeface="Alef"/>
                <a:ea typeface="Alef"/>
                <a:cs typeface="Alef"/>
                <a:sym typeface="Alef"/>
              </a:rPr>
            </a:br>
            <a:r>
              <a:rPr b="1" lang="iw-IL" sz="1800" u="sng">
                <a:latin typeface="Alef"/>
                <a:ea typeface="Alef"/>
                <a:cs typeface="Alef"/>
                <a:sym typeface="Alef"/>
              </a:rPr>
              <a:t>עריכה:</a:t>
            </a:r>
            <a:r>
              <a:rPr lang="iw-IL" sz="1800">
                <a:latin typeface="Alef"/>
                <a:ea typeface="Alef"/>
                <a:cs typeface="Alef"/>
                <a:sym typeface="Alef"/>
              </a:rPr>
              <a:t> הדמויות נמחקות מהפריים בעזרת העריכה. צדוק מעיר לחיים את הציור הדומם והופך אותו לסצנה פנטסטית בה הדמויות מתעוררות, נעות וגם נעלמות מן התמונה עד שהחלל מתרוקן לחלוטין מיושביו המצוירים ומנגניו החיים ונשארת רק החצר הריקה. זהו משל לחיים הנעלמים, לתרבות ולעולם שנכחד. </a:t>
            </a:r>
            <a:br>
              <a:rPr lang="iw-IL" sz="1800">
                <a:latin typeface="Alef"/>
                <a:ea typeface="Alef"/>
                <a:cs typeface="Alef"/>
                <a:sym typeface="Alef"/>
              </a:rPr>
            </a:br>
            <a:r>
              <a:rPr lang="iw-IL" sz="1800">
                <a:latin typeface="Calibri"/>
                <a:ea typeface="Calibri"/>
                <a:cs typeface="Calibri"/>
                <a:sym typeface="Calibri"/>
              </a:rPr>
              <a:t> </a:t>
            </a:r>
            <a:br>
              <a:rPr lang="iw-IL" sz="1800">
                <a:latin typeface="Calibri"/>
                <a:ea typeface="Calibri"/>
                <a:cs typeface="Calibri"/>
                <a:sym typeface="Calibri"/>
              </a:rPr>
            </a:br>
            <a:endParaRPr/>
          </a:p>
        </p:txBody>
      </p:sp>
      <p:pic>
        <p:nvPicPr>
          <p:cNvPr id="320" name="Google Shape;320;p40"/>
          <p:cNvPicPr preferRelativeResize="0"/>
          <p:nvPr/>
        </p:nvPicPr>
        <p:blipFill rotWithShape="1">
          <a:blip r:embed="rId3">
            <a:alphaModFix/>
          </a:blip>
          <a:srcRect b="0" l="0" r="0" t="0"/>
          <a:stretch/>
        </p:blipFill>
        <p:spPr>
          <a:xfrm>
            <a:off x="108858" y="784860"/>
            <a:ext cx="6770914" cy="4951231"/>
          </a:xfrm>
          <a:prstGeom prst="rect">
            <a:avLst/>
          </a:prstGeom>
          <a:noFill/>
          <a:ln>
            <a:noFill/>
          </a:ln>
        </p:spPr>
      </p:pic>
      <p:sp>
        <p:nvSpPr>
          <p:cNvPr id="321" name="Google Shape;321;p40"/>
          <p:cNvSpPr txBox="1"/>
          <p:nvPr/>
        </p:nvSpPr>
        <p:spPr>
          <a:xfrm>
            <a:off x="446315" y="6096000"/>
            <a:ext cx="6433500" cy="6771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Alef"/>
                <a:ea typeface="Alef"/>
                <a:cs typeface="Alef"/>
                <a:sym typeface="Alef"/>
              </a:rPr>
              <a:t>דלקרואה, חתונה יהודית במרוקו, 1841, שמן על בד </a:t>
            </a:r>
            <a:endParaRPr b="0" i="0" sz="1800" u="none" cap="none" strike="noStrike">
              <a:solidFill>
                <a:schemeClr val="dk1"/>
              </a:solidFill>
              <a:latin typeface="Alef"/>
              <a:ea typeface="Alef"/>
              <a:cs typeface="Alef"/>
              <a:sym typeface="Alef"/>
            </a:endParaRPr>
          </a:p>
          <a:p>
            <a:pPr indent="0" lvl="0" marL="0" marR="0" rtl="1" algn="r">
              <a:lnSpc>
                <a:spcPct val="100000"/>
              </a:lnSpc>
              <a:spcBef>
                <a:spcPts val="0"/>
              </a:spcBef>
              <a:spcAft>
                <a:spcPts val="0"/>
              </a:spcAft>
              <a:buClr>
                <a:srgbClr val="000000"/>
              </a:buClr>
              <a:buSzPts val="1800"/>
              <a:buFont typeface="Arial"/>
              <a:buNone/>
            </a:pPr>
            <a:r>
              <a:rPr lang="iw-IL" sz="1000">
                <a:solidFill>
                  <a:schemeClr val="dk1"/>
                </a:solidFill>
                <a:latin typeface="Alef"/>
                <a:ea typeface="Alef"/>
                <a:cs typeface="Alef"/>
                <a:sym typeface="Alef"/>
              </a:rPr>
              <a:t>הציור נמצא במוזיאון הלובר, העתק מוזיאון ישראל. מקור הצילום: https://commons.wikimedia.org/wiki/File:J%C3%BCdische_Hochzeit_in_Marokko-1024.jpg</a:t>
            </a:r>
            <a:endParaRPr sz="1000">
              <a:solidFill>
                <a:schemeClr val="dk1"/>
              </a:solidFill>
              <a:latin typeface="Alef"/>
              <a:ea typeface="Alef"/>
              <a:cs typeface="Alef"/>
              <a:sym typeface="Alef"/>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1"/>
          <p:cNvSpPr txBox="1"/>
          <p:nvPr>
            <p:ph type="title"/>
          </p:nvPr>
        </p:nvSpPr>
        <p:spPr>
          <a:xfrm>
            <a:off x="291830" y="365125"/>
            <a:ext cx="11624553" cy="6074586"/>
          </a:xfrm>
          <a:prstGeom prst="rect">
            <a:avLst/>
          </a:prstGeom>
          <a:noFill/>
          <a:ln>
            <a:noFill/>
          </a:ln>
        </p:spPr>
        <p:txBody>
          <a:bodyPr anchorCtr="0" anchor="ctr" bIns="45700" lIns="91425" spcFirstLastPara="1" rIns="91425" wrap="square" tIns="45700">
            <a:noAutofit/>
          </a:bodyPr>
          <a:lstStyle/>
          <a:p>
            <a:pPr indent="0" lvl="0" marL="0" rtl="1" algn="r">
              <a:lnSpc>
                <a:spcPct val="115000"/>
              </a:lnSpc>
              <a:spcBef>
                <a:spcPts val="0"/>
              </a:spcBef>
              <a:spcAft>
                <a:spcPts val="0"/>
              </a:spcAft>
              <a:buClr>
                <a:srgbClr val="000000"/>
              </a:buClr>
              <a:buSzPts val="1800"/>
              <a:buFont typeface="Calibri"/>
              <a:buNone/>
            </a:pPr>
            <a:r>
              <a:rPr b="1" lang="iw-IL" sz="1800">
                <a:solidFill>
                  <a:srgbClr val="000000"/>
                </a:solidFill>
                <a:latin typeface="Alef"/>
                <a:ea typeface="Alef"/>
                <a:cs typeface="Alef"/>
                <a:sym typeface="Alef"/>
              </a:rPr>
              <a:t>זויה צ'רקסקי, פרבדה, 2018</a:t>
            </a:r>
            <a:br>
              <a:rPr lang="iw-IL" sz="1800">
                <a:latin typeface="Alef"/>
                <a:ea typeface="Alef"/>
                <a:cs typeface="Alef"/>
                <a:sym typeface="Alef"/>
              </a:rPr>
            </a:br>
            <a:r>
              <a:rPr b="1" lang="iw-IL" sz="1800">
                <a:solidFill>
                  <a:srgbClr val="000000"/>
                </a:solidFill>
                <a:latin typeface="Alef"/>
                <a:ea typeface="Alef"/>
                <a:cs typeface="Alef"/>
                <a:sym typeface="Alef"/>
              </a:rPr>
              <a:t>אוצר: אמיתי מנדלסון, מוזיאון ישראל ירושלים</a:t>
            </a:r>
            <a:endParaRPr b="1" sz="1800">
              <a:solidFill>
                <a:srgbClr val="000000"/>
              </a:solidFill>
              <a:latin typeface="Alef"/>
              <a:ea typeface="Alef"/>
              <a:cs typeface="Alef"/>
              <a:sym typeface="Alef"/>
            </a:endParaRPr>
          </a:p>
          <a:p>
            <a:pPr indent="0" lvl="0" marL="0" rtl="1" algn="r">
              <a:lnSpc>
                <a:spcPct val="115000"/>
              </a:lnSpc>
              <a:spcBef>
                <a:spcPts val="0"/>
              </a:spcBef>
              <a:spcAft>
                <a:spcPts val="0"/>
              </a:spcAft>
              <a:buClr>
                <a:srgbClr val="000000"/>
              </a:buClr>
              <a:buSzPts val="1800"/>
              <a:buFont typeface="Calibri"/>
              <a:buNone/>
            </a:pPr>
            <a:r>
              <a:rPr b="1" lang="iw-IL" sz="1800">
                <a:solidFill>
                  <a:srgbClr val="000000"/>
                </a:solidFill>
                <a:latin typeface="Alef"/>
                <a:ea typeface="Alef"/>
                <a:cs typeface="Alef"/>
                <a:sym typeface="Alef"/>
              </a:rPr>
              <a:t>צילומי היצירות באדיבות האומנית</a:t>
            </a:r>
            <a:br>
              <a:rPr b="1" lang="iw-IL" sz="1800">
                <a:solidFill>
                  <a:srgbClr val="000000"/>
                </a:solidFill>
                <a:latin typeface="Alef"/>
                <a:ea typeface="Alef"/>
                <a:cs typeface="Alef"/>
                <a:sym typeface="Alef"/>
              </a:rPr>
            </a:br>
            <a:br>
              <a:rPr lang="iw-IL" sz="1800">
                <a:latin typeface="Alef"/>
                <a:ea typeface="Alef"/>
                <a:cs typeface="Alef"/>
                <a:sym typeface="Alef"/>
              </a:rPr>
            </a:br>
            <a:r>
              <a:rPr lang="iw-IL" sz="1800">
                <a:solidFill>
                  <a:srgbClr val="000000"/>
                </a:solidFill>
                <a:latin typeface="Alef"/>
                <a:ea typeface="Alef"/>
                <a:cs typeface="Alef"/>
                <a:sym typeface="Alef"/>
              </a:rPr>
              <a:t>תערוכת יחיד ראשונה לאמנית זויה צ'רקסקי במוזיאון ישראל. בתערוכה הוצגו ציורים ורישומים שיצרה צ'רקסקי בשנים האחרונות העוסקים בחוויית העלייה מברית המועצות של שנות התשעים: חלק מהציורים עוסקים בחוויותיה האישיות של האמנית שעלתה לארץ עם משפחתה מאוקראינה בשנים אלו וחלקם עוסקים בחוויה הקולקטיבית של העלייה הגדולה ביותר שידעה ישראל. בחוש ההומור המאפיין אותה, עוסקת צ'רקסקי בסטריאוטיפים של בני הארץ על הרוסים ולהפך ונוגעת בנושאים מעוררי מחלוקת אחרים. כך מובילה אותנו האמנית לתוך עולמם של עולי ברית המועצות משנים אלו, יחסם לתרבות הישראלית ולזו הרוסית שהשאירו מאחור.</a:t>
            </a:r>
            <a:br>
              <a:rPr lang="iw-IL" sz="1800">
                <a:solidFill>
                  <a:srgbClr val="000000"/>
                </a:solidFill>
                <a:latin typeface="Alef"/>
                <a:ea typeface="Alef"/>
                <a:cs typeface="Alef"/>
                <a:sym typeface="Alef"/>
              </a:rPr>
            </a:br>
            <a:br>
              <a:rPr lang="iw-IL" sz="1800">
                <a:latin typeface="Alef"/>
                <a:ea typeface="Alef"/>
                <a:cs typeface="Alef"/>
                <a:sym typeface="Alef"/>
              </a:rPr>
            </a:br>
            <a:r>
              <a:rPr lang="iw-IL" sz="1800">
                <a:solidFill>
                  <a:srgbClr val="333333"/>
                </a:solidFill>
                <a:latin typeface="Alef"/>
                <a:ea typeface="Alef"/>
                <a:cs typeface="Alef"/>
                <a:sym typeface="Alef"/>
              </a:rPr>
              <a:t>העליה מרוסיה של שנות התשעים, שהחלה ב- 1991 עם התפרקות ברית המועצות, מנתה עד שנת 2000 כמיליון איש. בפני העולים החדשים עמדו אתגרים לא פשוטים, מול הממסד הדתי בארץ ומול האוכלוסייה המקומית, שלא תמיד קבלה אותם בזרועות פתוחות. התערוכה מציגה את חווית העלייה וההתאקלמות בארץ דרך עיניה של צ'רקסקי שעלתה עם משפחתה ב1991..</a:t>
            </a:r>
            <a:br>
              <a:rPr lang="iw-IL" sz="1800">
                <a:latin typeface="Alef"/>
                <a:ea typeface="Alef"/>
                <a:cs typeface="Alef"/>
                <a:sym typeface="Alef"/>
              </a:rPr>
            </a:br>
            <a:r>
              <a:rPr lang="iw-IL" sz="1800">
                <a:solidFill>
                  <a:srgbClr val="333333"/>
                </a:solidFill>
                <a:latin typeface="Alef"/>
                <a:ea typeface="Alef"/>
                <a:cs typeface="Alef"/>
                <a:sym typeface="Alef"/>
              </a:rPr>
              <a:t>תמיד קיבלה אותם בזרועות פתוחות.בין ההתמודדויות עם סטראוטיפים, לימוד השפה והמנטליות המקומית דרך מפגשים עם ישראלים מקומיים. בדיקת הכשרות בבית העולים שעברו גיור ועד געגועים לברית המועצות וימי סוף המשטר הקומוניסטי של שנות ה- 80..</a:t>
            </a:r>
            <a:br>
              <a:rPr lang="iw-IL" sz="1800">
                <a:solidFill>
                  <a:srgbClr val="333333"/>
                </a:solidFill>
                <a:latin typeface="Alef"/>
                <a:ea typeface="Alef"/>
                <a:cs typeface="Alef"/>
                <a:sym typeface="Alef"/>
              </a:rPr>
            </a:br>
            <a:r>
              <a:rPr lang="iw-IL" sz="1800">
                <a:solidFill>
                  <a:srgbClr val="333333"/>
                </a:solidFill>
                <a:latin typeface="Alef"/>
                <a:ea typeface="Alef"/>
                <a:cs typeface="Alef"/>
                <a:sym typeface="Alef"/>
              </a:rPr>
              <a:t>ציוריה ורישומיה של צ'רקסקי מבטאים ראייה נוקבת וישירה על הימים ההם ועל המציאות של היום, על האתוס הישראלי-ציוני ועל ההבטחה הסובייטית לעולם טוב יותר. מיצירות רבות עולה השאלה הקשה: האם הבית החדש שאליו הגיעו העולים אכן טוב יותר מהבית אותו עזבו?.</a:t>
            </a:r>
            <a:endParaRPr sz="1800">
              <a:latin typeface="Alef"/>
              <a:ea typeface="Alef"/>
              <a:cs typeface="Alef"/>
              <a:sym typeface="Alef"/>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5"/>
          <p:cNvSpPr txBox="1"/>
          <p:nvPr>
            <p:ph type="title"/>
          </p:nvPr>
        </p:nvSpPr>
        <p:spPr>
          <a:xfrm>
            <a:off x="390025" y="130000"/>
            <a:ext cx="11679300" cy="6377700"/>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Clr>
                <a:srgbClr val="FF0000"/>
              </a:buClr>
              <a:buSzPts val="2000"/>
              <a:buFont typeface="Calibri"/>
              <a:buNone/>
            </a:pPr>
            <a:r>
              <a:rPr lang="iw-IL" sz="2000">
                <a:latin typeface="Alef"/>
                <a:ea typeface="Alef"/>
                <a:cs typeface="Alef"/>
                <a:sym typeface="Alef"/>
              </a:rPr>
              <a:t>חקר אישי/זוגות סביב נושא חתך שלושה עשורים שונים.</a:t>
            </a:r>
            <a:br>
              <a:rPr lang="iw-IL" sz="2000">
                <a:latin typeface="Alef"/>
                <a:ea typeface="Alef"/>
                <a:cs typeface="Alef"/>
                <a:sym typeface="Alef"/>
              </a:rPr>
            </a:br>
            <a:br>
              <a:rPr lang="iw-IL" sz="2000">
                <a:latin typeface="Alef"/>
                <a:ea typeface="Alef"/>
                <a:cs typeface="Alef"/>
                <a:sym typeface="Alef"/>
              </a:rPr>
            </a:br>
            <a:r>
              <a:rPr b="1" lang="iw-IL" sz="2000">
                <a:latin typeface="Alef"/>
                <a:ea typeface="Alef"/>
                <a:cs typeface="Alef"/>
                <a:sym typeface="Alef"/>
              </a:rPr>
              <a:t>חלק א'</a:t>
            </a:r>
            <a:endParaRPr b="1" sz="2000">
              <a:latin typeface="Alef"/>
              <a:ea typeface="Alef"/>
              <a:cs typeface="Alef"/>
              <a:sym typeface="Alef"/>
            </a:endParaRPr>
          </a:p>
          <a:p>
            <a:pPr indent="0" lvl="0" marL="0" rtl="1" algn="r">
              <a:lnSpc>
                <a:spcPct val="90000"/>
              </a:lnSpc>
              <a:spcBef>
                <a:spcPts val="0"/>
              </a:spcBef>
              <a:spcAft>
                <a:spcPts val="0"/>
              </a:spcAft>
              <a:buClr>
                <a:srgbClr val="FF0000"/>
              </a:buClr>
              <a:buSzPts val="2000"/>
              <a:buFont typeface="Calibri"/>
              <a:buNone/>
            </a:pPr>
            <a:r>
              <a:rPr lang="iw-IL" sz="2000">
                <a:highlight>
                  <a:srgbClr val="FFFF00"/>
                </a:highlight>
                <a:latin typeface="Alef"/>
                <a:ea typeface="Alef"/>
                <a:cs typeface="Alef"/>
                <a:sym typeface="Alef"/>
              </a:rPr>
              <a:t>חלוקה לקבוצות: כל קבוצה בוחרת </a:t>
            </a:r>
            <a:r>
              <a:rPr b="1" lang="iw-IL" sz="2000" u="sng">
                <a:highlight>
                  <a:srgbClr val="FFFF00"/>
                </a:highlight>
                <a:latin typeface="Alef"/>
                <a:ea typeface="Alef"/>
                <a:cs typeface="Alef"/>
                <a:sym typeface="Alef"/>
              </a:rPr>
              <a:t>2 יצירות משלושה עשורים שונים.</a:t>
            </a:r>
            <a:r>
              <a:rPr lang="iw-IL" sz="2000">
                <a:highlight>
                  <a:srgbClr val="FFFF00"/>
                </a:highlight>
                <a:latin typeface="Alef"/>
                <a:ea typeface="Alef"/>
                <a:cs typeface="Alef"/>
                <a:sym typeface="Alef"/>
              </a:rPr>
              <a:t> רצוי בנושא משותף- סכ"ה 6 יצירות. </a:t>
            </a:r>
            <a:r>
              <a:rPr lang="iw-IL" sz="2000">
                <a:latin typeface="Alef"/>
                <a:ea typeface="Alef"/>
                <a:cs typeface="Alef"/>
                <a:sym typeface="Alef"/>
              </a:rPr>
              <a:t>אפשרות </a:t>
            </a:r>
            <a:r>
              <a:rPr lang="iw-IL" sz="2000">
                <a:latin typeface="Alef"/>
                <a:ea typeface="Alef"/>
                <a:cs typeface="Alef"/>
                <a:sym typeface="Alef"/>
              </a:rPr>
              <a:t>לחשוף</a:t>
            </a:r>
            <a:r>
              <a:rPr lang="iw-IL" sz="2000">
                <a:latin typeface="Alef"/>
                <a:ea typeface="Alef"/>
                <a:cs typeface="Alef"/>
                <a:sym typeface="Alef"/>
              </a:rPr>
              <a:t> בפני התלמידים אמנים ויצירות מכלל העשורים (פריסה של רפרודוקציות) כל זוג מתבקש לבחור אינטואטיבית מספר יצירות ולמצוא קשר תוכני ואו צורני ביניהם.</a:t>
            </a:r>
            <a:br>
              <a:rPr lang="iw-IL" sz="2000">
                <a:latin typeface="Alef"/>
                <a:ea typeface="Alef"/>
                <a:cs typeface="Alef"/>
                <a:sym typeface="Alef"/>
              </a:rPr>
            </a:br>
            <a:r>
              <a:rPr b="1" lang="iw-IL" sz="2000">
                <a:latin typeface="Alef"/>
                <a:ea typeface="Alef"/>
                <a:cs typeface="Alef"/>
                <a:sym typeface="Alef"/>
              </a:rPr>
              <a:t>חלק ב'</a:t>
            </a:r>
            <a:br>
              <a:rPr lang="iw-IL" sz="2000">
                <a:latin typeface="Alef"/>
                <a:ea typeface="Alef"/>
                <a:cs typeface="Alef"/>
                <a:sym typeface="Alef"/>
              </a:rPr>
            </a:br>
            <a:r>
              <a:rPr lang="iw-IL" sz="2000">
                <a:latin typeface="Alef"/>
                <a:ea typeface="Alef"/>
                <a:cs typeface="Alef"/>
                <a:sym typeface="Alef"/>
              </a:rPr>
              <a:t>התלמידים מחפשים מכנה משותף ונותנים "כותרת" לשש יצירות שבחרו. </a:t>
            </a:r>
            <a:br>
              <a:rPr lang="iw-IL" sz="2000">
                <a:latin typeface="Alef"/>
                <a:ea typeface="Alef"/>
                <a:cs typeface="Alef"/>
                <a:sym typeface="Alef"/>
              </a:rPr>
            </a:br>
            <a:r>
              <a:rPr b="1" lang="iw-IL" sz="2000">
                <a:latin typeface="Alef"/>
                <a:ea typeface="Alef"/>
                <a:cs typeface="Alef"/>
                <a:sym typeface="Alef"/>
              </a:rPr>
              <a:t>חלק ג'</a:t>
            </a:r>
            <a:br>
              <a:rPr lang="iw-IL" sz="2000">
                <a:latin typeface="Alef"/>
                <a:ea typeface="Alef"/>
                <a:cs typeface="Alef"/>
                <a:sym typeface="Alef"/>
              </a:rPr>
            </a:br>
            <a:r>
              <a:rPr lang="iw-IL" sz="2000">
                <a:highlight>
                  <a:srgbClr val="FFFF00"/>
                </a:highlight>
                <a:latin typeface="Alef"/>
                <a:ea typeface="Alef"/>
                <a:cs typeface="Alef"/>
                <a:sym typeface="Alef"/>
              </a:rPr>
              <a:t>חקר</a:t>
            </a:r>
            <a:r>
              <a:rPr lang="iw-IL" sz="2000">
                <a:latin typeface="Alef"/>
                <a:ea typeface="Alef"/>
                <a:cs typeface="Alef"/>
                <a:sym typeface="Alef"/>
              </a:rPr>
              <a:t> אודות שש היצירות שבחרו בעזרת המחוון (מצורפת דוגמא), </a:t>
            </a:r>
            <a:r>
              <a:rPr lang="iw-IL" sz="2000">
                <a:latin typeface="Alef"/>
                <a:ea typeface="Alef"/>
                <a:cs typeface="Alef"/>
                <a:sym typeface="Alef"/>
              </a:rPr>
              <a:t>עידוד למידה קבוצתית ועצמאית. אפשרות לביקור בספריות המוזיאונים, עבודה בחדרי מחשבים ועוד. המורה מסייעת בחשיבה יצירתית לגבי אירוע האורטוריום, עידוד יכולות עמידה מול קהל ושיח בע"פ, הידוק מצגות/תערוכת פוסטרים.</a:t>
            </a:r>
            <a:br>
              <a:rPr lang="iw-IL" sz="2000">
                <a:latin typeface="Alef"/>
                <a:ea typeface="Alef"/>
                <a:cs typeface="Alef"/>
                <a:sym typeface="Alef"/>
              </a:rPr>
            </a:br>
            <a:r>
              <a:rPr b="1" lang="iw-IL" sz="2000">
                <a:latin typeface="Alef"/>
                <a:ea typeface="Alef"/>
                <a:cs typeface="Alef"/>
                <a:sym typeface="Alef"/>
              </a:rPr>
              <a:t>חלק ד'</a:t>
            </a:r>
            <a:br>
              <a:rPr lang="iw-IL" sz="2000">
                <a:latin typeface="Alef"/>
                <a:ea typeface="Alef"/>
                <a:cs typeface="Alef"/>
                <a:sym typeface="Alef"/>
              </a:rPr>
            </a:br>
            <a:r>
              <a:rPr lang="iw-IL" sz="2000" u="sng">
                <a:highlight>
                  <a:srgbClr val="FFFF00"/>
                </a:highlight>
                <a:latin typeface="Alef"/>
                <a:ea typeface="Alef"/>
                <a:cs typeface="Alef"/>
                <a:sym typeface="Alef"/>
              </a:rPr>
              <a:t>הכנת אורטריום</a:t>
            </a:r>
            <a:r>
              <a:rPr lang="iw-IL" sz="2000" u="sng">
                <a:latin typeface="Alef"/>
                <a:ea typeface="Alef"/>
                <a:cs typeface="Alef"/>
                <a:sym typeface="Alef"/>
              </a:rPr>
              <a:t>: </a:t>
            </a:r>
            <a:r>
              <a:rPr lang="iw-IL" sz="2000">
                <a:latin typeface="Alef"/>
                <a:ea typeface="Alef"/>
                <a:cs typeface="Alef"/>
                <a:sym typeface="Alef"/>
              </a:rPr>
              <a:t>התייחסות להשוואה כיצד הנושא שנחקר בא לידי ביטוי בשלושה עשורים, התייחסות פרשנית, ביקורתית וכו')</a:t>
            </a:r>
            <a:br>
              <a:rPr lang="iw-IL" sz="2000">
                <a:latin typeface="Alef"/>
                <a:ea typeface="Alef"/>
                <a:cs typeface="Alef"/>
                <a:sym typeface="Alef"/>
              </a:rPr>
            </a:br>
            <a:r>
              <a:rPr lang="iw-IL" sz="2000">
                <a:latin typeface="Alef"/>
                <a:ea typeface="Alef"/>
                <a:cs typeface="Alef"/>
                <a:sym typeface="Alef"/>
              </a:rPr>
              <a:t>אפשרויות אורטוריום: פרזנטציה מול קהל, דיבייט, פאצ'ה קוצ'ה, פודקאסט, ראיון שיחה בין שני אמנים מעשורים שונים המנהלים שיחה מול יצירות אמנות, או פנל של אמנים ועיתונאי- דיון סביב תמה. </a:t>
            </a:r>
            <a:br>
              <a:rPr lang="iw-IL" sz="2000">
                <a:latin typeface="Alef"/>
                <a:ea typeface="Alef"/>
                <a:cs typeface="Alef"/>
                <a:sym typeface="Alef"/>
              </a:rPr>
            </a:br>
            <a:r>
              <a:rPr lang="iw-IL" sz="2000" u="sng">
                <a:latin typeface="Alef"/>
                <a:ea typeface="Alef"/>
                <a:cs typeface="Alef"/>
                <a:sym typeface="Alef"/>
              </a:rPr>
              <a:t>העברת אורטוריום מול קהל</a:t>
            </a:r>
            <a:br>
              <a:rPr b="1" lang="iw-IL" sz="2000">
                <a:latin typeface="Alef"/>
                <a:ea typeface="Alef"/>
                <a:cs typeface="Alef"/>
                <a:sym typeface="Alef"/>
              </a:rPr>
            </a:br>
            <a:r>
              <a:rPr b="1" lang="iw-IL" sz="2000">
                <a:latin typeface="Alef"/>
                <a:ea typeface="Alef"/>
                <a:cs typeface="Alef"/>
                <a:sym typeface="Alef"/>
              </a:rPr>
              <a:t>חלק ה'</a:t>
            </a:r>
            <a:br>
              <a:rPr b="1" lang="iw-IL" sz="2000">
                <a:latin typeface="Alef"/>
                <a:ea typeface="Alef"/>
                <a:cs typeface="Alef"/>
                <a:sym typeface="Alef"/>
              </a:rPr>
            </a:br>
            <a:r>
              <a:rPr lang="iw-IL" sz="2000">
                <a:latin typeface="Alef"/>
                <a:ea typeface="Alef"/>
                <a:cs typeface="Alef"/>
                <a:sym typeface="Alef"/>
              </a:rPr>
              <a:t>בבגרות העיונית תהיה שאלה המאפשרת לתלמיד לשתף את החקר והפעולה שעשה כמו כן את העמקה בשלושה עשורים. </a:t>
            </a:r>
            <a:endParaRPr sz="2000">
              <a:latin typeface="Alef"/>
              <a:ea typeface="Alef"/>
              <a:cs typeface="Alef"/>
              <a:sym typeface="Alef"/>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2"/>
          <p:cNvSpPr txBox="1"/>
          <p:nvPr>
            <p:ph type="title"/>
          </p:nvPr>
        </p:nvSpPr>
        <p:spPr>
          <a:xfrm>
            <a:off x="6625178" y="380999"/>
            <a:ext cx="5566821" cy="6596743"/>
          </a:xfrm>
          <a:prstGeom prst="rect">
            <a:avLst/>
          </a:prstGeom>
          <a:noFill/>
          <a:ln>
            <a:noFill/>
          </a:ln>
        </p:spPr>
        <p:txBody>
          <a:bodyPr anchorCtr="0" anchor="ctr" bIns="45700" lIns="91425" spcFirstLastPara="1" rIns="91425" wrap="square" tIns="45700">
            <a:normAutofit fontScale="90000"/>
          </a:bodyPr>
          <a:lstStyle/>
          <a:p>
            <a:pPr indent="0" lvl="0" marL="0" rtl="0" algn="r">
              <a:lnSpc>
                <a:spcPct val="150000"/>
              </a:lnSpc>
              <a:spcBef>
                <a:spcPts val="0"/>
              </a:spcBef>
              <a:spcAft>
                <a:spcPts val="0"/>
              </a:spcAft>
              <a:buClr>
                <a:srgbClr val="333333"/>
              </a:buClr>
              <a:buSzPct val="100000"/>
              <a:buFont typeface="Calibri"/>
              <a:buNone/>
            </a:pPr>
            <a:r>
              <a:rPr b="1" lang="iw-IL" sz="1800">
                <a:solidFill>
                  <a:srgbClr val="333333"/>
                </a:solidFill>
                <a:latin typeface="Alef"/>
                <a:ea typeface="Alef"/>
                <a:cs typeface="Alef"/>
                <a:sym typeface="Alef"/>
              </a:rPr>
              <a:t>זויה צ'רקסקי, </a:t>
            </a:r>
            <a:r>
              <a:rPr b="1" lang="iw-IL" sz="1800" u="sng">
                <a:solidFill>
                  <a:srgbClr val="333333"/>
                </a:solidFill>
                <a:latin typeface="Alef"/>
                <a:ea typeface="Alef"/>
                <a:cs typeface="Alef"/>
                <a:sym typeface="Alef"/>
              </a:rPr>
              <a:t>קורבנות חדשים</a:t>
            </a:r>
            <a:r>
              <a:rPr b="1" lang="iw-IL" sz="1800">
                <a:solidFill>
                  <a:srgbClr val="333333"/>
                </a:solidFill>
                <a:latin typeface="Alef"/>
                <a:ea typeface="Alef"/>
                <a:cs typeface="Alef"/>
                <a:sym typeface="Alef"/>
              </a:rPr>
              <a:t>, 2016</a:t>
            </a:r>
            <a:br>
              <a:rPr lang="iw-IL" sz="1800">
                <a:latin typeface="Alef"/>
                <a:ea typeface="Alef"/>
                <a:cs typeface="Alef"/>
                <a:sym typeface="Alef"/>
              </a:rPr>
            </a:br>
            <a:r>
              <a:rPr b="1" lang="iw-IL" sz="1800">
                <a:solidFill>
                  <a:srgbClr val="333333"/>
                </a:solidFill>
                <a:latin typeface="Alef"/>
                <a:ea typeface="Alef"/>
                <a:cs typeface="Alef"/>
                <a:sym typeface="Alef"/>
              </a:rPr>
              <a:t> </a:t>
            </a:r>
            <a:br>
              <a:rPr lang="iw-IL" sz="1800">
                <a:latin typeface="Alef"/>
                <a:ea typeface="Alef"/>
                <a:cs typeface="Alef"/>
                <a:sym typeface="Alef"/>
              </a:rPr>
            </a:br>
            <a:r>
              <a:rPr b="1" lang="iw-IL" sz="1800" u="sng">
                <a:solidFill>
                  <a:srgbClr val="333333"/>
                </a:solidFill>
                <a:latin typeface="Alef"/>
                <a:ea typeface="Alef"/>
                <a:cs typeface="Alef"/>
                <a:sym typeface="Alef"/>
              </a:rPr>
              <a:t>תיאור ומסר:</a:t>
            </a:r>
            <a:r>
              <a:rPr lang="iw-IL" sz="1800">
                <a:solidFill>
                  <a:srgbClr val="333333"/>
                </a:solidFill>
                <a:latin typeface="Alef"/>
                <a:ea typeface="Alef"/>
                <a:cs typeface="Alef"/>
                <a:sym typeface="Alef"/>
              </a:rPr>
              <a:t> עולים חדשים מברית המועצות (רוסיה) יורדים מכבש מטוס אל על. מברכת אותם הדלית, לבושה במדים  קיציים ומחלקת דגלים. העולים לבושים בבגדי חורף עבים ומחממים שאינם בהתאמה למזג האוויר בארץ, ברקע דקלים המסמלים את המדבר. השם של היצירה: "קורבנות חדשים" מתייחס למשפט שסבתא של צר'קסקי נהגה לומר שראתה מטוסים נוחתים. אמירה צינית על העולים החדשים. </a:t>
            </a:r>
            <a:r>
              <a:rPr lang="iw-IL" sz="1800">
                <a:solidFill>
                  <a:srgbClr val="222222"/>
                </a:solidFill>
                <a:latin typeface="Alef"/>
                <a:ea typeface="Alef"/>
                <a:cs typeface="Alef"/>
                <a:sym typeface="Alef"/>
              </a:rPr>
              <a:t>בתמונה נראים עולים חדשים על כבש המטוס, מהגרים שהגיעו לישראל אבל עוד לא דרכו על אדמתה; הם כבר לא בשמים אבל עוד לא על הארץ. חנוטים בזרותם ובאינספור שכבות לבוש בשמש הקופחת, התמונה הזאת היא קול קבוצתי, אבל היא גם אישית מאוד - "זאת אני", אומרת...</a:t>
            </a:r>
            <a:br>
              <a:rPr lang="iw-IL" sz="1800">
                <a:latin typeface="Alef"/>
                <a:ea typeface="Alef"/>
                <a:cs typeface="Alef"/>
                <a:sym typeface="Alef"/>
              </a:rPr>
            </a:br>
            <a:r>
              <a:rPr b="1" lang="iw-IL" sz="1800" u="sng">
                <a:solidFill>
                  <a:srgbClr val="333333"/>
                </a:solidFill>
                <a:latin typeface="Alef"/>
                <a:ea typeface="Alef"/>
                <a:cs typeface="Alef"/>
                <a:sym typeface="Alef"/>
              </a:rPr>
              <a:t>אמצעים אמנותיים</a:t>
            </a:r>
            <a:r>
              <a:rPr lang="iw-IL" sz="1800">
                <a:solidFill>
                  <a:srgbClr val="333333"/>
                </a:solidFill>
                <a:latin typeface="Alef"/>
                <a:ea typeface="Alef"/>
                <a:cs typeface="Alef"/>
                <a:sym typeface="Alef"/>
              </a:rPr>
              <a:t>: </a:t>
            </a:r>
            <a:r>
              <a:rPr lang="iw-IL" sz="1800" u="sng">
                <a:solidFill>
                  <a:srgbClr val="333333"/>
                </a:solidFill>
                <a:latin typeface="Alef"/>
                <a:ea typeface="Alef"/>
                <a:cs typeface="Alef"/>
                <a:sym typeface="Alef"/>
              </a:rPr>
              <a:t>תפיסת חלל:</a:t>
            </a:r>
            <a:r>
              <a:rPr lang="iw-IL" sz="1800">
                <a:solidFill>
                  <a:srgbClr val="333333"/>
                </a:solidFill>
                <a:latin typeface="Alef"/>
                <a:ea typeface="Alef"/>
                <a:cs typeface="Alef"/>
                <a:sym typeface="Alef"/>
              </a:rPr>
              <a:t> העומק נוצר בעזרת הקצרה, זווית האלכסונית שמוצג בו המטוס והמדרגות, שימו שבהסתרה כשדמות אחת מסתירה דמות שנמצאת מאחוריה. שימוש </a:t>
            </a:r>
            <a:r>
              <a:rPr lang="iw-IL" sz="1800" u="sng">
                <a:solidFill>
                  <a:srgbClr val="333333"/>
                </a:solidFill>
                <a:latin typeface="Alef"/>
                <a:ea typeface="Alef"/>
                <a:cs typeface="Alef"/>
                <a:sym typeface="Alef"/>
              </a:rPr>
              <a:t>בצבעים חמים וקרים</a:t>
            </a:r>
            <a:r>
              <a:rPr lang="iw-IL" sz="1800">
                <a:solidFill>
                  <a:srgbClr val="333333"/>
                </a:solidFill>
                <a:latin typeface="Alef"/>
                <a:ea typeface="Alef"/>
                <a:cs typeface="Alef"/>
                <a:sym typeface="Alef"/>
              </a:rPr>
              <a:t> והצבעים: כחול ולבן - ישראל</a:t>
            </a:r>
            <a:r>
              <a:rPr lang="iw-IL" sz="1800">
                <a:solidFill>
                  <a:srgbClr val="333333"/>
                </a:solidFill>
                <a:latin typeface="Calibri"/>
                <a:ea typeface="Calibri"/>
                <a:cs typeface="Calibri"/>
                <a:sym typeface="Calibri"/>
              </a:rPr>
              <a:t> </a:t>
            </a:r>
            <a:br>
              <a:rPr lang="iw-IL" sz="1800">
                <a:latin typeface="Calibri"/>
                <a:ea typeface="Calibri"/>
                <a:cs typeface="Calibri"/>
                <a:sym typeface="Calibri"/>
              </a:rPr>
            </a:br>
            <a:endParaRPr/>
          </a:p>
        </p:txBody>
      </p:sp>
      <p:pic>
        <p:nvPicPr>
          <p:cNvPr id="332" name="Google Shape;332;p42"/>
          <p:cNvPicPr preferRelativeResize="0"/>
          <p:nvPr/>
        </p:nvPicPr>
        <p:blipFill rotWithShape="1">
          <a:blip r:embed="rId3">
            <a:alphaModFix/>
          </a:blip>
          <a:srcRect b="0" l="0" r="0" t="0"/>
          <a:stretch/>
        </p:blipFill>
        <p:spPr>
          <a:xfrm>
            <a:off x="139431" y="844559"/>
            <a:ext cx="6485748" cy="486927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43"/>
          <p:cNvSpPr txBox="1"/>
          <p:nvPr>
            <p:ph type="title"/>
          </p:nvPr>
        </p:nvSpPr>
        <p:spPr>
          <a:xfrm>
            <a:off x="838200" y="6139543"/>
            <a:ext cx="10515600" cy="566057"/>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90000"/>
              </a:lnSpc>
              <a:spcBef>
                <a:spcPts val="0"/>
              </a:spcBef>
              <a:spcAft>
                <a:spcPts val="0"/>
              </a:spcAft>
              <a:buClr>
                <a:schemeClr val="dk1"/>
              </a:buClr>
              <a:buSzPct val="100000"/>
              <a:buFont typeface="Calibri"/>
              <a:buNone/>
            </a:pPr>
            <a:r>
              <a:t/>
            </a:r>
            <a:endParaRPr/>
          </a:p>
        </p:txBody>
      </p:sp>
      <p:pic>
        <p:nvPicPr>
          <p:cNvPr id="338" name="Google Shape;338;p43"/>
          <p:cNvPicPr preferRelativeResize="0"/>
          <p:nvPr/>
        </p:nvPicPr>
        <p:blipFill rotWithShape="1">
          <a:blip r:embed="rId3">
            <a:alphaModFix/>
          </a:blip>
          <a:srcRect b="0" l="0" r="0" t="0"/>
          <a:stretch/>
        </p:blipFill>
        <p:spPr>
          <a:xfrm>
            <a:off x="131781" y="609751"/>
            <a:ext cx="11928437" cy="465303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44"/>
          <p:cNvSpPr txBox="1"/>
          <p:nvPr>
            <p:ph type="title"/>
          </p:nvPr>
        </p:nvSpPr>
        <p:spPr>
          <a:xfrm>
            <a:off x="282102" y="-262647"/>
            <a:ext cx="11731558" cy="5379396"/>
          </a:xfrm>
          <a:prstGeom prst="rect">
            <a:avLst/>
          </a:prstGeom>
          <a:noFill/>
          <a:ln>
            <a:noFill/>
          </a:ln>
        </p:spPr>
        <p:txBody>
          <a:bodyPr anchorCtr="0" anchor="ctr" bIns="45700" lIns="91425" spcFirstLastPara="1" rIns="91425" wrap="square" tIns="45700">
            <a:normAutofit/>
          </a:bodyPr>
          <a:lstStyle/>
          <a:p>
            <a:pPr indent="0" lvl="0" marL="0" rtl="1" algn="r">
              <a:lnSpc>
                <a:spcPct val="150000"/>
              </a:lnSpc>
              <a:spcBef>
                <a:spcPts val="0"/>
              </a:spcBef>
              <a:spcAft>
                <a:spcPts val="0"/>
              </a:spcAft>
              <a:buClr>
                <a:srgbClr val="333333"/>
              </a:buClr>
              <a:buSzPts val="1800"/>
              <a:buFont typeface="Calibri"/>
              <a:buNone/>
            </a:pPr>
            <a:r>
              <a:rPr b="1" lang="iw-IL" sz="1800">
                <a:solidFill>
                  <a:srgbClr val="333333"/>
                </a:solidFill>
                <a:latin typeface="Alef"/>
                <a:ea typeface="Alef"/>
                <a:cs typeface="Alef"/>
                <a:sym typeface="Alef"/>
              </a:rPr>
              <a:t>זויה צ'רקסקי, דיפטיכון שישי בשיכון ישראלי 2015 ואוקראינה 1991</a:t>
            </a:r>
            <a:br>
              <a:rPr lang="iw-IL" sz="1800">
                <a:solidFill>
                  <a:srgbClr val="333333"/>
                </a:solidFill>
                <a:latin typeface="Alef"/>
                <a:ea typeface="Alef"/>
                <a:cs typeface="Alef"/>
                <a:sym typeface="Alef"/>
              </a:rPr>
            </a:br>
            <a:r>
              <a:rPr lang="iw-IL" sz="1800">
                <a:solidFill>
                  <a:srgbClr val="333333"/>
                </a:solidFill>
                <a:latin typeface="Alef"/>
                <a:ea typeface="Alef"/>
                <a:cs typeface="Alef"/>
                <a:sym typeface="Alef"/>
              </a:rPr>
              <a:t>שני ציורים המתארים שני מקומות. באחד תיאור של </a:t>
            </a:r>
            <a:r>
              <a:rPr b="1" lang="iw-IL" sz="1800" u="sng">
                <a:solidFill>
                  <a:srgbClr val="333333"/>
                </a:solidFill>
                <a:latin typeface="Alef"/>
                <a:ea typeface="Alef"/>
                <a:cs typeface="Alef"/>
                <a:sym typeface="Alef"/>
              </a:rPr>
              <a:t>שישי בשיכון ישראלי, 2015,</a:t>
            </a:r>
            <a:r>
              <a:rPr lang="iw-IL" sz="1800">
                <a:solidFill>
                  <a:srgbClr val="333333"/>
                </a:solidFill>
                <a:latin typeface="Alef"/>
                <a:ea typeface="Alef"/>
                <a:cs typeface="Alef"/>
                <a:sym typeface="Alef"/>
              </a:rPr>
              <a:t> אזור מוזנח שאין בו כמעט צמחיה, מבנים ישנים ואחידים, תריסים ישנים בחלונות, על הגגות דודי שמש ואנטנות. ובכל מקום בציור נראים אנשים עם התנהגויות אלימות או קשות. בכניסה לאחד הבתים מתבצעת עסקת סמים, בחוץ קבוצה מכה נער. איש מבוגר מחפש ומחטט באשפה ובשמים טיל עומד לנחות לארץ. בחזית הציור מכולה ירוקה של אשפה. ובכל זאת הרחוב מטונף. </a:t>
            </a:r>
            <a:br>
              <a:rPr lang="iw-IL" sz="1800">
                <a:latin typeface="Alef"/>
                <a:ea typeface="Alef"/>
                <a:cs typeface="Alef"/>
                <a:sym typeface="Alef"/>
              </a:rPr>
            </a:br>
            <a:br>
              <a:rPr lang="iw-IL" sz="1800">
                <a:latin typeface="Alef"/>
                <a:ea typeface="Alef"/>
                <a:cs typeface="Alef"/>
                <a:sym typeface="Alef"/>
              </a:rPr>
            </a:br>
            <a:r>
              <a:rPr lang="iw-IL" sz="1800">
                <a:solidFill>
                  <a:srgbClr val="333333"/>
                </a:solidFill>
                <a:latin typeface="Alef"/>
                <a:ea typeface="Alef"/>
                <a:cs typeface="Alef"/>
                <a:sym typeface="Alef"/>
              </a:rPr>
              <a:t>בציור השני תיאור של </a:t>
            </a:r>
            <a:r>
              <a:rPr b="1" lang="iw-IL" sz="1800" u="sng">
                <a:solidFill>
                  <a:srgbClr val="333333"/>
                </a:solidFill>
                <a:latin typeface="Alef"/>
                <a:ea typeface="Alef"/>
                <a:cs typeface="Alef"/>
                <a:sym typeface="Alef"/>
              </a:rPr>
              <a:t>אוקרינה,1991</a:t>
            </a:r>
            <a:r>
              <a:rPr lang="iw-IL" sz="1800">
                <a:solidFill>
                  <a:srgbClr val="333333"/>
                </a:solidFill>
                <a:latin typeface="Alef"/>
                <a:ea typeface="Alef"/>
                <a:cs typeface="Alef"/>
                <a:sym typeface="Alef"/>
              </a:rPr>
              <a:t> גורדי שחקים מרחוק ובחלק הקרוב לצופה, מבנה בשיפוץ עם פיגומים, הרבה שלג ובעיקר אנשים בהתנהגויות אלימות אחד לשני. מרחוק רואים אונס שמתרחש. קרוב לצופה שני ילדים עם ילקוטים פוגשים גבר שמתערטל מולם. סבתא שניסתה לחצות בור שנפער, החליקה ונפלה. קבוצה של בני נוער שותה ובעיקר תחושה של אזור לא נעים. </a:t>
            </a:r>
            <a:br>
              <a:rPr lang="iw-IL" sz="1800">
                <a:latin typeface="Alef"/>
                <a:ea typeface="Alef"/>
                <a:cs typeface="Alef"/>
                <a:sym typeface="Alef"/>
              </a:rPr>
            </a:br>
            <a:endParaRPr>
              <a:latin typeface="Alef"/>
              <a:ea typeface="Alef"/>
              <a:cs typeface="Alef"/>
              <a:sym typeface="Alef"/>
            </a:endParaRPr>
          </a:p>
        </p:txBody>
      </p:sp>
      <p:pic>
        <p:nvPicPr>
          <p:cNvPr id="344" name="Google Shape;344;p44"/>
          <p:cNvPicPr preferRelativeResize="0"/>
          <p:nvPr/>
        </p:nvPicPr>
        <p:blipFill rotWithShape="1">
          <a:blip r:embed="rId3">
            <a:alphaModFix/>
          </a:blip>
          <a:srcRect b="0" l="0" r="0" t="0"/>
          <a:stretch/>
        </p:blipFill>
        <p:spPr>
          <a:xfrm>
            <a:off x="2685181" y="4002825"/>
            <a:ext cx="6821637" cy="266098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45"/>
          <p:cNvSpPr txBox="1"/>
          <p:nvPr>
            <p:ph type="title"/>
          </p:nvPr>
        </p:nvSpPr>
        <p:spPr>
          <a:xfrm>
            <a:off x="10570029" y="1203325"/>
            <a:ext cx="1458685" cy="3194504"/>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Clr>
                <a:schemeClr val="dk1"/>
              </a:buClr>
              <a:buSzPts val="2000"/>
              <a:buFont typeface="Calibri"/>
              <a:buNone/>
            </a:pPr>
            <a:r>
              <a:rPr lang="iw-IL" sz="2000">
                <a:latin typeface="Alef"/>
                <a:ea typeface="Alef"/>
                <a:cs typeface="Alef"/>
                <a:sym typeface="Alef"/>
              </a:rPr>
              <a:t>צ'רקסקי, איציק</a:t>
            </a:r>
            <a:endParaRPr>
              <a:latin typeface="Alef"/>
              <a:ea typeface="Alef"/>
              <a:cs typeface="Alef"/>
              <a:sym typeface="Alef"/>
            </a:endParaRPr>
          </a:p>
        </p:txBody>
      </p:sp>
      <p:pic>
        <p:nvPicPr>
          <p:cNvPr descr="  זויה צ'רקסקי תערוכה פרבדה &quot;איציק&quot;, 2012" id="350" name="Google Shape;350;p45"/>
          <p:cNvPicPr preferRelativeResize="0"/>
          <p:nvPr/>
        </p:nvPicPr>
        <p:blipFill rotWithShape="1">
          <a:blip r:embed="rId3">
            <a:alphaModFix/>
          </a:blip>
          <a:srcRect b="0" l="0" r="0" t="0"/>
          <a:stretch/>
        </p:blipFill>
        <p:spPr>
          <a:xfrm>
            <a:off x="1733109" y="139105"/>
            <a:ext cx="8725782" cy="657979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46"/>
          <p:cNvSpPr txBox="1"/>
          <p:nvPr>
            <p:ph type="title"/>
          </p:nvPr>
        </p:nvSpPr>
        <p:spPr>
          <a:xfrm>
            <a:off x="4713513" y="184826"/>
            <a:ext cx="7368239" cy="6799633"/>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50000"/>
              </a:lnSpc>
              <a:spcBef>
                <a:spcPts val="0"/>
              </a:spcBef>
              <a:spcAft>
                <a:spcPts val="0"/>
              </a:spcAft>
              <a:buClr>
                <a:srgbClr val="333333"/>
              </a:buClr>
              <a:buSzPct val="100000"/>
              <a:buFont typeface="Calibri"/>
              <a:buNone/>
            </a:pPr>
            <a:r>
              <a:rPr b="1" lang="iw-IL" sz="1800" u="sng">
                <a:solidFill>
                  <a:srgbClr val="333333"/>
                </a:solidFill>
                <a:latin typeface="Calibri"/>
                <a:ea typeface="Calibri"/>
                <a:cs typeface="Calibri"/>
                <a:sym typeface="Calibri"/>
              </a:rPr>
              <a:t>ז</a:t>
            </a:r>
            <a:r>
              <a:rPr b="1" lang="iw-IL" sz="1800" u="sng">
                <a:solidFill>
                  <a:srgbClr val="333333"/>
                </a:solidFill>
                <a:latin typeface="Alef"/>
                <a:ea typeface="Alef"/>
                <a:cs typeface="Alef"/>
                <a:sym typeface="Alef"/>
              </a:rPr>
              <a:t>ויה צ'רקסקי, איציק, </a:t>
            </a:r>
            <a:br>
              <a:rPr lang="iw-IL" sz="1800">
                <a:latin typeface="Alef"/>
                <a:ea typeface="Alef"/>
                <a:cs typeface="Alef"/>
                <a:sym typeface="Alef"/>
              </a:rPr>
            </a:br>
            <a:r>
              <a:rPr b="1" lang="iw-IL" sz="1800" u="sng">
                <a:solidFill>
                  <a:srgbClr val="2D2D2D"/>
                </a:solidFill>
                <a:latin typeface="Alef"/>
                <a:ea typeface="Alef"/>
                <a:cs typeface="Alef"/>
                <a:sym typeface="Alef"/>
              </a:rPr>
              <a:t>רקע להיווצרות היצירה:</a:t>
            </a:r>
            <a:br>
              <a:rPr lang="iw-IL" sz="1800">
                <a:latin typeface="Alef"/>
                <a:ea typeface="Alef"/>
                <a:cs typeface="Alef"/>
                <a:sym typeface="Alef"/>
              </a:rPr>
            </a:br>
            <a:r>
              <a:rPr lang="iw-IL" sz="1800">
                <a:solidFill>
                  <a:srgbClr val="333333"/>
                </a:solidFill>
                <a:latin typeface="Alef"/>
                <a:ea typeface="Alef"/>
                <a:cs typeface="Alef"/>
                <a:sym typeface="Alef"/>
              </a:rPr>
              <a:t>ההתמודדויות של העולים של שנות ה- 90 עם סטראוטיפים, התפיסה הרווחת שכל הנשים שעלו מברית המועצות הן פרוצות. הזרות הבלונדינת בתוך הנוף המקומי. מציג ביצירה זאת גזענות מצד המקומיים ואת המפגש עם הישראלי המקומי</a:t>
            </a:r>
            <a:r>
              <a:rPr lang="iw-IL" sz="1800">
                <a:solidFill>
                  <a:srgbClr val="2D2D2D"/>
                </a:solidFill>
                <a:latin typeface="Alef"/>
                <a:ea typeface="Alef"/>
                <a:cs typeface="Alef"/>
                <a:sym typeface="Alef"/>
              </a:rPr>
              <a:t>.</a:t>
            </a:r>
            <a:br>
              <a:rPr lang="iw-IL" sz="1800">
                <a:latin typeface="Alef"/>
                <a:ea typeface="Alef"/>
                <a:cs typeface="Alef"/>
                <a:sym typeface="Alef"/>
              </a:rPr>
            </a:br>
            <a:r>
              <a:rPr b="1" lang="iw-IL" sz="1800" u="sng">
                <a:solidFill>
                  <a:srgbClr val="2D2D2D"/>
                </a:solidFill>
                <a:latin typeface="Alef"/>
                <a:ea typeface="Alef"/>
                <a:cs typeface="Alef"/>
                <a:sym typeface="Alef"/>
              </a:rPr>
              <a:t>המסר ועמדת האמנית:</a:t>
            </a:r>
            <a:br>
              <a:rPr lang="iw-IL" sz="1800">
                <a:latin typeface="Alef"/>
                <a:ea typeface="Alef"/>
                <a:cs typeface="Alef"/>
                <a:sym typeface="Alef"/>
              </a:rPr>
            </a:br>
            <a:r>
              <a:rPr lang="iw-IL" sz="1800">
                <a:solidFill>
                  <a:srgbClr val="2D2D2D"/>
                </a:solidFill>
                <a:latin typeface="Alef"/>
                <a:ea typeface="Alef"/>
                <a:cs typeface="Alef"/>
                <a:sym typeface="Alef"/>
              </a:rPr>
              <a:t>הציור המכונה "איציק" מציג הטרדה מינית ואת הדמויות בצורה סטראוטיפית, קריקטוריסטית. איציק מוצג באופן גס, כגבר המזרחי הכופה על הנערה הצעירה, הרוסיה, המוצגת כטרף קל.  הרבה מאוד ביקורת קבלה זויה צ'רקסקי על ייצוג המזרחי כקריקטורה. בעיניה חשוב להציג את הדברים בצורה בוטה וברורה כדי להדגיש את הקושי של העולים להתמודד בשנות ה- 90 עם הישראליים המקומיים והסטראוטיפיות שליוותה את המפגש משני הצדדים.</a:t>
            </a:r>
            <a:br>
              <a:rPr lang="iw-IL" sz="1800">
                <a:latin typeface="Alef"/>
                <a:ea typeface="Alef"/>
                <a:cs typeface="Alef"/>
                <a:sym typeface="Alef"/>
              </a:rPr>
            </a:br>
            <a:r>
              <a:rPr lang="iw-IL" sz="1800">
                <a:solidFill>
                  <a:srgbClr val="2D2D2D"/>
                </a:solidFill>
                <a:latin typeface="Alef"/>
                <a:ea typeface="Alef"/>
                <a:cs typeface="Alef"/>
                <a:sym typeface="Alef"/>
              </a:rPr>
              <a:t>הפערים והישראליות באה לידי ביטוי בסמלים מקומיים: על הקיר תלויה תמונתו של הרב עובדיה יוסף. המחירון המציג מאכלים ים תיכוניים כמו הפלאפל והשוארמה. אפילו המרצפות והרהיטים הם ייצוג של מקומיות מול דמותה  הבהירה עד מאוד של הנערה הבלונדינית עם ציפורניה האדומות, מייצגת טיפוח וזרות למקום.</a:t>
            </a:r>
            <a:br>
              <a:rPr lang="iw-IL" sz="1800">
                <a:latin typeface="Alef"/>
                <a:ea typeface="Alef"/>
                <a:cs typeface="Alef"/>
                <a:sym typeface="Alef"/>
              </a:rPr>
            </a:br>
            <a:endParaRPr>
              <a:latin typeface="Alef"/>
              <a:ea typeface="Alef"/>
              <a:cs typeface="Alef"/>
              <a:sym typeface="Alef"/>
            </a:endParaRPr>
          </a:p>
        </p:txBody>
      </p:sp>
      <p:pic>
        <p:nvPicPr>
          <p:cNvPr descr="  זויה צ'רקסקי תערוכה פרבדה &quot;איציק&quot;, 2012" id="356" name="Google Shape;356;p46"/>
          <p:cNvPicPr preferRelativeResize="0"/>
          <p:nvPr/>
        </p:nvPicPr>
        <p:blipFill rotWithShape="1">
          <a:blip r:embed="rId3">
            <a:alphaModFix/>
          </a:blip>
          <a:srcRect b="0" l="0" r="0" t="0"/>
          <a:stretch/>
        </p:blipFill>
        <p:spPr>
          <a:xfrm>
            <a:off x="180583" y="1719942"/>
            <a:ext cx="4532930" cy="341811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47"/>
          <p:cNvSpPr txBox="1"/>
          <p:nvPr>
            <p:ph type="title"/>
          </p:nvPr>
        </p:nvSpPr>
        <p:spPr>
          <a:xfrm>
            <a:off x="7097486" y="359229"/>
            <a:ext cx="4916174" cy="6372311"/>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50000"/>
              </a:lnSpc>
              <a:spcBef>
                <a:spcPts val="0"/>
              </a:spcBef>
              <a:spcAft>
                <a:spcPts val="0"/>
              </a:spcAft>
              <a:buClr>
                <a:schemeClr val="dk1"/>
              </a:buClr>
              <a:buSzPct val="100000"/>
              <a:buFont typeface="Calibri"/>
              <a:buNone/>
            </a:pPr>
            <a:r>
              <a:rPr b="1" lang="iw-IL" sz="1800" u="sng">
                <a:latin typeface="Alef"/>
                <a:ea typeface="Alef"/>
                <a:cs typeface="Alef"/>
                <a:sym typeface="Alef"/>
              </a:rPr>
              <a:t>בדיקת כשרות</a:t>
            </a:r>
            <a:r>
              <a:rPr lang="iw-IL" sz="1800">
                <a:latin typeface="Alef"/>
                <a:ea typeface="Alef"/>
                <a:cs typeface="Alef"/>
                <a:sym typeface="Alef"/>
              </a:rPr>
              <a:t>, ישנו תיאור ציני של הממסד היהודי והישראלי. בציור מתוארת משפחה צעירה של עולים, האם בכיסוי ראש, צנועה לבן התינוק כיפה גדולה שחורה והאב לבוש בחולצה עם כיתוב ישראלי: שרגא שירותי ניקיון. במרכז הציור, הרב שהגיע לבדוק את ההתנהלות של המשפחה החוזרת בתשובה. על השולחן, חלה ופמוטים וכשהרב פותח את הסיר שבמקרר, הוא רואה את אפו של החזיר מציץ. הרבה הומור וציניות ישנה בסצנה שבה נבדקת הכשרות של המשפחה שאולי לא מבינה עד הסוף מה דורשים ממנה בכדי להתקבל לתוך המקומיות הישראלית. על הקיר תלוי לוח שנה עם דגל ישראל. המקרר הוא של אמקור, חברה מקומית. הסורגים בחלון בעלי עיצוב מקומי וגם החלב במקרר ברור שהוא של תנובה. המון ייצוגים של מקומיות שמחודדים בעזרת צבעי הכחול לבן הישראלי. </a:t>
            </a:r>
            <a:br>
              <a:rPr lang="iw-IL" sz="1800">
                <a:latin typeface="Alef"/>
                <a:ea typeface="Alef"/>
                <a:cs typeface="Alef"/>
                <a:sym typeface="Alef"/>
              </a:rPr>
            </a:br>
            <a:r>
              <a:rPr lang="iw-IL" sz="1800" u="sng">
                <a:latin typeface="Alef"/>
                <a:ea typeface="Alef"/>
                <a:cs typeface="Alef"/>
                <a:sym typeface="Alef"/>
              </a:rPr>
              <a:t>אמצעים אמנותיים</a:t>
            </a:r>
            <a:r>
              <a:rPr lang="iw-IL" sz="1800">
                <a:latin typeface="Alef"/>
                <a:ea typeface="Alef"/>
                <a:cs typeface="Alef"/>
                <a:sym typeface="Alef"/>
              </a:rPr>
              <a:t>: צבעים חמים וקרים מחקים מציאות והתייחסות לצבעי כחול ולבן ישראליים. קומפוזיציה סגורה, התמקדות בנושא המרכזי. </a:t>
            </a:r>
            <a:br>
              <a:rPr lang="iw-IL" sz="1800">
                <a:latin typeface="Alef"/>
                <a:ea typeface="Alef"/>
                <a:cs typeface="Alef"/>
                <a:sym typeface="Alef"/>
              </a:rPr>
            </a:br>
            <a:endParaRPr>
              <a:latin typeface="Alef"/>
              <a:ea typeface="Alef"/>
              <a:cs typeface="Alef"/>
              <a:sym typeface="Alef"/>
            </a:endParaRPr>
          </a:p>
        </p:txBody>
      </p:sp>
      <p:pic>
        <p:nvPicPr>
          <p:cNvPr id="362" name="Google Shape;362;p47"/>
          <p:cNvPicPr preferRelativeResize="0"/>
          <p:nvPr/>
        </p:nvPicPr>
        <p:blipFill rotWithShape="1">
          <a:blip r:embed="rId3">
            <a:alphaModFix/>
          </a:blip>
          <a:srcRect b="0" l="0" r="0" t="0"/>
          <a:stretch/>
        </p:blipFill>
        <p:spPr>
          <a:xfrm>
            <a:off x="209869" y="749760"/>
            <a:ext cx="6844074" cy="535847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8"/>
          <p:cNvSpPr txBox="1"/>
          <p:nvPr>
            <p:ph type="title"/>
          </p:nvPr>
        </p:nvSpPr>
        <p:spPr>
          <a:xfrm>
            <a:off x="838200" y="5965371"/>
            <a:ext cx="10515600" cy="566058"/>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Clr>
                <a:schemeClr val="dk1"/>
              </a:buClr>
              <a:buSzPts val="2000"/>
              <a:buFont typeface="Calibri"/>
              <a:buNone/>
            </a:pPr>
            <a:r>
              <a:rPr lang="iw-IL" sz="2000">
                <a:latin typeface="Alef"/>
                <a:ea typeface="Alef"/>
                <a:cs typeface="Alef"/>
                <a:sym typeface="Alef"/>
              </a:rPr>
              <a:t>זויה צ'רקסקי, ביריונות בבית הספר, 2014</a:t>
            </a:r>
            <a:endParaRPr>
              <a:latin typeface="Alef"/>
              <a:ea typeface="Alef"/>
              <a:cs typeface="Alef"/>
              <a:sym typeface="Alef"/>
            </a:endParaRPr>
          </a:p>
        </p:txBody>
      </p:sp>
      <p:pic>
        <p:nvPicPr>
          <p:cNvPr descr="החיים ע״פ זויה צ׳רקסקי // בריונות בבית הספר - מגזין פורטפוליו" id="368" name="Google Shape;368;p48"/>
          <p:cNvPicPr preferRelativeResize="0"/>
          <p:nvPr/>
        </p:nvPicPr>
        <p:blipFill rotWithShape="1">
          <a:blip r:embed="rId3">
            <a:alphaModFix/>
          </a:blip>
          <a:srcRect b="0" l="0" r="0" t="0"/>
          <a:stretch/>
        </p:blipFill>
        <p:spPr>
          <a:xfrm>
            <a:off x="208394" y="1163729"/>
            <a:ext cx="5887606" cy="4530541"/>
          </a:xfrm>
          <a:prstGeom prst="rect">
            <a:avLst/>
          </a:prstGeom>
          <a:noFill/>
          <a:ln>
            <a:noFill/>
          </a:ln>
        </p:spPr>
      </p:pic>
      <p:pic>
        <p:nvPicPr>
          <p:cNvPr id="369" name="Google Shape;369;p48"/>
          <p:cNvPicPr preferRelativeResize="0"/>
          <p:nvPr/>
        </p:nvPicPr>
        <p:blipFill rotWithShape="1">
          <a:blip r:embed="rId4">
            <a:alphaModFix/>
          </a:blip>
          <a:srcRect b="0" l="0" r="0" t="0"/>
          <a:stretch/>
        </p:blipFill>
        <p:spPr>
          <a:xfrm>
            <a:off x="6096000" y="1163728"/>
            <a:ext cx="5941335" cy="453054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49"/>
          <p:cNvSpPr txBox="1"/>
          <p:nvPr>
            <p:ph type="title"/>
          </p:nvPr>
        </p:nvSpPr>
        <p:spPr>
          <a:xfrm>
            <a:off x="8926287" y="350196"/>
            <a:ext cx="3058190" cy="6300975"/>
          </a:xfrm>
          <a:prstGeom prst="rect">
            <a:avLst/>
          </a:prstGeom>
          <a:noFill/>
          <a:ln>
            <a:noFill/>
          </a:ln>
        </p:spPr>
        <p:txBody>
          <a:bodyPr anchorCtr="0" anchor="ctr" bIns="45700" lIns="91425" spcFirstLastPara="1" rIns="91425" wrap="square" tIns="45700">
            <a:noAutofit/>
          </a:bodyPr>
          <a:lstStyle/>
          <a:p>
            <a:pPr indent="0" lvl="0" marL="0" rtl="1" algn="r">
              <a:lnSpc>
                <a:spcPct val="90000"/>
              </a:lnSpc>
              <a:spcBef>
                <a:spcPts val="0"/>
              </a:spcBef>
              <a:spcAft>
                <a:spcPts val="0"/>
              </a:spcAft>
              <a:buClr>
                <a:srgbClr val="39393A"/>
              </a:buClr>
              <a:buSzPts val="1800"/>
              <a:buFont typeface="Alef"/>
              <a:buNone/>
            </a:pPr>
            <a:r>
              <a:rPr b="0" i="0" lang="iw-IL" sz="1800">
                <a:solidFill>
                  <a:srgbClr val="39393A"/>
                </a:solidFill>
                <a:latin typeface="Alef"/>
                <a:ea typeface="Alef"/>
                <a:cs typeface="Alef"/>
                <a:sym typeface="Alef"/>
              </a:rPr>
              <a:t>בשני חלקי הדיפטיך </a:t>
            </a:r>
            <a:r>
              <a:rPr b="1" i="0" lang="iw-IL" sz="1800" u="sng">
                <a:solidFill>
                  <a:srgbClr val="39393A"/>
                </a:solidFill>
                <a:latin typeface="Alef"/>
                <a:ea typeface="Alef"/>
                <a:cs typeface="Alef"/>
                <a:sym typeface="Alef"/>
              </a:rPr>
              <a:t>״בריונות בבית הספר</a:t>
            </a:r>
            <a:r>
              <a:rPr b="1" i="0" lang="iw-IL" sz="1800">
                <a:solidFill>
                  <a:srgbClr val="39393A"/>
                </a:solidFill>
                <a:latin typeface="Alef"/>
                <a:ea typeface="Alef"/>
                <a:cs typeface="Alef"/>
                <a:sym typeface="Alef"/>
              </a:rPr>
              <a:t>״ 2014 </a:t>
            </a:r>
            <a:r>
              <a:rPr b="0" i="0" lang="iw-IL" sz="1800">
                <a:solidFill>
                  <a:srgbClr val="39393A"/>
                </a:solidFill>
                <a:latin typeface="Alef"/>
                <a:ea typeface="Alef"/>
                <a:cs typeface="Alef"/>
                <a:sym typeface="Alef"/>
              </a:rPr>
              <a:t>מתוארת אותה סצנה, בדיוק כמעט מוחלט. גיבור הסיפור הוא האנטי גיבור – ילד ממושקף, תלמיד כינור, החנון שהילדים מציקים לו וממררים את חייו. הם מקיפים אותו, דוחקים אותו אל העץ, לועגים לו ואחד מהם אפילו משתין על דפי התווים שלו שהושלכו על הקרקע. תנוחותיהם הן אותן תנוחות והבעותיהם אותן הבעות.</a:t>
            </a:r>
            <a:br>
              <a:rPr b="0" i="0" lang="iw-IL" sz="1800">
                <a:solidFill>
                  <a:srgbClr val="39393A"/>
                </a:solidFill>
                <a:latin typeface="Alef"/>
                <a:ea typeface="Alef"/>
                <a:cs typeface="Alef"/>
                <a:sym typeface="Alef"/>
              </a:rPr>
            </a:br>
            <a:br>
              <a:rPr b="0" i="0" lang="iw-IL" sz="1800">
                <a:solidFill>
                  <a:srgbClr val="39393A"/>
                </a:solidFill>
                <a:latin typeface="Alef"/>
                <a:ea typeface="Alef"/>
                <a:cs typeface="Alef"/>
                <a:sym typeface="Alef"/>
              </a:rPr>
            </a:br>
            <a:r>
              <a:rPr b="0" i="0" lang="iw-IL" sz="1800">
                <a:solidFill>
                  <a:srgbClr val="39393A"/>
                </a:solidFill>
                <a:latin typeface="Alef"/>
                <a:ea typeface="Alef"/>
                <a:cs typeface="Alef"/>
                <a:sym typeface="Alef"/>
              </a:rPr>
              <a:t>בצד האוקראיני הילדים בהירי שיער וסמוקי לחיים ועל הגדר שמאחוריהם כתוב ״מוות ליהודים״, ״זין״ ו״זונה״ ואילו בצד הישראלי, על רקע שיכונים ושני עצי הדקל הסימבוליים של צ׳רקסקי, נראים הילדים כהים ומזוהים כמזרחיים והכיתוב על הגדר הוא ״רוסים תחזרו לרוסיה!״ ו״מוות לערבים״.</a:t>
            </a:r>
            <a:br>
              <a:rPr b="0" i="0" lang="iw-IL" sz="1800">
                <a:solidFill>
                  <a:srgbClr val="39393A"/>
                </a:solidFill>
                <a:latin typeface="Alef"/>
                <a:ea typeface="Alef"/>
                <a:cs typeface="Alef"/>
                <a:sym typeface="Alef"/>
              </a:rPr>
            </a:br>
            <a:endParaRPr sz="1800"/>
          </a:p>
        </p:txBody>
      </p:sp>
      <p:pic>
        <p:nvPicPr>
          <p:cNvPr descr="החיים ע״פ זויה צ׳רקסקי // בריונות בבית הספר - מגזין פורטפוליו" id="375" name="Google Shape;375;p49"/>
          <p:cNvPicPr preferRelativeResize="0"/>
          <p:nvPr/>
        </p:nvPicPr>
        <p:blipFill rotWithShape="1">
          <a:blip r:embed="rId3">
            <a:alphaModFix/>
          </a:blip>
          <a:srcRect b="0" l="0" r="0" t="0"/>
          <a:stretch/>
        </p:blipFill>
        <p:spPr>
          <a:xfrm>
            <a:off x="511249" y="175759"/>
            <a:ext cx="8415038" cy="647541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50"/>
          <p:cNvSpPr txBox="1"/>
          <p:nvPr>
            <p:ph type="title"/>
          </p:nvPr>
        </p:nvSpPr>
        <p:spPr>
          <a:xfrm>
            <a:off x="7859351" y="365125"/>
            <a:ext cx="4183500" cy="6286200"/>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90000"/>
              </a:lnSpc>
              <a:spcBef>
                <a:spcPts val="0"/>
              </a:spcBef>
              <a:spcAft>
                <a:spcPts val="0"/>
              </a:spcAft>
              <a:buClr>
                <a:srgbClr val="39393A"/>
              </a:buClr>
              <a:buSzPct val="100000"/>
              <a:buFont typeface="Alef"/>
              <a:buNone/>
            </a:pPr>
            <a:r>
              <a:rPr b="0" i="0" lang="iw-IL" sz="2200">
                <a:solidFill>
                  <a:srgbClr val="39393A"/>
                </a:solidFill>
                <a:latin typeface="Alef"/>
                <a:ea typeface="Alef"/>
                <a:cs typeface="Alef"/>
                <a:sym typeface="Alef"/>
              </a:rPr>
              <a:t>יחד עם הבגדים (הלא מתאימים), השפה (הזרה) והכינור, נארזו ועברו מאוקראינה גם החריגות והרדיפה החברתית, התלישות והבידול האינטלקטואלי. חוויית ילדות קשה מנשוא וכל כך מוכרת. שם היה גיבורנו ״יהודון״ חלשלוש וכאן הוא ״רוסי״. </a:t>
            </a:r>
            <a:br>
              <a:rPr b="0" i="0" lang="iw-IL" sz="2200">
                <a:solidFill>
                  <a:srgbClr val="39393A"/>
                </a:solidFill>
                <a:latin typeface="Alef"/>
                <a:ea typeface="Alef"/>
                <a:cs typeface="Alef"/>
                <a:sym typeface="Alef"/>
              </a:rPr>
            </a:br>
            <a:br>
              <a:rPr b="0" i="0" lang="iw-IL" sz="2200">
                <a:solidFill>
                  <a:srgbClr val="39393A"/>
                </a:solidFill>
                <a:latin typeface="Alef"/>
                <a:ea typeface="Alef"/>
                <a:cs typeface="Alef"/>
                <a:sym typeface="Alef"/>
              </a:rPr>
            </a:br>
            <a:r>
              <a:rPr b="0" i="0" lang="iw-IL" sz="2200">
                <a:solidFill>
                  <a:srgbClr val="39393A"/>
                </a:solidFill>
                <a:latin typeface="Alef"/>
                <a:ea typeface="Alef"/>
                <a:cs typeface="Alef"/>
                <a:sym typeface="Alef"/>
              </a:rPr>
              <a:t>צ׳רקסקי מחלקת בנדיבות את הסטריאוטיפים, הדעות הקדומות והגזענות מכל הכיוונים, ויש מספיק לכולם. הרוסים מתנשאים על המזרחיים, המזרחיים הישראלים לועגים לרוסים הגלותיים, האוקראינים משפילים את היהודים וכן הלאה.</a:t>
            </a:r>
            <a:br>
              <a:rPr b="0" i="0" lang="iw-IL" sz="2200">
                <a:solidFill>
                  <a:srgbClr val="39393A"/>
                </a:solidFill>
                <a:latin typeface="Alef"/>
                <a:ea typeface="Alef"/>
                <a:cs typeface="Alef"/>
                <a:sym typeface="Alef"/>
              </a:rPr>
            </a:br>
            <a:r>
              <a:rPr b="0" i="0" lang="iw-IL" sz="2200">
                <a:solidFill>
                  <a:srgbClr val="39393A"/>
                </a:solidFill>
                <a:latin typeface="Alef"/>
                <a:ea typeface="Alef"/>
                <a:cs typeface="Alef"/>
                <a:sym typeface="Alef"/>
              </a:rPr>
              <a:t>בתעלול שובב היא שותלת את הסצנה בעולם הילדות, בסגנון משחק ״מצא את ההבדלים״ והופכת את הכאב למקור שעשוע – בדיחה פנימית שיצאה מפרופורציה וגדלה לממדי ענק. וכמו שנהוג לומר, זה היה מצחיק אם זה לא היה שלנו.</a:t>
            </a:r>
            <a:br>
              <a:rPr b="0" i="0" lang="iw-IL">
                <a:solidFill>
                  <a:srgbClr val="39393A"/>
                </a:solidFill>
                <a:latin typeface="Alef"/>
                <a:ea typeface="Alef"/>
                <a:cs typeface="Alef"/>
                <a:sym typeface="Alef"/>
              </a:rPr>
            </a:br>
            <a:endParaRPr/>
          </a:p>
        </p:txBody>
      </p:sp>
      <p:pic>
        <p:nvPicPr>
          <p:cNvPr id="381" name="Google Shape;381;p50"/>
          <p:cNvPicPr preferRelativeResize="0"/>
          <p:nvPr/>
        </p:nvPicPr>
        <p:blipFill rotWithShape="1">
          <a:blip r:embed="rId3">
            <a:alphaModFix/>
          </a:blip>
          <a:srcRect b="0" l="0" r="0" t="0"/>
          <a:stretch/>
        </p:blipFill>
        <p:spPr>
          <a:xfrm>
            <a:off x="209139" y="365125"/>
            <a:ext cx="7781925" cy="59340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51"/>
          <p:cNvSpPr txBox="1"/>
          <p:nvPr>
            <p:ph type="title"/>
          </p:nvPr>
        </p:nvSpPr>
        <p:spPr>
          <a:xfrm>
            <a:off x="-330740" y="5796807"/>
            <a:ext cx="5573950" cy="2043686"/>
          </a:xfrm>
          <a:prstGeom prst="rect">
            <a:avLst/>
          </a:prstGeom>
          <a:noFill/>
          <a:ln>
            <a:noFill/>
          </a:ln>
        </p:spPr>
        <p:txBody>
          <a:bodyPr anchorCtr="0" anchor="ctr" bIns="45700" lIns="91425" spcFirstLastPara="1" rIns="91425" wrap="square" tIns="45700">
            <a:normAutofit/>
          </a:bodyPr>
          <a:lstStyle/>
          <a:p>
            <a:pPr indent="0" lvl="0" marL="0" rtl="1" algn="r">
              <a:lnSpc>
                <a:spcPct val="90000"/>
              </a:lnSpc>
              <a:spcBef>
                <a:spcPts val="0"/>
              </a:spcBef>
              <a:spcAft>
                <a:spcPts val="0"/>
              </a:spcAft>
              <a:buClr>
                <a:srgbClr val="333333"/>
              </a:buClr>
              <a:buSzPts val="1800"/>
              <a:buFont typeface="Calibri"/>
              <a:buNone/>
            </a:pPr>
            <a:r>
              <a:rPr lang="iw-IL" sz="1800">
                <a:solidFill>
                  <a:srgbClr val="333333"/>
                </a:solidFill>
                <a:latin typeface="Calibri"/>
                <a:ea typeface="Calibri"/>
                <a:cs typeface="Calibri"/>
                <a:sym typeface="Calibri"/>
              </a:rPr>
              <a:t>זויה צ'רקסקי, "שבת ביפו" ,2015 ,שמן על בד, 70×90 ס"מ,</a:t>
            </a:r>
            <a:br>
              <a:rPr lang="iw-IL" sz="1800">
                <a:latin typeface="Calibri"/>
                <a:ea typeface="Calibri"/>
                <a:cs typeface="Calibri"/>
                <a:sym typeface="Calibri"/>
              </a:rPr>
            </a:br>
            <a:endParaRPr/>
          </a:p>
        </p:txBody>
      </p:sp>
      <p:pic>
        <p:nvPicPr>
          <p:cNvPr descr="תמונה שמכילה טקסט&#10;&#10;התיאור נוצר באופן אוטומטי" id="387" name="Google Shape;387;p51">
            <a:hlinkClick r:id="rId3"/>
          </p:cNvPr>
          <p:cNvPicPr preferRelativeResize="0"/>
          <p:nvPr/>
        </p:nvPicPr>
        <p:blipFill rotWithShape="1">
          <a:blip r:embed="rId4">
            <a:alphaModFix/>
          </a:blip>
          <a:srcRect b="0" l="0" r="0" t="0"/>
          <a:stretch/>
        </p:blipFill>
        <p:spPr>
          <a:xfrm>
            <a:off x="295072" y="691279"/>
            <a:ext cx="4370861" cy="5632657"/>
          </a:xfrm>
          <a:prstGeom prst="rect">
            <a:avLst/>
          </a:prstGeom>
          <a:noFill/>
          <a:ln>
            <a:noFill/>
          </a:ln>
        </p:spPr>
      </p:pic>
      <p:sp>
        <p:nvSpPr>
          <p:cNvPr id="388" name="Google Shape;388;p51"/>
          <p:cNvSpPr txBox="1"/>
          <p:nvPr/>
        </p:nvSpPr>
        <p:spPr>
          <a:xfrm>
            <a:off x="8803532" y="359924"/>
            <a:ext cx="3093300" cy="4802400"/>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Calibri"/>
              <a:ea typeface="Calibri"/>
              <a:cs typeface="Calibri"/>
              <a:sym typeface="Calibri"/>
            </a:endParaRPr>
          </a:p>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Alef"/>
                <a:ea typeface="Alef"/>
                <a:cs typeface="Alef"/>
                <a:sym typeface="Alef"/>
              </a:rPr>
              <a:t>צ'רקסקי, </a:t>
            </a:r>
            <a:r>
              <a:rPr b="0" i="0" lang="iw-IL" sz="1800" u="sng" cap="none" strike="noStrike">
                <a:solidFill>
                  <a:schemeClr val="dk1"/>
                </a:solidFill>
                <a:latin typeface="Alef"/>
                <a:ea typeface="Alef"/>
                <a:cs typeface="Alef"/>
                <a:sym typeface="Alef"/>
              </a:rPr>
              <a:t>שבת ביפו </a:t>
            </a:r>
            <a:r>
              <a:rPr b="0" i="0" lang="iw-IL" sz="1800" u="none" cap="none" strike="noStrike">
                <a:solidFill>
                  <a:schemeClr val="dk1"/>
                </a:solidFill>
                <a:latin typeface="Alef"/>
                <a:ea typeface="Alef"/>
                <a:cs typeface="Alef"/>
                <a:sym typeface="Alef"/>
              </a:rPr>
              <a:t>2015</a:t>
            </a:r>
            <a:endParaRPr b="0" i="0" sz="1400" u="none" cap="none" strike="noStrike">
              <a:solidFill>
                <a:srgbClr val="000000"/>
              </a:solidFill>
              <a:latin typeface="Alef"/>
              <a:ea typeface="Alef"/>
              <a:cs typeface="Alef"/>
              <a:sym typeface="Alef"/>
            </a:endParaRPr>
          </a:p>
          <a:p>
            <a:pPr indent="0" lvl="0" marL="0" marR="0" rtl="1" algn="r">
              <a:lnSpc>
                <a:spcPct val="100000"/>
              </a:lnSpc>
              <a:spcBef>
                <a:spcPts val="0"/>
              </a:spcBef>
              <a:spcAft>
                <a:spcPts val="0"/>
              </a:spcAft>
              <a:buClr>
                <a:srgbClr val="000000"/>
              </a:buClr>
              <a:buSzPts val="1800"/>
              <a:buFont typeface="Arial"/>
              <a:buNone/>
            </a:pPr>
            <a:r>
              <a:t/>
            </a:r>
            <a:endParaRPr b="0" i="0" sz="1800" u="sng" cap="none" strike="noStrike">
              <a:solidFill>
                <a:schemeClr val="dk1"/>
              </a:solidFill>
              <a:latin typeface="Alef"/>
              <a:ea typeface="Alef"/>
              <a:cs typeface="Alef"/>
              <a:sym typeface="Alef"/>
            </a:endParaRPr>
          </a:p>
          <a:p>
            <a:pPr indent="0" lvl="0" marL="0" marR="0" rtl="1" algn="r">
              <a:lnSpc>
                <a:spcPct val="100000"/>
              </a:lnSpc>
              <a:spcBef>
                <a:spcPts val="0"/>
              </a:spcBef>
              <a:spcAft>
                <a:spcPts val="0"/>
              </a:spcAft>
              <a:buClr>
                <a:srgbClr val="000000"/>
              </a:buClr>
              <a:buSzPts val="1800"/>
              <a:buFont typeface="Arial"/>
              <a:buNone/>
            </a:pPr>
            <a:r>
              <a:rPr b="0" i="0" lang="iw-IL" sz="1800" u="sng" cap="none" strike="noStrike">
                <a:solidFill>
                  <a:schemeClr val="dk1"/>
                </a:solidFill>
                <a:latin typeface="Alef"/>
                <a:ea typeface="Alef"/>
                <a:cs typeface="Alef"/>
                <a:sym typeface="Alef"/>
              </a:rPr>
              <a:t>תיאור היצירה:</a:t>
            </a:r>
            <a:endParaRPr b="0" i="0" sz="1400" u="none" cap="none" strike="noStrike">
              <a:solidFill>
                <a:srgbClr val="000000"/>
              </a:solidFill>
              <a:latin typeface="Alef"/>
              <a:ea typeface="Alef"/>
              <a:cs typeface="Alef"/>
              <a:sym typeface="Alef"/>
            </a:endParaRPr>
          </a:p>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Alef"/>
                <a:ea typeface="Alef"/>
                <a:cs typeface="Alef"/>
                <a:sym typeface="Alef"/>
              </a:rPr>
              <a:t>גבר כהה עור מתואר מהגב, עירום בחלקו העליון, עומד בתוך חדר עם דלתות פתוחות למרפסת, הוא עם הגב לצופה מביט לנוף של יפו, ים ועצי דקל.</a:t>
            </a:r>
            <a:endParaRPr b="0" i="0" sz="1400" u="none" cap="none" strike="noStrike">
              <a:solidFill>
                <a:srgbClr val="000000"/>
              </a:solidFill>
              <a:latin typeface="Alef"/>
              <a:ea typeface="Alef"/>
              <a:cs typeface="Alef"/>
              <a:sym typeface="Alef"/>
            </a:endParaRPr>
          </a:p>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Alef"/>
                <a:ea typeface="Alef"/>
                <a:cs typeface="Alef"/>
                <a:sym typeface="Alef"/>
              </a:rPr>
              <a:t>השפעה של מאטיס (חלון פתוח בקוליר) מבחינת הנושא.</a:t>
            </a:r>
            <a:endParaRPr b="0" i="0" sz="1400" u="none" cap="none" strike="noStrike">
              <a:solidFill>
                <a:srgbClr val="000000"/>
              </a:solidFill>
              <a:latin typeface="Alef"/>
              <a:ea typeface="Alef"/>
              <a:cs typeface="Alef"/>
              <a:sym typeface="Alef"/>
            </a:endParaRPr>
          </a:p>
          <a:p>
            <a:pPr indent="0" lvl="0" marL="0" marR="0" rtl="1" algn="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lef"/>
              <a:ea typeface="Alef"/>
              <a:cs typeface="Alef"/>
              <a:sym typeface="Alef"/>
            </a:endParaRPr>
          </a:p>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Alef"/>
                <a:ea typeface="Alef"/>
                <a:cs typeface="Alef"/>
                <a:sym typeface="Alef"/>
              </a:rPr>
              <a:t>זויה צ'רקסקי מציירת את נדי, בן זוגה. והציור מדגיש את המבט שלה על בן זוגה, אנחנו עדים להתפעמות שלה מיופיו של הגוף של בן זוגה.</a:t>
            </a:r>
            <a:r>
              <a:rPr b="0" i="0" lang="iw-IL" sz="18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descr="Amazon.com: אמנות קיר Matisse - חלון פתוח בקוליור מאת אנרי מטיס - איורים  תרבותיים היסטוריים אמנות נוף צבעוני למשרד ללא מסגרת (חלון פתוח באמנות קיר  קוליור, 60x90 ס&quot;מ) : לבית ולמטבח" id="389" name="Google Shape;389;p51"/>
          <p:cNvPicPr preferRelativeResize="0"/>
          <p:nvPr/>
        </p:nvPicPr>
        <p:blipFill rotWithShape="1">
          <a:blip r:embed="rId5">
            <a:alphaModFix/>
          </a:blip>
          <a:srcRect b="0" l="0" r="0" t="0"/>
          <a:stretch/>
        </p:blipFill>
        <p:spPr>
          <a:xfrm>
            <a:off x="5021404" y="691279"/>
            <a:ext cx="3712400" cy="5475442"/>
          </a:xfrm>
          <a:prstGeom prst="rect">
            <a:avLst/>
          </a:prstGeom>
          <a:noFill/>
          <a:ln>
            <a:noFill/>
          </a:ln>
        </p:spPr>
      </p:pic>
      <p:sp>
        <p:nvSpPr>
          <p:cNvPr id="390" name="Google Shape;390;p51"/>
          <p:cNvSpPr txBox="1"/>
          <p:nvPr/>
        </p:nvSpPr>
        <p:spPr>
          <a:xfrm>
            <a:off x="5321031" y="6254885"/>
            <a:ext cx="3412774" cy="369332"/>
          </a:xfrm>
          <a:prstGeom prst="rect">
            <a:avLst/>
          </a:prstGeom>
          <a:noFill/>
          <a:ln>
            <a:noFill/>
          </a:ln>
        </p:spPr>
        <p:txBody>
          <a:bodyPr anchorCtr="0" anchor="t" bIns="45700" lIns="91425" spcFirstLastPara="1" rIns="91425" wrap="square" tIns="45700">
            <a:spAutoFit/>
          </a:bodyPr>
          <a:lstStyle/>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Calibri"/>
                <a:ea typeface="Calibri"/>
                <a:cs typeface="Calibri"/>
                <a:sym typeface="Calibri"/>
              </a:rPr>
              <a:t>מאטיס, חלון פתוח בקוליר, 1905</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6"/>
          <p:cNvSpPr txBox="1"/>
          <p:nvPr>
            <p:ph type="title"/>
          </p:nvPr>
        </p:nvSpPr>
        <p:spPr>
          <a:xfrm>
            <a:off x="411700" y="848075"/>
            <a:ext cx="11549100" cy="5809500"/>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107000"/>
              </a:lnSpc>
              <a:spcBef>
                <a:spcPts val="0"/>
              </a:spcBef>
              <a:spcAft>
                <a:spcPts val="0"/>
              </a:spcAft>
              <a:buClr>
                <a:schemeClr val="dk1"/>
              </a:buClr>
              <a:buSzPct val="84374"/>
              <a:buFont typeface="Calibri"/>
              <a:buNone/>
            </a:pPr>
            <a:r>
              <a:rPr b="1" lang="iw-IL" sz="2133" u="sng">
                <a:highlight>
                  <a:srgbClr val="FFFF00"/>
                </a:highlight>
                <a:latin typeface="Alef"/>
                <a:ea typeface="Alef"/>
                <a:cs typeface="Alef"/>
                <a:sym typeface="Alef"/>
              </a:rPr>
              <a:t>הצעות ל</a:t>
            </a:r>
            <a:r>
              <a:rPr b="1" lang="iw-IL" sz="2133" u="sng">
                <a:highlight>
                  <a:srgbClr val="FFFF00"/>
                </a:highlight>
                <a:latin typeface="Alef"/>
                <a:ea typeface="Alef"/>
                <a:cs typeface="Alef"/>
                <a:sym typeface="Alef"/>
              </a:rPr>
              <a:t>דוגמאות ליצירות ואמנים עבור נושאי חתך באמנות הישראלית: </a:t>
            </a:r>
            <a:endParaRPr b="1" sz="2133" u="sng">
              <a:highlight>
                <a:srgbClr val="FFFF00"/>
              </a:highlight>
              <a:latin typeface="Alef"/>
              <a:ea typeface="Alef"/>
              <a:cs typeface="Alef"/>
              <a:sym typeface="Alef"/>
            </a:endParaRPr>
          </a:p>
          <a:p>
            <a:pPr indent="0" lvl="0" marL="0" rtl="1" algn="r">
              <a:lnSpc>
                <a:spcPct val="107000"/>
              </a:lnSpc>
              <a:spcBef>
                <a:spcPts val="0"/>
              </a:spcBef>
              <a:spcAft>
                <a:spcPts val="0"/>
              </a:spcAft>
              <a:buClr>
                <a:schemeClr val="dk1"/>
              </a:buClr>
              <a:buSzPct val="84374"/>
              <a:buFont typeface="Calibri"/>
              <a:buNone/>
            </a:pPr>
            <a:r>
              <a:t/>
            </a:r>
            <a:endParaRPr b="1" sz="2133" u="sng">
              <a:highlight>
                <a:srgbClr val="FFFF00"/>
              </a:highlight>
              <a:latin typeface="Alef"/>
              <a:ea typeface="Alef"/>
              <a:cs typeface="Alef"/>
              <a:sym typeface="Alef"/>
            </a:endParaRPr>
          </a:p>
          <a:p>
            <a:pPr indent="0" lvl="0" marL="0" rtl="1" algn="r">
              <a:lnSpc>
                <a:spcPct val="107000"/>
              </a:lnSpc>
              <a:spcBef>
                <a:spcPts val="0"/>
              </a:spcBef>
              <a:spcAft>
                <a:spcPts val="0"/>
              </a:spcAft>
              <a:buClr>
                <a:schemeClr val="dk1"/>
              </a:buClr>
              <a:buSzPct val="84374"/>
              <a:buFont typeface="Calibri"/>
              <a:buNone/>
            </a:pPr>
            <a:r>
              <a:rPr b="1" lang="iw-IL" sz="2133">
                <a:latin typeface="Alef"/>
                <a:ea typeface="Alef"/>
                <a:cs typeface="Alef"/>
                <a:sym typeface="Alef"/>
              </a:rPr>
              <a:t>יחס למקום:</a:t>
            </a:r>
            <a:br>
              <a:rPr lang="iw-IL" sz="2133">
                <a:latin typeface="Alef"/>
                <a:ea typeface="Alef"/>
                <a:cs typeface="Alef"/>
                <a:sym typeface="Alef"/>
              </a:rPr>
            </a:br>
            <a:r>
              <a:rPr lang="iw-IL" sz="2133">
                <a:latin typeface="Alef"/>
                <a:ea typeface="Alef"/>
                <a:cs typeface="Alef"/>
                <a:sym typeface="Alef"/>
              </a:rPr>
              <a:t>נחום גוטמן, ראובן רובים, זריצקי אורי ריזמן, דוד ריב, יגאל תומרקין, הוא הלך בשדות, איתי זלאיט, רות שלוס, שריף וואקד, </a:t>
            </a:r>
            <a:r>
              <a:rPr lang="iw-IL" sz="2133">
                <a:latin typeface="Alef"/>
                <a:ea typeface="Alef"/>
                <a:cs typeface="Alef"/>
                <a:sym typeface="Alef"/>
              </a:rPr>
              <a:t>ציונה</a:t>
            </a:r>
            <a:r>
              <a:rPr lang="iw-IL" sz="2133">
                <a:latin typeface="Alef"/>
                <a:ea typeface="Alef"/>
                <a:cs typeface="Alef"/>
                <a:sym typeface="Alef"/>
              </a:rPr>
              <a:t> תג'ר, רות שלוס, יוחנן סימון, תמיר צדוק, זויה צ'רקסקי,אלי שמיר, גל וינשטיין, פאטמה שנאן,בני אפרת</a:t>
            </a:r>
            <a:r>
              <a:rPr b="1" lang="iw-IL" sz="2133">
                <a:latin typeface="Alef"/>
                <a:ea typeface="Alef"/>
                <a:cs typeface="Alef"/>
                <a:sym typeface="Alef"/>
              </a:rPr>
              <a:t>, </a:t>
            </a:r>
            <a:r>
              <a:rPr lang="iw-IL" sz="2133">
                <a:latin typeface="Alef"/>
                <a:ea typeface="Alef"/>
                <a:cs typeface="Alef"/>
                <a:sym typeface="Alef"/>
              </a:rPr>
              <a:t>סיגלית לנדאו, אביטל גבע,רפי לביא, יאיר גרבוז, מיכל נאמן, תמר גטר, רון עמיר</a:t>
            </a:r>
            <a:endParaRPr sz="2133">
              <a:latin typeface="Alef"/>
              <a:ea typeface="Alef"/>
              <a:cs typeface="Alef"/>
              <a:sym typeface="Alef"/>
            </a:endParaRPr>
          </a:p>
          <a:p>
            <a:pPr indent="0" lvl="0" marL="0" rtl="1" algn="r">
              <a:lnSpc>
                <a:spcPct val="107000"/>
              </a:lnSpc>
              <a:spcBef>
                <a:spcPts val="0"/>
              </a:spcBef>
              <a:spcAft>
                <a:spcPts val="0"/>
              </a:spcAft>
              <a:buClr>
                <a:schemeClr val="dk1"/>
              </a:buClr>
              <a:buSzPct val="84374"/>
              <a:buFont typeface="Calibri"/>
              <a:buNone/>
            </a:pPr>
            <a:br>
              <a:rPr lang="iw-IL" sz="2133">
                <a:latin typeface="Alef"/>
                <a:ea typeface="Alef"/>
                <a:cs typeface="Alef"/>
                <a:sym typeface="Alef"/>
              </a:rPr>
            </a:br>
            <a:r>
              <a:rPr b="1" lang="iw-IL" sz="2133">
                <a:latin typeface="Alef"/>
                <a:ea typeface="Alef"/>
                <a:cs typeface="Alef"/>
                <a:sym typeface="Alef"/>
              </a:rPr>
              <a:t>זהות מגדרית: </a:t>
            </a:r>
            <a:r>
              <a:rPr lang="iw-IL" sz="2133">
                <a:latin typeface="Alef"/>
                <a:ea typeface="Alef"/>
                <a:cs typeface="Alef"/>
                <a:sym typeface="Alef"/>
              </a:rPr>
              <a:t>יוכבד וינפלד, ביאנקה אשל גרשוני, ניר הוד, אריאלה שביד, ורד ניסים, יובל אצילי, עדי נס, נלי אגסי, הילה לולו לין ,אריאלה פלוטיקין, עינת עמיר, חנאן אבו חוסין, יעקב מישורי, מיכאל אליאני</a:t>
            </a:r>
            <a:endParaRPr sz="2133">
              <a:latin typeface="Alef"/>
              <a:ea typeface="Alef"/>
              <a:cs typeface="Alef"/>
              <a:sym typeface="Alef"/>
            </a:endParaRPr>
          </a:p>
          <a:p>
            <a:pPr indent="0" lvl="0" marL="0" rtl="1" algn="r">
              <a:lnSpc>
                <a:spcPct val="107000"/>
              </a:lnSpc>
              <a:spcBef>
                <a:spcPts val="0"/>
              </a:spcBef>
              <a:spcAft>
                <a:spcPts val="0"/>
              </a:spcAft>
              <a:buClr>
                <a:schemeClr val="dk1"/>
              </a:buClr>
              <a:buSzPct val="84374"/>
              <a:buFont typeface="Calibri"/>
              <a:buNone/>
            </a:pPr>
            <a:br>
              <a:rPr lang="iw-IL" sz="2133">
                <a:latin typeface="Alef"/>
                <a:ea typeface="Alef"/>
                <a:cs typeface="Alef"/>
                <a:sym typeface="Alef"/>
              </a:rPr>
            </a:br>
            <a:r>
              <a:rPr b="1" lang="iw-IL" sz="2133">
                <a:latin typeface="Alef"/>
                <a:ea typeface="Alef"/>
                <a:cs typeface="Alef"/>
                <a:sym typeface="Alef"/>
              </a:rPr>
              <a:t>זהות אתנית:  </a:t>
            </a:r>
            <a:r>
              <a:rPr lang="iw-IL" sz="2133">
                <a:latin typeface="Alef"/>
                <a:ea typeface="Alef"/>
                <a:cs typeface="Alef"/>
                <a:sym typeface="Alef"/>
              </a:rPr>
              <a:t>אייל אסולין, זויה צ'רקסקי, תמיר צדוק,</a:t>
            </a:r>
            <a:r>
              <a:rPr b="1" lang="iw-IL" sz="2133">
                <a:latin typeface="Alef"/>
                <a:ea typeface="Alef"/>
                <a:cs typeface="Alef"/>
                <a:sym typeface="Alef"/>
              </a:rPr>
              <a:t> </a:t>
            </a:r>
            <a:r>
              <a:rPr lang="iw-IL" sz="2133">
                <a:latin typeface="Alef"/>
                <a:ea typeface="Alef"/>
                <a:cs typeface="Alef"/>
                <a:sym typeface="Alef"/>
              </a:rPr>
              <a:t>אתי אברג'יל</a:t>
            </a:r>
            <a:r>
              <a:rPr b="1" lang="iw-IL" sz="2133">
                <a:latin typeface="Alef"/>
                <a:ea typeface="Alef"/>
                <a:cs typeface="Alef"/>
                <a:sym typeface="Alef"/>
              </a:rPr>
              <a:t>, </a:t>
            </a:r>
            <a:r>
              <a:rPr lang="iw-IL" sz="2133">
                <a:latin typeface="Alef"/>
                <a:ea typeface="Alef"/>
                <a:cs typeface="Alef"/>
                <a:sym typeface="Alef"/>
              </a:rPr>
              <a:t>אניסה אשקר, ורד ניסים, נירית טקלה, טגיסט יוסף רון,ראידה אדון,פאטמה שאנן</a:t>
            </a:r>
            <a:endParaRPr sz="2133">
              <a:latin typeface="Alef"/>
              <a:ea typeface="Alef"/>
              <a:cs typeface="Alef"/>
              <a:sym typeface="Alef"/>
            </a:endParaRPr>
          </a:p>
          <a:p>
            <a:pPr indent="0" lvl="0" marL="0" rtl="1" algn="r">
              <a:lnSpc>
                <a:spcPct val="107000"/>
              </a:lnSpc>
              <a:spcBef>
                <a:spcPts val="0"/>
              </a:spcBef>
              <a:spcAft>
                <a:spcPts val="0"/>
              </a:spcAft>
              <a:buClr>
                <a:schemeClr val="dk1"/>
              </a:buClr>
              <a:buSzPct val="84374"/>
              <a:buFont typeface="Calibri"/>
              <a:buNone/>
            </a:pPr>
            <a:br>
              <a:rPr lang="iw-IL" sz="2133">
                <a:latin typeface="Alef"/>
                <a:ea typeface="Alef"/>
                <a:cs typeface="Alef"/>
                <a:sym typeface="Alef"/>
              </a:rPr>
            </a:br>
            <a:r>
              <a:rPr b="1" lang="iw-IL" sz="2133">
                <a:latin typeface="Alef"/>
                <a:ea typeface="Alef"/>
                <a:cs typeface="Alef"/>
                <a:sym typeface="Alef"/>
              </a:rPr>
              <a:t>הגירה: </a:t>
            </a:r>
            <a:r>
              <a:rPr lang="iw-IL" sz="2133">
                <a:latin typeface="Alef"/>
                <a:ea typeface="Alef"/>
                <a:cs typeface="Alef"/>
                <a:sym typeface="Alef"/>
              </a:rPr>
              <a:t> נפתלי בזם,</a:t>
            </a:r>
            <a:r>
              <a:rPr b="1" lang="iw-IL" sz="2133">
                <a:latin typeface="Alef"/>
                <a:ea typeface="Alef"/>
                <a:cs typeface="Alef"/>
                <a:sym typeface="Alef"/>
              </a:rPr>
              <a:t> </a:t>
            </a:r>
            <a:r>
              <a:rPr lang="iw-IL" sz="2133">
                <a:latin typeface="Alef"/>
                <a:ea typeface="Alef"/>
                <a:cs typeface="Alef"/>
                <a:sym typeface="Alef"/>
              </a:rPr>
              <a:t>אתי אברג'יל, מאיר פיצ'חזדה, פיליפ רנצר, זויה צ'רקסקי, אנה לושינסקי, אנה ים, ראידה אדון, נירית טקלה , טיגיסט יוסף רון.</a:t>
            </a:r>
            <a:br>
              <a:rPr lang="iw-IL" sz="2133">
                <a:latin typeface="Alef"/>
                <a:ea typeface="Alef"/>
                <a:cs typeface="Alef"/>
                <a:sym typeface="Alef"/>
              </a:rPr>
            </a:br>
            <a:br>
              <a:rPr lang="iw-IL" sz="2133">
                <a:latin typeface="Alef"/>
                <a:ea typeface="Alef"/>
                <a:cs typeface="Alef"/>
                <a:sym typeface="Alef"/>
              </a:rPr>
            </a:br>
            <a:r>
              <a:rPr b="1" lang="iw-IL" sz="2133">
                <a:latin typeface="Alef"/>
                <a:ea typeface="Alef"/>
                <a:cs typeface="Alef"/>
                <a:sym typeface="Alef"/>
              </a:rPr>
              <a:t>אמנות כאוטוביוגרפיה: </a:t>
            </a:r>
            <a:r>
              <a:rPr lang="iw-IL" sz="2133">
                <a:latin typeface="Alef"/>
                <a:ea typeface="Alef"/>
                <a:cs typeface="Alef"/>
                <a:sym typeface="Alef"/>
              </a:rPr>
              <a:t>ראובן רובין</a:t>
            </a:r>
            <a:r>
              <a:rPr b="1" lang="iw-IL" sz="2133">
                <a:latin typeface="Alef"/>
                <a:ea typeface="Alef"/>
                <a:cs typeface="Alef"/>
                <a:sym typeface="Alef"/>
              </a:rPr>
              <a:t>, </a:t>
            </a:r>
            <a:r>
              <a:rPr lang="iw-IL" sz="2133">
                <a:latin typeface="Alef"/>
                <a:ea typeface="Alef"/>
                <a:cs typeface="Alef"/>
                <a:sym typeface="Alef"/>
              </a:rPr>
              <a:t>בועז טל, גדעון גכטמן, מאיר פיצ'חזדה, נחמה גולן, ורד אהרונוביץ, זויה צרקסקי, בן צבי טל, גיא בן נר, נורית דוד   </a:t>
            </a:r>
            <a:br>
              <a:rPr lang="iw-IL" sz="2133">
                <a:latin typeface="Alef"/>
                <a:ea typeface="Alef"/>
                <a:cs typeface="Alef"/>
                <a:sym typeface="Alef"/>
              </a:rPr>
            </a:br>
            <a:br>
              <a:rPr lang="iw-IL" sz="2133">
                <a:latin typeface="Alef"/>
                <a:ea typeface="Alef"/>
                <a:cs typeface="Alef"/>
                <a:sym typeface="Alef"/>
              </a:rPr>
            </a:br>
            <a:r>
              <a:rPr lang="iw-IL" sz="1800">
                <a:latin typeface="Calibri"/>
                <a:ea typeface="Calibri"/>
                <a:cs typeface="Calibri"/>
                <a:sym typeface="Calibri"/>
              </a:rPr>
              <a:t> </a:t>
            </a:r>
            <a:br>
              <a:rPr lang="iw-IL" sz="1800">
                <a:latin typeface="Calibri"/>
                <a:ea typeface="Calibri"/>
                <a:cs typeface="Calibri"/>
                <a:sym typeface="Calibri"/>
              </a:rPr>
            </a:br>
            <a:r>
              <a:rPr lang="iw-IL" sz="1800">
                <a:latin typeface="Calibri"/>
                <a:ea typeface="Calibri"/>
                <a:cs typeface="Calibri"/>
                <a:sym typeface="Calibri"/>
              </a:rPr>
              <a:t> </a:t>
            </a:r>
            <a:br>
              <a:rPr lang="iw-IL" sz="1800">
                <a:latin typeface="Calibri"/>
                <a:ea typeface="Calibri"/>
                <a:cs typeface="Calibri"/>
                <a:sym typeface="Calibri"/>
              </a:rPr>
            </a:br>
            <a:endParaRPr sz="16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52"/>
          <p:cNvSpPr txBox="1"/>
          <p:nvPr>
            <p:ph type="title"/>
          </p:nvPr>
        </p:nvSpPr>
        <p:spPr>
          <a:xfrm>
            <a:off x="4975875" y="729975"/>
            <a:ext cx="6858000" cy="5629200"/>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200000"/>
              </a:lnSpc>
              <a:spcBef>
                <a:spcPts val="0"/>
              </a:spcBef>
              <a:spcAft>
                <a:spcPts val="0"/>
              </a:spcAft>
              <a:buClr>
                <a:schemeClr val="dk1"/>
              </a:buClr>
              <a:buSzPct val="100000"/>
              <a:buFont typeface="Calibri"/>
              <a:buNone/>
            </a:pPr>
            <a:br>
              <a:rPr lang="iw-IL" sz="1800">
                <a:latin typeface="Calibri"/>
                <a:ea typeface="Calibri"/>
                <a:cs typeface="Calibri"/>
                <a:sym typeface="Calibri"/>
              </a:rPr>
            </a:br>
            <a:r>
              <a:rPr b="1" lang="iw-IL" sz="1887">
                <a:latin typeface="Alef"/>
                <a:ea typeface="Alef"/>
                <a:cs typeface="Alef"/>
                <a:sym typeface="Alef"/>
              </a:rPr>
              <a:t>יובל אצילי</a:t>
            </a:r>
            <a:r>
              <a:rPr lang="iw-IL" sz="1887">
                <a:latin typeface="Alef"/>
                <a:ea typeface="Alef"/>
                <a:cs typeface="Alef"/>
                <a:sym typeface="Alef"/>
              </a:rPr>
              <a:t>,</a:t>
            </a:r>
            <a:r>
              <a:rPr b="1" lang="iw-IL" sz="1887" u="sng">
                <a:latin typeface="Alef"/>
                <a:ea typeface="Alef"/>
                <a:cs typeface="Alef"/>
                <a:sym typeface="Alef"/>
              </a:rPr>
              <a:t> עיט</a:t>
            </a:r>
            <a:r>
              <a:rPr b="1" lang="iw-IL" sz="1887">
                <a:latin typeface="Alef"/>
                <a:ea typeface="Alef"/>
                <a:cs typeface="Alef"/>
                <a:sym typeface="Alef"/>
              </a:rPr>
              <a:t>, 2019, מגזרות נייר  מתוך ספר צילומי שואה "גטו וורשה", קולאז'. צילום באדיבות האמן.</a:t>
            </a:r>
            <a:endParaRPr b="1" sz="1887">
              <a:latin typeface="Alef"/>
              <a:ea typeface="Alef"/>
              <a:cs typeface="Alef"/>
              <a:sym typeface="Alef"/>
            </a:endParaRPr>
          </a:p>
          <a:p>
            <a:pPr indent="0" lvl="0" marL="0" rtl="1" algn="r">
              <a:lnSpc>
                <a:spcPct val="200000"/>
              </a:lnSpc>
              <a:spcBef>
                <a:spcPts val="0"/>
              </a:spcBef>
              <a:spcAft>
                <a:spcPts val="0"/>
              </a:spcAft>
              <a:buClr>
                <a:schemeClr val="dk1"/>
              </a:buClr>
              <a:buSzPct val="95243"/>
              <a:buFont typeface="Calibri"/>
              <a:buNone/>
            </a:pPr>
            <a:r>
              <a:rPr lang="iw-IL" sz="1887">
                <a:latin typeface="Alef"/>
                <a:ea typeface="Alef"/>
                <a:cs typeface="Alef"/>
                <a:sym typeface="Alef"/>
              </a:rPr>
              <a:t>אצלי עוסק ביצירתו בזהות שלו כגבר הומוסקסואל , הוא אח תאום, לשחקן כדורגל מצליח, עולם הכדורגל נוכח בחייו, העיסוק בזהות הגברית, בציפיות החברתיות, למשפחה ולילדים וכמובן הבחירות האישיות שלו. עבודותיו עוסקות בצילום וקולאז'.</a:t>
            </a:r>
            <a:br>
              <a:rPr lang="iw-IL" sz="1887">
                <a:latin typeface="Alef"/>
                <a:ea typeface="Alef"/>
                <a:cs typeface="Alef"/>
                <a:sym typeface="Alef"/>
              </a:rPr>
            </a:br>
            <a:r>
              <a:rPr lang="iw-IL" sz="1887">
                <a:latin typeface="Alef"/>
                <a:ea typeface="Alef"/>
                <a:cs typeface="Alef"/>
                <a:sym typeface="Alef"/>
              </a:rPr>
              <a:t>מלאכת הקולאז' בעבודה זו היא מאוד עמלנית ומדוקדקת, הקולאז' נוצר מאלפי פיסות נייר קטנות המרכיבות דימוי של עיט. עבודת העמלנות מתקשרת למלאכה נשית. גזרי הנייר משמשים כפלטת צבע מונוכרומטית, בגווני שחור לבן ואפור. באופן מסורתי, זו צבעוניות המתכתבת עם צילום תיעודי ובמבט ראשון, העבודה מזכירה צילום תיעודי של עיט</a:t>
            </a:r>
            <a:r>
              <a:rPr lang="iw-IL" sz="1911">
                <a:latin typeface="Alef"/>
                <a:ea typeface="Alef"/>
                <a:cs typeface="Alef"/>
                <a:sym typeface="Alef"/>
              </a:rPr>
              <a:t>.</a:t>
            </a:r>
            <a:br>
              <a:rPr lang="iw-IL" sz="1911">
                <a:latin typeface="Alef"/>
                <a:ea typeface="Alef"/>
                <a:cs typeface="Alef"/>
                <a:sym typeface="Alef"/>
              </a:rPr>
            </a:br>
            <a:r>
              <a:rPr lang="iw-IL" sz="1911">
                <a:latin typeface="Alef"/>
                <a:ea typeface="Alef"/>
                <a:cs typeface="Alef"/>
                <a:sym typeface="Alef"/>
              </a:rPr>
              <a:t>.  </a:t>
            </a:r>
            <a:br>
              <a:rPr lang="iw-IL" sz="1911">
                <a:latin typeface="Alef"/>
                <a:ea typeface="Alef"/>
                <a:cs typeface="Alef"/>
                <a:sym typeface="Alef"/>
              </a:rPr>
            </a:br>
            <a:endParaRPr sz="4511">
              <a:latin typeface="Alef"/>
              <a:ea typeface="Alef"/>
              <a:cs typeface="Alef"/>
              <a:sym typeface="Alef"/>
            </a:endParaRPr>
          </a:p>
        </p:txBody>
      </p:sp>
      <p:pic>
        <p:nvPicPr>
          <p:cNvPr descr="החיבוק המשפחתי של יובל אצילי - מגזין פורטפוליו" id="396" name="Google Shape;396;p52"/>
          <p:cNvPicPr preferRelativeResize="0"/>
          <p:nvPr/>
        </p:nvPicPr>
        <p:blipFill rotWithShape="1">
          <a:blip r:embed="rId3">
            <a:alphaModFix/>
          </a:blip>
          <a:srcRect b="0" l="0" r="0" t="0"/>
          <a:stretch/>
        </p:blipFill>
        <p:spPr>
          <a:xfrm>
            <a:off x="669468" y="296268"/>
            <a:ext cx="4060370" cy="612383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53"/>
          <p:cNvSpPr txBox="1"/>
          <p:nvPr>
            <p:ph type="title"/>
          </p:nvPr>
        </p:nvSpPr>
        <p:spPr>
          <a:xfrm>
            <a:off x="5252936" y="365125"/>
            <a:ext cx="6760724" cy="6074586"/>
          </a:xfrm>
          <a:prstGeom prst="rect">
            <a:avLst/>
          </a:prstGeom>
          <a:noFill/>
          <a:ln>
            <a:noFill/>
          </a:ln>
        </p:spPr>
        <p:txBody>
          <a:bodyPr anchorCtr="0" anchor="ctr" bIns="45700" lIns="91425" spcFirstLastPara="1" rIns="91425" wrap="square" tIns="45700">
            <a:noAutofit/>
          </a:bodyPr>
          <a:lstStyle/>
          <a:p>
            <a:pPr indent="0" lvl="0" marL="0" rtl="1" algn="r">
              <a:lnSpc>
                <a:spcPct val="150000"/>
              </a:lnSpc>
              <a:spcBef>
                <a:spcPts val="0"/>
              </a:spcBef>
              <a:spcAft>
                <a:spcPts val="0"/>
              </a:spcAft>
              <a:buClr>
                <a:schemeClr val="dk1"/>
              </a:buClr>
              <a:buSzPts val="1800"/>
              <a:buFont typeface="Calibri"/>
              <a:buNone/>
            </a:pPr>
            <a:r>
              <a:rPr lang="iw-IL" sz="1700">
                <a:latin typeface="Alef"/>
                <a:ea typeface="Alef"/>
                <a:cs typeface="Alef"/>
                <a:sym typeface="Alef"/>
              </a:rPr>
              <a:t>פיסות הנייר נגזרו מספר שבו מופיעים תצלומים מגטו ורשה ואנחנו כצופים לא יכולים לראות זאת מהתבוננות בקולאז', זאת אינפורמציה חיצונית המטעינה את הדימוי הגברי, החזק של הטורף במשמעויות מהותיות בהקשר לגרמניה הנאצית, ומלחמת העולם השנייה. העיט הוא דימוי המהווה סמל לאומי גרמני, המזוהה עם גרמניה הנאצית. החיתוך של תמונות האנשים מגטו ורשה, גורם לדימויים המקוריים להעלם לחלוטין והופך אותם לכתם צבע, יש בזה אלמנט של הריסה, מחיקה של זיכרון, התמונות מגטו ורשה עצמן הן ייצג של זיכרון בשחור לבן, שבעצמן מטושטשות. צילומים מתעדים רגעים, זמן חולף, הזיכרון שלנו מהתקופה משומר בעזרת הצילום המתעד את הרגע ומקפיא אותו. אצילי בפעולת הגזירה של התמונות והפיכתן לחומר גלם וההדבקה מחדש, מוחק את הזיכרון שמייצגות התמונות הללו. יש בפעולת החיתוך סוג של אלימות שהינה אימננטית לדימוי העיט ולהקשר ההיסטורי.   </a:t>
            </a:r>
            <a:br>
              <a:rPr lang="iw-IL" sz="1700">
                <a:latin typeface="Alef"/>
                <a:ea typeface="Alef"/>
                <a:cs typeface="Alef"/>
                <a:sym typeface="Alef"/>
              </a:rPr>
            </a:br>
            <a:r>
              <a:rPr lang="iw-IL" sz="1700">
                <a:latin typeface="Alef"/>
                <a:ea typeface="Alef"/>
                <a:cs typeface="Alef"/>
                <a:sym typeface="Alef"/>
              </a:rPr>
              <a:t>כמו כן דימוי העיט מסמל אהבת גברים במיתולוגיה היוונית. כאשר זאוס התאהב בגנימדס יפה התואר ושלח עיט לחטוף אותו ולהפוך אותו למשרת באולימפוס. ברבות מעבודותיו של אצילי ישנו עיסוק בהומו ארוטיות וקוויריות</a:t>
            </a:r>
            <a:endParaRPr sz="1700">
              <a:latin typeface="Alef"/>
              <a:ea typeface="Alef"/>
              <a:cs typeface="Alef"/>
              <a:sym typeface="Alef"/>
            </a:endParaRPr>
          </a:p>
        </p:txBody>
      </p:sp>
      <p:pic>
        <p:nvPicPr>
          <p:cNvPr descr="החיבוק המשפחתי של יובל אצילי - מגזין פורטפוליו" id="402" name="Google Shape;402;p53"/>
          <p:cNvPicPr preferRelativeResize="0"/>
          <p:nvPr/>
        </p:nvPicPr>
        <p:blipFill rotWithShape="1">
          <a:blip r:embed="rId3">
            <a:alphaModFix/>
          </a:blip>
          <a:srcRect b="0" l="0" r="0" t="0"/>
          <a:stretch/>
        </p:blipFill>
        <p:spPr>
          <a:xfrm>
            <a:off x="335635" y="0"/>
            <a:ext cx="4552950"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4"/>
          <p:cNvSpPr txBox="1"/>
          <p:nvPr>
            <p:ph type="title"/>
          </p:nvPr>
        </p:nvSpPr>
        <p:spPr>
          <a:xfrm>
            <a:off x="7011760" y="365125"/>
            <a:ext cx="4342039" cy="1113479"/>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90000"/>
              </a:lnSpc>
              <a:spcBef>
                <a:spcPts val="0"/>
              </a:spcBef>
              <a:spcAft>
                <a:spcPts val="0"/>
              </a:spcAft>
              <a:buClr>
                <a:schemeClr val="dk1"/>
              </a:buClr>
              <a:buSzPct val="100000"/>
              <a:buFont typeface="Calibri"/>
              <a:buNone/>
            </a:pPr>
            <a:r>
              <a:rPr b="1" lang="iw-IL" sz="1800"/>
              <a:t>ד</a:t>
            </a:r>
            <a:r>
              <a:rPr b="1" lang="iw-IL" sz="1911">
                <a:latin typeface="Alef"/>
                <a:ea typeface="Alef"/>
                <a:cs typeface="Alef"/>
                <a:sym typeface="Alef"/>
              </a:rPr>
              <a:t>ימוי הפלמינגו ב</a:t>
            </a:r>
            <a:r>
              <a:rPr b="1" lang="iw-IL" sz="1911">
                <a:solidFill>
                  <a:srgbClr val="000000"/>
                </a:solidFill>
                <a:latin typeface="Alef"/>
                <a:ea typeface="Alef"/>
                <a:cs typeface="Alef"/>
                <a:sym typeface="Alef"/>
              </a:rPr>
              <a:t>קולאז',  נוצר מפיסות נייר קטנות מתוך מגזין הפורנו ההומואי  Voltage </a:t>
            </a:r>
            <a:br>
              <a:rPr b="1" lang="iw-IL" sz="1911">
                <a:latin typeface="Alef"/>
                <a:ea typeface="Alef"/>
                <a:cs typeface="Alef"/>
                <a:sym typeface="Alef"/>
              </a:rPr>
            </a:br>
            <a:endParaRPr b="1" sz="4511">
              <a:latin typeface="Alef"/>
              <a:ea typeface="Alef"/>
              <a:cs typeface="Alef"/>
              <a:sym typeface="Alef"/>
            </a:endParaRPr>
          </a:p>
        </p:txBody>
      </p:sp>
      <p:pic>
        <p:nvPicPr>
          <p:cNvPr descr="החיבוק המשפחתי של יובל אצילי - מגזין פורטפוליו" id="408" name="Google Shape;408;p54"/>
          <p:cNvPicPr preferRelativeResize="0"/>
          <p:nvPr/>
        </p:nvPicPr>
        <p:blipFill rotWithShape="1">
          <a:blip r:embed="rId3">
            <a:alphaModFix/>
          </a:blip>
          <a:srcRect b="0" l="0" r="0" t="0"/>
          <a:stretch/>
        </p:blipFill>
        <p:spPr>
          <a:xfrm>
            <a:off x="838200" y="258865"/>
            <a:ext cx="5571218" cy="6340269"/>
          </a:xfrm>
          <a:prstGeom prst="rect">
            <a:avLst/>
          </a:prstGeom>
          <a:noFill/>
          <a:ln>
            <a:noFill/>
          </a:ln>
        </p:spPr>
      </p:pic>
      <p:pic>
        <p:nvPicPr>
          <p:cNvPr descr="החיבוק המשפחתי של יובל אצילי - מגזין פורטפוליו" id="409" name="Google Shape;409;p54"/>
          <p:cNvPicPr preferRelativeResize="0"/>
          <p:nvPr>
            <p:ph idx="1" type="body"/>
          </p:nvPr>
        </p:nvPicPr>
        <p:blipFill rotWithShape="1">
          <a:blip r:embed="rId4">
            <a:alphaModFix/>
          </a:blip>
          <a:srcRect b="0" l="0" r="0" t="0"/>
          <a:stretch/>
        </p:blipFill>
        <p:spPr>
          <a:xfrm>
            <a:off x="7011761" y="1652240"/>
            <a:ext cx="4244068" cy="485036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55"/>
          <p:cNvSpPr txBox="1"/>
          <p:nvPr>
            <p:ph type="title"/>
          </p:nvPr>
        </p:nvSpPr>
        <p:spPr>
          <a:xfrm>
            <a:off x="6420254" y="365125"/>
            <a:ext cx="5488717" cy="6220501"/>
          </a:xfrm>
          <a:prstGeom prst="rect">
            <a:avLst/>
          </a:prstGeom>
          <a:noFill/>
          <a:ln>
            <a:noFill/>
          </a:ln>
        </p:spPr>
        <p:txBody>
          <a:bodyPr anchorCtr="0" anchor="ctr" bIns="45700" lIns="91425" spcFirstLastPara="1" rIns="91425" wrap="square" tIns="45700">
            <a:normAutofit/>
          </a:bodyPr>
          <a:lstStyle/>
          <a:p>
            <a:pPr indent="0" lvl="0" marL="0" rtl="1" algn="r">
              <a:lnSpc>
                <a:spcPct val="115000"/>
              </a:lnSpc>
              <a:spcBef>
                <a:spcPts val="0"/>
              </a:spcBef>
              <a:spcAft>
                <a:spcPts val="0"/>
              </a:spcAft>
              <a:buClr>
                <a:srgbClr val="000000"/>
              </a:buClr>
              <a:buSzPts val="1800"/>
              <a:buFont typeface="Calibri"/>
              <a:buNone/>
            </a:pPr>
            <a:r>
              <a:rPr lang="iw-IL" sz="2000">
                <a:solidFill>
                  <a:srgbClr val="000000"/>
                </a:solidFill>
                <a:latin typeface="Alef"/>
                <a:ea typeface="Alef"/>
                <a:cs typeface="Alef"/>
                <a:sym typeface="Alef"/>
              </a:rPr>
              <a:t>דימוי  הפלמינגו מזוהה עם הקהילה הגאה בשל צווארו הארוך, המזכיר צורה פאלית, ויחד עם זאת מייצג שבריריות ועדינות. הפלמינגו בצבעו הוורוד הזורח, הינו מוחצן וצבעוני, דבר ההופך אותו לדימוי פופולארי בקהילה הגאה.</a:t>
            </a:r>
            <a:br>
              <a:rPr lang="iw-IL" sz="2000">
                <a:latin typeface="Alef"/>
                <a:ea typeface="Alef"/>
                <a:cs typeface="Alef"/>
                <a:sym typeface="Alef"/>
              </a:rPr>
            </a:br>
            <a:r>
              <a:rPr lang="iw-IL" sz="2000">
                <a:solidFill>
                  <a:srgbClr val="000000"/>
                </a:solidFill>
                <a:latin typeface="Alef"/>
                <a:ea typeface="Alef"/>
                <a:cs typeface="Alef"/>
                <a:sym typeface="Alef"/>
              </a:rPr>
              <a:t>בעבודה זו יובל אצילי דן ביחסים בין הסמוי למוכר. גזירות הנייר הקטנות מהן עשוי הקולאז' לא ניתנות לזיהוי ואינן מרמזות על המקור שלהן. הן מסתירות את זהותן האמיתית. ברגע שהאינפורמציה על מקור חומר הגלם  ממגזין פורנו נודע לצופים, הקשר בין חומר הגלם לדימוי נחשף. אצילי יוצר דימוי של יופי ואסתטיקה בעזרת עבודה עמלנית של גזירה והדבקה של פיסות נייר קטנות. </a:t>
            </a:r>
            <a:br>
              <a:rPr lang="iw-IL" sz="2000">
                <a:latin typeface="Alef"/>
                <a:ea typeface="Alef"/>
                <a:cs typeface="Alef"/>
                <a:sym typeface="Alef"/>
              </a:rPr>
            </a:br>
            <a:endParaRPr sz="4600">
              <a:latin typeface="Alef"/>
              <a:ea typeface="Alef"/>
              <a:cs typeface="Alef"/>
              <a:sym typeface="Alef"/>
            </a:endParaRPr>
          </a:p>
        </p:txBody>
      </p:sp>
      <p:pic>
        <p:nvPicPr>
          <p:cNvPr descr="החיבוק המשפחתי של יובל אצילי - מגזין פורטפוליו" id="415" name="Google Shape;415;p55"/>
          <p:cNvPicPr preferRelativeResize="0"/>
          <p:nvPr/>
        </p:nvPicPr>
        <p:blipFill rotWithShape="1">
          <a:blip r:embed="rId3">
            <a:alphaModFix/>
          </a:blip>
          <a:srcRect b="0" l="0" r="0" t="0"/>
          <a:stretch/>
        </p:blipFill>
        <p:spPr>
          <a:xfrm>
            <a:off x="524782" y="305240"/>
            <a:ext cx="5571218" cy="634026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10"/>
          <p:cNvSpPr txBox="1"/>
          <p:nvPr>
            <p:ph type="title"/>
          </p:nvPr>
        </p:nvSpPr>
        <p:spPr>
          <a:xfrm>
            <a:off x="697525" y="265950"/>
            <a:ext cx="11102400" cy="6126300"/>
          </a:xfrm>
          <a:prstGeom prst="rect">
            <a:avLst/>
          </a:prstGeom>
          <a:noFill/>
          <a:ln>
            <a:noFill/>
          </a:ln>
        </p:spPr>
        <p:txBody>
          <a:bodyPr anchorCtr="0" anchor="ctr" bIns="45700" lIns="91425" spcFirstLastPara="1" rIns="91425" wrap="square" tIns="45700">
            <a:noAutofit/>
          </a:bodyPr>
          <a:lstStyle/>
          <a:p>
            <a:pPr indent="0" lvl="0" marL="0" rtl="1" algn="r">
              <a:lnSpc>
                <a:spcPct val="107000"/>
              </a:lnSpc>
              <a:spcBef>
                <a:spcPts val="0"/>
              </a:spcBef>
              <a:spcAft>
                <a:spcPts val="0"/>
              </a:spcAft>
              <a:buClr>
                <a:schemeClr val="dk1"/>
              </a:buClr>
              <a:buSzPts val="1800"/>
              <a:buFont typeface="Calibri"/>
              <a:buNone/>
            </a:pPr>
            <a:r>
              <a:rPr b="1" lang="iw-IL" sz="1400" u="sng">
                <a:latin typeface="Alef"/>
                <a:ea typeface="Alef"/>
                <a:cs typeface="Alef"/>
                <a:sym typeface="Alef"/>
              </a:rPr>
              <a:t>ביבליוגרפיה:</a:t>
            </a:r>
            <a:endParaRPr b="1" sz="1400" u="sng">
              <a:latin typeface="Alef"/>
              <a:ea typeface="Alef"/>
              <a:cs typeface="Alef"/>
              <a:sym typeface="Alef"/>
            </a:endParaRPr>
          </a:p>
          <a:p>
            <a:pPr indent="0" lvl="0" marL="0" rtl="1" algn="r">
              <a:lnSpc>
                <a:spcPct val="107000"/>
              </a:lnSpc>
              <a:spcBef>
                <a:spcPts val="0"/>
              </a:spcBef>
              <a:spcAft>
                <a:spcPts val="0"/>
              </a:spcAft>
              <a:buClr>
                <a:schemeClr val="dk1"/>
              </a:buClr>
              <a:buSzPts val="1800"/>
              <a:buFont typeface="Calibri"/>
              <a:buNone/>
            </a:pPr>
            <a:br>
              <a:rPr b="1" lang="iw-IL" sz="1400" u="sng">
                <a:latin typeface="Alef"/>
                <a:ea typeface="Alef"/>
                <a:cs typeface="Alef"/>
                <a:sym typeface="Alef"/>
              </a:rPr>
            </a:br>
            <a:r>
              <a:rPr lang="iw-IL" sz="1400">
                <a:latin typeface="Arial"/>
                <a:ea typeface="Arial"/>
                <a:cs typeface="Arial"/>
                <a:sym typeface="Arial"/>
              </a:rPr>
              <a:t>שפירא, ש., &amp; מוזיאון ישראל. (1991). </a:t>
            </a:r>
            <a:r>
              <a:rPr b="1" i="1" lang="iw-IL" sz="1400">
                <a:latin typeface="Arial"/>
                <a:ea typeface="Arial"/>
                <a:cs typeface="Arial"/>
                <a:sym typeface="Arial"/>
              </a:rPr>
              <a:t>מסלולי נדודים : הגירה, מסעות ומעברים באמנות ישראלית עכשווית / [אוצרת אורחת: שרית שפירא ; אנגלית: ריצ’ארד פלאנץ ; עיצוב והפקת הקטלוג: מיכאל גורדון, נעם שכטר]</a:t>
            </a:r>
            <a:r>
              <a:rPr lang="iw-IL" sz="1400">
                <a:latin typeface="Arial"/>
                <a:ea typeface="Arial"/>
                <a:cs typeface="Arial"/>
                <a:sym typeface="Arial"/>
              </a:rPr>
              <a:t>. מוזיאון ישראל.</a:t>
            </a:r>
            <a:endParaRPr sz="1400">
              <a:latin typeface="Arial"/>
              <a:ea typeface="Arial"/>
              <a:cs typeface="Arial"/>
              <a:sym typeface="Arial"/>
            </a:endParaRPr>
          </a:p>
          <a:p>
            <a:pPr indent="0" lvl="0" marL="0" rtl="1" algn="r">
              <a:lnSpc>
                <a:spcPct val="107000"/>
              </a:lnSpc>
              <a:spcBef>
                <a:spcPts val="0"/>
              </a:spcBef>
              <a:spcAft>
                <a:spcPts val="0"/>
              </a:spcAft>
              <a:buClr>
                <a:schemeClr val="dk1"/>
              </a:buClr>
              <a:buSzPts val="1800"/>
              <a:buFont typeface="Calibri"/>
              <a:buNone/>
            </a:pPr>
            <a:r>
              <a:t/>
            </a:r>
            <a:endParaRPr sz="1400">
              <a:latin typeface="Alef"/>
              <a:ea typeface="Alef"/>
              <a:cs typeface="Alef"/>
              <a:sym typeface="Alef"/>
            </a:endParaRPr>
          </a:p>
          <a:p>
            <a:pPr indent="0" lvl="0" marL="0" rtl="1" algn="r">
              <a:lnSpc>
                <a:spcPct val="107000"/>
              </a:lnSpc>
              <a:spcBef>
                <a:spcPts val="0"/>
              </a:spcBef>
              <a:spcAft>
                <a:spcPts val="0"/>
              </a:spcAft>
              <a:buClr>
                <a:schemeClr val="dk1"/>
              </a:buClr>
              <a:buSzPts val="1800"/>
              <a:buFont typeface="Calibri"/>
              <a:buNone/>
            </a:pPr>
            <a:r>
              <a:rPr lang="iw-IL" sz="1400">
                <a:latin typeface="Arial"/>
                <a:ea typeface="Arial"/>
                <a:cs typeface="Arial"/>
                <a:sym typeface="Arial"/>
              </a:rPr>
              <a:t>שפירא, ש., &amp; מוזיאון ישראל, י. (2003). </a:t>
            </a:r>
            <a:r>
              <a:rPr b="1" i="1" lang="iw-IL" sz="1400">
                <a:latin typeface="Arial"/>
                <a:ea typeface="Arial"/>
                <a:cs typeface="Arial"/>
                <a:sym typeface="Arial"/>
              </a:rPr>
              <a:t>זה לא צבר, זה גרניום : רפי לביא - עבודות מ-1950 עד 2003</a:t>
            </a:r>
            <a:r>
              <a:rPr i="1" lang="iw-IL" sz="1400">
                <a:latin typeface="Arial"/>
                <a:ea typeface="Arial"/>
                <a:cs typeface="Arial"/>
                <a:sym typeface="Arial"/>
              </a:rPr>
              <a:t>.</a:t>
            </a:r>
            <a:r>
              <a:rPr lang="iw-IL" sz="1400">
                <a:latin typeface="Arial"/>
                <a:ea typeface="Arial"/>
                <a:cs typeface="Arial"/>
                <a:sym typeface="Arial"/>
              </a:rPr>
              <a:t> מוזיאון ישראל.</a:t>
            </a:r>
            <a:endParaRPr sz="1400">
              <a:latin typeface="Arial"/>
              <a:ea typeface="Arial"/>
              <a:cs typeface="Arial"/>
              <a:sym typeface="Arial"/>
            </a:endParaRPr>
          </a:p>
          <a:p>
            <a:pPr indent="0" lvl="0" marL="0" rtl="1" algn="r">
              <a:lnSpc>
                <a:spcPct val="107000"/>
              </a:lnSpc>
              <a:spcBef>
                <a:spcPts val="0"/>
              </a:spcBef>
              <a:spcAft>
                <a:spcPts val="0"/>
              </a:spcAft>
              <a:buClr>
                <a:schemeClr val="dk1"/>
              </a:buClr>
              <a:buSzPts val="1800"/>
              <a:buFont typeface="Calibri"/>
              <a:buNone/>
            </a:pPr>
            <a:br>
              <a:rPr lang="iw-IL" sz="1400">
                <a:latin typeface="Alef"/>
                <a:ea typeface="Alef"/>
                <a:cs typeface="Alef"/>
                <a:sym typeface="Alef"/>
              </a:rPr>
            </a:br>
            <a:r>
              <a:rPr lang="iw-IL" sz="1400">
                <a:latin typeface="Arial"/>
                <a:ea typeface="Arial"/>
                <a:cs typeface="Arial"/>
                <a:sym typeface="Arial"/>
              </a:rPr>
              <a:t>מיכאלי, ת., מנור-פרידמן, ת., &amp; צלמונה, י. (1998). </a:t>
            </a:r>
            <a:r>
              <a:rPr b="1" i="1" lang="iw-IL" sz="1400">
                <a:latin typeface="Arial"/>
                <a:ea typeface="Arial"/>
                <a:cs typeface="Arial"/>
                <a:sym typeface="Arial"/>
              </a:rPr>
              <a:t>קדימה : המזרח באמנות ישראל / האוצרים - יגאל צלמונה, תמר מנור-פרידמן ; עריכה - תמי מיכאלי</a:t>
            </a:r>
            <a:r>
              <a:rPr i="1" lang="iw-IL" sz="1400">
                <a:latin typeface="Arial"/>
                <a:ea typeface="Arial"/>
                <a:cs typeface="Arial"/>
                <a:sym typeface="Arial"/>
              </a:rPr>
              <a:t>.</a:t>
            </a:r>
            <a:r>
              <a:rPr lang="iw-IL" sz="1400">
                <a:latin typeface="Arial"/>
                <a:ea typeface="Arial"/>
                <a:cs typeface="Arial"/>
                <a:sym typeface="Arial"/>
              </a:rPr>
              <a:t> מוזיאון ישראל.</a:t>
            </a:r>
            <a:endParaRPr sz="1400">
              <a:latin typeface="Arial"/>
              <a:ea typeface="Arial"/>
              <a:cs typeface="Arial"/>
              <a:sym typeface="Arial"/>
            </a:endParaRPr>
          </a:p>
          <a:p>
            <a:pPr indent="0" lvl="0" marL="0" rtl="1" algn="r">
              <a:lnSpc>
                <a:spcPct val="107000"/>
              </a:lnSpc>
              <a:spcBef>
                <a:spcPts val="0"/>
              </a:spcBef>
              <a:spcAft>
                <a:spcPts val="0"/>
              </a:spcAft>
              <a:buClr>
                <a:schemeClr val="dk1"/>
              </a:buClr>
              <a:buSzPts val="1800"/>
              <a:buFont typeface="Calibri"/>
              <a:buNone/>
            </a:pPr>
            <a:br>
              <a:rPr lang="iw-IL" sz="1400">
                <a:latin typeface="Alef"/>
                <a:ea typeface="Alef"/>
                <a:cs typeface="Alef"/>
                <a:sym typeface="Alef"/>
              </a:rPr>
            </a:br>
            <a:r>
              <a:rPr lang="iw-IL" sz="1400">
                <a:latin typeface="Arial"/>
                <a:ea typeface="Arial"/>
                <a:cs typeface="Arial"/>
                <a:sym typeface="Arial"/>
              </a:rPr>
              <a:t>צלמונה, י., מיכאלי, ת., &amp; מוזיאון ישראל, י. (2015). </a:t>
            </a:r>
            <a:r>
              <a:rPr i="1" lang="iw-IL" sz="1400">
                <a:latin typeface="Arial"/>
                <a:ea typeface="Arial"/>
                <a:cs typeface="Arial"/>
                <a:sym typeface="Arial"/>
              </a:rPr>
              <a:t>100</a:t>
            </a:r>
            <a:r>
              <a:rPr b="1" i="1" lang="iw-IL" sz="1400">
                <a:latin typeface="Arial"/>
                <a:ea typeface="Arial"/>
                <a:cs typeface="Arial"/>
                <a:sym typeface="Arial"/>
              </a:rPr>
              <a:t> שנות אמנות ישראלית / יגאל צלמונה ; עריכה: תמי מיכאלי.</a:t>
            </a:r>
            <a:r>
              <a:rPr b="1" lang="iw-IL" sz="1400">
                <a:latin typeface="Arial"/>
                <a:ea typeface="Arial"/>
                <a:cs typeface="Arial"/>
                <a:sym typeface="Arial"/>
              </a:rPr>
              <a:t> (מהדורה שלישית ומעודכנת)</a:t>
            </a:r>
            <a:r>
              <a:rPr lang="iw-IL" sz="1400">
                <a:latin typeface="Arial"/>
                <a:ea typeface="Arial"/>
                <a:cs typeface="Arial"/>
                <a:sym typeface="Arial"/>
              </a:rPr>
              <a:t>. מוזיאון ישראל.</a:t>
            </a:r>
            <a:endParaRPr sz="1400">
              <a:latin typeface="Arial"/>
              <a:ea typeface="Arial"/>
              <a:cs typeface="Arial"/>
              <a:sym typeface="Arial"/>
            </a:endParaRPr>
          </a:p>
          <a:p>
            <a:pPr indent="0" lvl="0" marL="0" rtl="1" algn="r">
              <a:lnSpc>
                <a:spcPct val="107000"/>
              </a:lnSpc>
              <a:spcBef>
                <a:spcPts val="0"/>
              </a:spcBef>
              <a:spcAft>
                <a:spcPts val="0"/>
              </a:spcAft>
              <a:buClr>
                <a:schemeClr val="dk1"/>
              </a:buClr>
              <a:buSzPts val="1800"/>
              <a:buFont typeface="Calibri"/>
              <a:buNone/>
            </a:pPr>
            <a:br>
              <a:rPr lang="iw-IL" sz="1400">
                <a:latin typeface="Alef"/>
                <a:ea typeface="Alef"/>
                <a:cs typeface="Alef"/>
                <a:sym typeface="Alef"/>
              </a:rPr>
            </a:br>
            <a:r>
              <a:rPr lang="iw-IL" sz="1400">
                <a:latin typeface="Arial"/>
                <a:ea typeface="Arial"/>
                <a:cs typeface="Arial"/>
                <a:sym typeface="Arial"/>
              </a:rPr>
              <a:t>לויטה, ד., עפרת, ג., &amp; תמוז, ב. (1980). </a:t>
            </a:r>
            <a:r>
              <a:rPr b="1" i="1" lang="iw-IL" sz="1400">
                <a:latin typeface="Arial"/>
                <a:ea typeface="Arial"/>
                <a:cs typeface="Arial"/>
                <a:sym typeface="Arial"/>
              </a:rPr>
              <a:t>סיפורה של אמנות ישראל : מימי “בצלאל” ב-1960, ועד ימינו.</a:t>
            </a:r>
            <a:r>
              <a:rPr lang="iw-IL" sz="1400">
                <a:latin typeface="Arial"/>
                <a:ea typeface="Arial"/>
                <a:cs typeface="Arial"/>
                <a:sym typeface="Arial"/>
              </a:rPr>
              <a:t> מסדה.</a:t>
            </a:r>
            <a:endParaRPr sz="1400">
              <a:latin typeface="Arial"/>
              <a:ea typeface="Arial"/>
              <a:cs typeface="Arial"/>
              <a:sym typeface="Arial"/>
            </a:endParaRPr>
          </a:p>
          <a:p>
            <a:pPr indent="0" lvl="0" marL="0" rtl="1" algn="r">
              <a:lnSpc>
                <a:spcPct val="107000"/>
              </a:lnSpc>
              <a:spcBef>
                <a:spcPts val="0"/>
              </a:spcBef>
              <a:spcAft>
                <a:spcPts val="0"/>
              </a:spcAft>
              <a:buClr>
                <a:schemeClr val="dk1"/>
              </a:buClr>
              <a:buSzPts val="1800"/>
              <a:buFont typeface="Calibri"/>
              <a:buNone/>
            </a:pPr>
            <a:br>
              <a:rPr lang="iw-IL" sz="1400">
                <a:latin typeface="Alef"/>
                <a:ea typeface="Alef"/>
                <a:cs typeface="Alef"/>
                <a:sym typeface="Alef"/>
              </a:rPr>
            </a:br>
            <a:r>
              <a:rPr lang="iw-IL" sz="1400">
                <a:latin typeface="Arial"/>
                <a:ea typeface="Arial"/>
                <a:cs typeface="Arial"/>
                <a:sym typeface="Arial"/>
              </a:rPr>
              <a:t>ברייטברג-סמל, ש. (1986). </a:t>
            </a:r>
            <a:r>
              <a:rPr b="1" i="1" lang="iw-IL" sz="1400">
                <a:latin typeface="Arial"/>
                <a:ea typeface="Arial"/>
                <a:cs typeface="Arial"/>
                <a:sym typeface="Arial"/>
              </a:rPr>
              <a:t>דלות החומר כאיכות באמנות הישראלית : כי-קרוב אליך הדבר מאד / אוצרת התערוכה - שרה ברייטברג-סמל ; עיצוב הקטלוג - ורדה רז ; תצלומים - אברהם חי ; עורכת מאמרים - טובה ישראל ; עורכת ביוגרפיות - ענת ישראלי]</a:t>
            </a:r>
            <a:r>
              <a:rPr i="1" lang="iw-IL" sz="1400">
                <a:latin typeface="Arial"/>
                <a:ea typeface="Arial"/>
                <a:cs typeface="Arial"/>
                <a:sym typeface="Arial"/>
              </a:rPr>
              <a:t>.</a:t>
            </a:r>
            <a:r>
              <a:rPr lang="iw-IL" sz="1400">
                <a:latin typeface="Arial"/>
                <a:ea typeface="Arial"/>
                <a:cs typeface="Arial"/>
                <a:sym typeface="Arial"/>
              </a:rPr>
              <a:t> מוזיאון תל-אביב לאמנות.</a:t>
            </a:r>
            <a:endParaRPr sz="1400">
              <a:latin typeface="Arial"/>
              <a:ea typeface="Arial"/>
              <a:cs typeface="Arial"/>
              <a:sym typeface="Arial"/>
            </a:endParaRPr>
          </a:p>
          <a:p>
            <a:pPr indent="0" lvl="0" marL="0" rtl="1" algn="r">
              <a:lnSpc>
                <a:spcPct val="107000"/>
              </a:lnSpc>
              <a:spcBef>
                <a:spcPts val="0"/>
              </a:spcBef>
              <a:spcAft>
                <a:spcPts val="0"/>
              </a:spcAft>
              <a:buClr>
                <a:schemeClr val="dk1"/>
              </a:buClr>
              <a:buSzPts val="1800"/>
              <a:buFont typeface="Calibri"/>
              <a:buNone/>
            </a:pPr>
            <a:r>
              <a:t/>
            </a:r>
            <a:endParaRPr sz="1400">
              <a:latin typeface="Alef"/>
              <a:ea typeface="Alef"/>
              <a:cs typeface="Alef"/>
              <a:sym typeface="Alef"/>
            </a:endParaRPr>
          </a:p>
          <a:p>
            <a:pPr indent="0" lvl="0" marL="0" rtl="1" algn="r">
              <a:lnSpc>
                <a:spcPct val="107000"/>
              </a:lnSpc>
              <a:spcBef>
                <a:spcPts val="0"/>
              </a:spcBef>
              <a:spcAft>
                <a:spcPts val="0"/>
              </a:spcAft>
              <a:buClr>
                <a:schemeClr val="dk1"/>
              </a:buClr>
              <a:buSzPts val="1800"/>
              <a:buFont typeface="Calibri"/>
              <a:buNone/>
            </a:pPr>
            <a:r>
              <a:rPr lang="iw-IL" sz="1400" u="sng">
                <a:solidFill>
                  <a:schemeClr val="hlink"/>
                </a:solidFill>
                <a:latin typeface="Alef"/>
                <a:ea typeface="Alef"/>
                <a:cs typeface="Alef"/>
                <a:sym typeface="Alef"/>
                <a:hlinkClick r:id="rId3"/>
              </a:rPr>
              <a:t>אוסף מוזיאון תל אביב לאומנות ישראלית</a:t>
            </a:r>
            <a:endParaRPr sz="1400">
              <a:latin typeface="Alef"/>
              <a:ea typeface="Alef"/>
              <a:cs typeface="Alef"/>
              <a:sym typeface="Alef"/>
            </a:endParaRPr>
          </a:p>
          <a:p>
            <a:pPr indent="0" lvl="0" marL="0" rtl="1" algn="r">
              <a:lnSpc>
                <a:spcPct val="107000"/>
              </a:lnSpc>
              <a:spcBef>
                <a:spcPts val="0"/>
              </a:spcBef>
              <a:spcAft>
                <a:spcPts val="0"/>
              </a:spcAft>
              <a:buClr>
                <a:schemeClr val="dk1"/>
              </a:buClr>
              <a:buSzPts val="1800"/>
              <a:buFont typeface="Calibri"/>
              <a:buNone/>
            </a:pPr>
            <a:r>
              <a:rPr lang="iw-IL" sz="1400" u="sng">
                <a:solidFill>
                  <a:schemeClr val="hlink"/>
                </a:solidFill>
                <a:latin typeface="Alef"/>
                <a:ea typeface="Alef"/>
                <a:cs typeface="Alef"/>
                <a:sym typeface="Alef"/>
                <a:hlinkClick r:id="rId4"/>
              </a:rPr>
              <a:t>אוסף מוזיאון ישראל לאומנות ישראלית</a:t>
            </a:r>
            <a:endParaRPr sz="1400">
              <a:latin typeface="Alef"/>
              <a:ea typeface="Alef"/>
              <a:cs typeface="Alef"/>
              <a:sym typeface="Alef"/>
            </a:endParaRPr>
          </a:p>
          <a:p>
            <a:pPr indent="0" lvl="0" marL="0" rtl="1" algn="r">
              <a:lnSpc>
                <a:spcPct val="107000"/>
              </a:lnSpc>
              <a:spcBef>
                <a:spcPts val="0"/>
              </a:spcBef>
              <a:spcAft>
                <a:spcPts val="0"/>
              </a:spcAft>
              <a:buClr>
                <a:schemeClr val="dk1"/>
              </a:buClr>
              <a:buSzPts val="1800"/>
              <a:buFont typeface="Calibri"/>
              <a:buNone/>
            </a:pPr>
            <a:r>
              <a:rPr lang="iw-IL" sz="1400" u="sng">
                <a:solidFill>
                  <a:schemeClr val="hlink"/>
                </a:solidFill>
                <a:latin typeface="Alef"/>
                <a:ea typeface="Alef"/>
                <a:cs typeface="Alef"/>
                <a:sym typeface="Alef"/>
                <a:hlinkClick r:id="rId5"/>
              </a:rPr>
              <a:t>מדברים על רפי לביא, סטודיו מס' 141, 2003</a:t>
            </a:r>
            <a:endParaRPr sz="1400">
              <a:latin typeface="Alef"/>
              <a:ea typeface="Alef"/>
              <a:cs typeface="Alef"/>
              <a:sym typeface="Alef"/>
            </a:endParaRPr>
          </a:p>
          <a:p>
            <a:pPr indent="0" lvl="0" marL="0" rtl="1" algn="r">
              <a:lnSpc>
                <a:spcPct val="107000"/>
              </a:lnSpc>
              <a:spcBef>
                <a:spcPts val="0"/>
              </a:spcBef>
              <a:spcAft>
                <a:spcPts val="0"/>
              </a:spcAft>
              <a:buClr>
                <a:schemeClr val="dk1"/>
              </a:buClr>
              <a:buSzPts val="1800"/>
              <a:buFont typeface="Calibri"/>
              <a:buNone/>
            </a:pPr>
            <a:r>
              <a:rPr lang="iw-IL" sz="1400" u="sng">
                <a:solidFill>
                  <a:schemeClr val="hlink"/>
                </a:solidFill>
                <a:latin typeface="Alef"/>
                <a:ea typeface="Alef"/>
                <a:cs typeface="Alef"/>
                <a:sym typeface="Alef"/>
                <a:hlinkClick r:id="rId6"/>
              </a:rPr>
              <a:t>המדרשה מס' 10 פמיניזם ואמנות ישראלית</a:t>
            </a:r>
            <a:br>
              <a:rPr lang="iw-IL" sz="1400">
                <a:latin typeface="Alef"/>
                <a:ea typeface="Alef"/>
                <a:cs typeface="Alef"/>
                <a:sym typeface="Alef"/>
              </a:rPr>
            </a:br>
            <a:br>
              <a:rPr lang="iw-IL" sz="1400">
                <a:latin typeface="Calibri"/>
                <a:ea typeface="Calibri"/>
                <a:cs typeface="Calibri"/>
                <a:sym typeface="Calibri"/>
              </a:rPr>
            </a:br>
            <a:endParaRPr sz="14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g376da00f67f_1_0"/>
          <p:cNvSpPr txBox="1"/>
          <p:nvPr>
            <p:ph type="title"/>
          </p:nvPr>
        </p:nvSpPr>
        <p:spPr>
          <a:xfrm>
            <a:off x="487525" y="249175"/>
            <a:ext cx="11310900" cy="6078000"/>
          </a:xfrm>
          <a:prstGeom prst="rect">
            <a:avLst/>
          </a:prstGeom>
        </p:spPr>
        <p:txBody>
          <a:bodyPr anchorCtr="0" anchor="ctr" bIns="45700" lIns="91425" spcFirstLastPara="1" rIns="91425" wrap="square" tIns="45700">
            <a:noAutofit/>
          </a:bodyPr>
          <a:lstStyle/>
          <a:p>
            <a:pPr indent="0" lvl="0" marL="0" rtl="1" algn="r">
              <a:spcBef>
                <a:spcPts val="0"/>
              </a:spcBef>
              <a:spcAft>
                <a:spcPts val="0"/>
              </a:spcAft>
              <a:buNone/>
            </a:pPr>
            <a:r>
              <a:t/>
            </a:r>
            <a:endParaRPr b="1" sz="1900">
              <a:latin typeface="Alef"/>
              <a:ea typeface="Alef"/>
              <a:cs typeface="Alef"/>
              <a:sym typeface="Alef"/>
            </a:endParaRPr>
          </a:p>
          <a:p>
            <a:pPr indent="0" lvl="0" marL="0" rtl="1" algn="r">
              <a:spcBef>
                <a:spcPts val="0"/>
              </a:spcBef>
              <a:spcAft>
                <a:spcPts val="0"/>
              </a:spcAft>
              <a:buNone/>
            </a:pPr>
            <a:r>
              <a:t/>
            </a:r>
            <a:endParaRPr sz="1900">
              <a:latin typeface="Alef"/>
              <a:ea typeface="Alef"/>
              <a:cs typeface="Alef"/>
              <a:sym typeface="Alef"/>
            </a:endParaRPr>
          </a:p>
          <a:p>
            <a:pPr indent="0" lvl="0" marL="0" rtl="1" algn="r">
              <a:spcBef>
                <a:spcPts val="0"/>
              </a:spcBef>
              <a:spcAft>
                <a:spcPts val="0"/>
              </a:spcAft>
              <a:buNone/>
            </a:pPr>
            <a:r>
              <a:rPr b="1" lang="iw-IL" sz="1900">
                <a:latin typeface="Alef"/>
                <a:ea typeface="Alef"/>
                <a:cs typeface="Alef"/>
                <a:sym typeface="Alef"/>
              </a:rPr>
              <a:t>פרחים</a:t>
            </a:r>
            <a:r>
              <a:rPr lang="iw-IL" sz="1900">
                <a:latin typeface="Alef"/>
                <a:ea typeface="Alef"/>
                <a:cs typeface="Alef"/>
                <a:sym typeface="Alef"/>
              </a:rPr>
              <a:t>: ראובן רובין, דיוקן עצמי עם פרח, אנה טיכו,  חיים גליקסברג (השפעת אסכולה יהודית בפאריז),פנחס ליטבנובסקי, ערבי עם פרח, אמנות בצלאל- אפרים משה ליליאן, חתונה אליגורית (אידיאליזציה של ארץ ישראל, קישוטיות ארט נובו), שמואל חרובי, צמחי ישראל ,ציבי גבע,נרקיס, לארי אברמסון שושנת יריחו, אורי גרשט, אלה ליטבץ, חצב , משה גרשוני, רקפות, ניר הוד, דוד עדיקא, אורי גרשט רסיסים, פרחים, רוני לדנאה </a:t>
            </a:r>
            <a:endParaRPr sz="1900">
              <a:latin typeface="Alef"/>
              <a:ea typeface="Alef"/>
              <a:cs typeface="Alef"/>
              <a:sym typeface="Alef"/>
            </a:endParaRPr>
          </a:p>
          <a:p>
            <a:pPr indent="0" lvl="0" marL="0" rtl="1" algn="r">
              <a:spcBef>
                <a:spcPts val="0"/>
              </a:spcBef>
              <a:spcAft>
                <a:spcPts val="0"/>
              </a:spcAft>
              <a:buNone/>
            </a:pPr>
            <a:r>
              <a:t/>
            </a:r>
            <a:endParaRPr sz="1900">
              <a:latin typeface="Alef"/>
              <a:ea typeface="Alef"/>
              <a:cs typeface="Alef"/>
              <a:sym typeface="Alef"/>
            </a:endParaRPr>
          </a:p>
          <a:p>
            <a:pPr indent="0" lvl="0" marL="0" rtl="1" algn="r">
              <a:spcBef>
                <a:spcPts val="0"/>
              </a:spcBef>
              <a:spcAft>
                <a:spcPts val="0"/>
              </a:spcAft>
              <a:buNone/>
            </a:pPr>
            <a:r>
              <a:rPr b="1" lang="iw-IL" sz="1900">
                <a:latin typeface="Alef"/>
                <a:ea typeface="Alef"/>
                <a:cs typeface="Alef"/>
                <a:sym typeface="Alef"/>
              </a:rPr>
              <a:t>בעלי חיים</a:t>
            </a:r>
            <a:r>
              <a:rPr lang="iw-IL" sz="1900">
                <a:latin typeface="Alef"/>
                <a:ea typeface="Alef"/>
                <a:cs typeface="Alef"/>
                <a:sym typeface="Alef"/>
              </a:rPr>
              <a:t>: מנשה קדישמן, נחום גוטמן, לפני הסער, מיכל נאמן </a:t>
            </a:r>
            <a:r>
              <a:rPr lang="iw-IL" sz="1900">
                <a:latin typeface="Alef"/>
                <a:ea typeface="Alef"/>
                <a:cs typeface="Alef"/>
                <a:sym typeface="Alef"/>
              </a:rPr>
              <a:t>פינגוינים, ארנב ברווז, העגלה הגדולה</a:t>
            </a:r>
            <a:r>
              <a:rPr lang="iw-IL" sz="1900">
                <a:latin typeface="Alef"/>
                <a:ea typeface="Alef"/>
                <a:cs typeface="Alef"/>
                <a:sym typeface="Alef"/>
              </a:rPr>
              <a:t>, שלום סבא 1961 ארכיאולוגיה (סרטן על החוף), נירית טקלה, שירה גפשטיין הרועה הטובה, אייל אסולין מוטי, דנציגר כבשי הנגב. </a:t>
            </a:r>
            <a:endParaRPr sz="1900">
              <a:latin typeface="Alef"/>
              <a:ea typeface="Alef"/>
              <a:cs typeface="Alef"/>
              <a:sym typeface="Alef"/>
            </a:endParaRPr>
          </a:p>
          <a:p>
            <a:pPr indent="0" lvl="0" marL="0" rtl="1" algn="r">
              <a:spcBef>
                <a:spcPts val="0"/>
              </a:spcBef>
              <a:spcAft>
                <a:spcPts val="0"/>
              </a:spcAft>
              <a:buNone/>
            </a:pPr>
            <a:r>
              <a:t/>
            </a:r>
            <a:endParaRPr sz="1900">
              <a:latin typeface="Alef"/>
              <a:ea typeface="Alef"/>
              <a:cs typeface="Alef"/>
              <a:sym typeface="Alef"/>
            </a:endParaRPr>
          </a:p>
          <a:p>
            <a:pPr indent="0" lvl="0" marL="0" rtl="1" algn="r">
              <a:spcBef>
                <a:spcPts val="0"/>
              </a:spcBef>
              <a:spcAft>
                <a:spcPts val="0"/>
              </a:spcAft>
              <a:buNone/>
            </a:pPr>
            <a:r>
              <a:rPr b="1" lang="iw-IL" sz="1900">
                <a:latin typeface="Alef"/>
                <a:ea typeface="Alef"/>
                <a:cs typeface="Alef"/>
                <a:sym typeface="Alef"/>
              </a:rPr>
              <a:t>עובדי אדמה/פועלים: </a:t>
            </a:r>
            <a:r>
              <a:rPr lang="iw-IL" sz="1900">
                <a:latin typeface="Alef"/>
                <a:ea typeface="Alef"/>
                <a:cs typeface="Alef"/>
                <a:sym typeface="Alef"/>
              </a:rPr>
              <a:t>נחום גוטמן, מנוחת צהרים, יוחנן סימון, שבת בצהרים, עדי נס, מלקטות, גרבוז, חיה גרץ רן, ורד נסים, אלי שמיר, </a:t>
            </a:r>
            <a:endParaRPr sz="1900">
              <a:latin typeface="Alef"/>
              <a:ea typeface="Alef"/>
              <a:cs typeface="Alef"/>
              <a:sym typeface="Alef"/>
            </a:endParaRPr>
          </a:p>
          <a:p>
            <a:pPr indent="0" lvl="0" marL="0" rtl="1" algn="r">
              <a:spcBef>
                <a:spcPts val="0"/>
              </a:spcBef>
              <a:spcAft>
                <a:spcPts val="0"/>
              </a:spcAft>
              <a:buNone/>
            </a:pPr>
            <a:r>
              <a:t/>
            </a:r>
            <a:endParaRPr sz="1900">
              <a:latin typeface="Alef"/>
              <a:ea typeface="Alef"/>
              <a:cs typeface="Alef"/>
              <a:sym typeface="Alef"/>
            </a:endParaRPr>
          </a:p>
          <a:p>
            <a:pPr indent="0" lvl="0" marL="0" rtl="1" algn="r">
              <a:spcBef>
                <a:spcPts val="0"/>
              </a:spcBef>
              <a:spcAft>
                <a:spcPts val="0"/>
              </a:spcAft>
              <a:buNone/>
            </a:pPr>
            <a:r>
              <a:rPr b="1" lang="iw-IL" sz="1900">
                <a:latin typeface="Alef"/>
                <a:ea typeface="Alef"/>
                <a:cs typeface="Alef"/>
                <a:sym typeface="Alef"/>
              </a:rPr>
              <a:t>עץ זית:</a:t>
            </a:r>
            <a:r>
              <a:rPr lang="iw-IL" sz="1900">
                <a:latin typeface="Alef"/>
                <a:ea typeface="Alef"/>
                <a:cs typeface="Alef"/>
                <a:sym typeface="Alef"/>
              </a:rPr>
              <a:t> וויליד אבו שקרא, אנה טיכו, ראובן רובין, רפאת חטאב, דני קארוון, בני אפרת, אורי גרשט,</a:t>
            </a:r>
            <a:endParaRPr sz="1900">
              <a:latin typeface="Alef"/>
              <a:ea typeface="Alef"/>
              <a:cs typeface="Alef"/>
              <a:sym typeface="Alef"/>
            </a:endParaRPr>
          </a:p>
          <a:p>
            <a:pPr indent="0" lvl="0" marL="0" rtl="1" algn="r">
              <a:spcBef>
                <a:spcPts val="0"/>
              </a:spcBef>
              <a:spcAft>
                <a:spcPts val="0"/>
              </a:spcAft>
              <a:buNone/>
            </a:pPr>
            <a:r>
              <a:t/>
            </a:r>
            <a:endParaRPr sz="1900">
              <a:latin typeface="Alef"/>
              <a:ea typeface="Alef"/>
              <a:cs typeface="Alef"/>
              <a:sym typeface="Alef"/>
            </a:endParaRPr>
          </a:p>
          <a:p>
            <a:pPr indent="0" lvl="0" marL="0" rtl="1" algn="r">
              <a:spcBef>
                <a:spcPts val="0"/>
              </a:spcBef>
              <a:spcAft>
                <a:spcPts val="0"/>
              </a:spcAft>
              <a:buNone/>
            </a:pPr>
            <a:r>
              <a:rPr b="1" lang="iw-IL" sz="1900">
                <a:latin typeface="Alef"/>
                <a:ea typeface="Alef"/>
                <a:cs typeface="Alef"/>
                <a:sym typeface="Alef"/>
              </a:rPr>
              <a:t>אוכל באמנות:  </a:t>
            </a:r>
            <a:r>
              <a:rPr lang="iw-IL" sz="1900">
                <a:latin typeface="Alef"/>
                <a:ea typeface="Alef"/>
                <a:cs typeface="Alef"/>
                <a:sym typeface="Alef"/>
              </a:rPr>
              <a:t>נחום גוטמן, רימונים, עידו מרכוס</a:t>
            </a:r>
            <a:r>
              <a:rPr b="1" lang="iw-IL" sz="1900">
                <a:latin typeface="Alef"/>
                <a:ea typeface="Alef"/>
                <a:cs typeface="Alef"/>
                <a:sym typeface="Alef"/>
              </a:rPr>
              <a:t> </a:t>
            </a:r>
            <a:r>
              <a:rPr lang="iw-IL" sz="1900">
                <a:latin typeface="Alef"/>
                <a:ea typeface="Alef"/>
                <a:cs typeface="Alef"/>
                <a:sym typeface="Alef"/>
              </a:rPr>
              <a:t>סביח, בועז ארד גפילטע פיש, אלי פטל, חומוס, סיגלית לנדאו, </a:t>
            </a:r>
            <a:endParaRPr sz="1900">
              <a:latin typeface="Alef"/>
              <a:ea typeface="Alef"/>
              <a:cs typeface="Alef"/>
              <a:sym typeface="Alef"/>
            </a:endParaRPr>
          </a:p>
          <a:p>
            <a:pPr indent="0" lvl="0" marL="0" rtl="1" algn="r">
              <a:spcBef>
                <a:spcPts val="0"/>
              </a:spcBef>
              <a:spcAft>
                <a:spcPts val="0"/>
              </a:spcAft>
              <a:buNone/>
            </a:pPr>
            <a:r>
              <a:t/>
            </a:r>
            <a:endParaRPr sz="1900">
              <a:latin typeface="Alef"/>
              <a:ea typeface="Alef"/>
              <a:cs typeface="Alef"/>
              <a:sym typeface="Alef"/>
            </a:endParaRPr>
          </a:p>
          <a:p>
            <a:pPr indent="0" lvl="0" marL="0" rtl="1" algn="r">
              <a:spcBef>
                <a:spcPts val="0"/>
              </a:spcBef>
              <a:spcAft>
                <a:spcPts val="0"/>
              </a:spcAft>
              <a:buNone/>
            </a:pPr>
            <a:r>
              <a:rPr b="1" lang="iw-IL" sz="1900">
                <a:latin typeface="Alef"/>
                <a:ea typeface="Alef"/>
                <a:cs typeface="Alef"/>
                <a:sym typeface="Alef"/>
              </a:rPr>
              <a:t>אבטיח באמנות:</a:t>
            </a:r>
            <a:r>
              <a:rPr lang="iw-IL" sz="1900">
                <a:latin typeface="Alef"/>
                <a:ea typeface="Alef"/>
                <a:cs typeface="Alef"/>
                <a:sym typeface="Alef"/>
              </a:rPr>
              <a:t> ראובן רובין פירות ראשונים, נחום גוטמן מוכר האבטיחים, יחזקאל שטרייכמן אבטיח, משה קסטל טבע דומם עם אבטיח, יוחנן סימון דמויות בקיבוץ, יאיר גרבוז בעקבות פירות ראשונים, שירה גפשטיין הלב אחרי רובין, נורית דוד לבנות בית קיץ, אלי שמיר הפריית אבטיחים, סיגלית לנדאו dead sea, דיפטיך 1,2 , עומדת על אבטיח, אנג'ליקה שר אוכלות אבטיח, אמיתי לביא ירוק בחוץ אדום בפנים.</a:t>
            </a:r>
            <a:endParaRPr sz="1900">
              <a:latin typeface="Alef"/>
              <a:ea typeface="Alef"/>
              <a:cs typeface="Alef"/>
              <a:sym typeface="Alef"/>
            </a:endParaRPr>
          </a:p>
          <a:p>
            <a:pPr indent="0" lvl="0" marL="0" rtl="1" algn="r">
              <a:spcBef>
                <a:spcPts val="0"/>
              </a:spcBef>
              <a:spcAft>
                <a:spcPts val="0"/>
              </a:spcAft>
              <a:buNone/>
            </a:pPr>
            <a:r>
              <a:t/>
            </a:r>
            <a:endParaRPr sz="1900">
              <a:latin typeface="Alef"/>
              <a:ea typeface="Alef"/>
              <a:cs typeface="Alef"/>
              <a:sym typeface="Alef"/>
            </a:endParaRPr>
          </a:p>
          <a:p>
            <a:pPr indent="0" lvl="0" marL="0" rtl="1" algn="r">
              <a:spcBef>
                <a:spcPts val="0"/>
              </a:spcBef>
              <a:spcAft>
                <a:spcPts val="0"/>
              </a:spcAft>
              <a:buNone/>
            </a:pPr>
            <a:r>
              <a:rPr b="1" lang="iw-IL" sz="1900">
                <a:latin typeface="Alef"/>
                <a:ea typeface="Alef"/>
                <a:cs typeface="Alef"/>
                <a:sym typeface="Alef"/>
              </a:rPr>
              <a:t>דמות הגבר:</a:t>
            </a:r>
            <a:r>
              <a:rPr lang="iw-IL" sz="1900">
                <a:latin typeface="Alef"/>
                <a:ea typeface="Alef"/>
                <a:cs typeface="Alef"/>
                <a:sym typeface="Alef"/>
              </a:rPr>
              <a:t> אפרים משה ליליאן, נחום גוטמן, כרזות בצלאל, יגאל תומרקין הוא הלך בשדות, אנדרטת המגינים נגבה, יוחנן בן סימון, עדי נס, זויה צ'רקסקי, משה גרשוני, ניר הוד, יצחק דנציגר נמרוד,  אייל אסולין מוטי, תמיר צדוק האחים בר און, </a:t>
            </a:r>
            <a:endParaRPr sz="1900">
              <a:latin typeface="Alef"/>
              <a:ea typeface="Alef"/>
              <a:cs typeface="Alef"/>
              <a:sym typeface="Alef"/>
            </a:endParaRPr>
          </a:p>
          <a:p>
            <a:pPr indent="0" lvl="0" marL="0" rtl="1" algn="r">
              <a:spcBef>
                <a:spcPts val="0"/>
              </a:spcBef>
              <a:spcAft>
                <a:spcPts val="0"/>
              </a:spcAft>
              <a:buNone/>
            </a:pPr>
            <a:r>
              <a:t/>
            </a:r>
            <a:endParaRPr sz="1900">
              <a:latin typeface="Alef"/>
              <a:ea typeface="Alef"/>
              <a:cs typeface="Alef"/>
              <a:sym typeface="Alef"/>
            </a:endParaRPr>
          </a:p>
          <a:p>
            <a:pPr indent="0" lvl="0" marL="0" rtl="1" algn="r">
              <a:spcBef>
                <a:spcPts val="0"/>
              </a:spcBef>
              <a:spcAft>
                <a:spcPts val="0"/>
              </a:spcAft>
              <a:buNone/>
            </a:pPr>
            <a:r>
              <a:t/>
            </a:r>
            <a:endParaRPr sz="1900">
              <a:latin typeface="Alef"/>
              <a:ea typeface="Alef"/>
              <a:cs typeface="Alef"/>
              <a:sym typeface="Alef"/>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7"/>
          <p:cNvSpPr txBox="1"/>
          <p:nvPr>
            <p:ph type="title"/>
          </p:nvPr>
        </p:nvSpPr>
        <p:spPr>
          <a:xfrm>
            <a:off x="7603475" y="552550"/>
            <a:ext cx="4433100" cy="3163500"/>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90000"/>
              </a:lnSpc>
              <a:spcBef>
                <a:spcPts val="0"/>
              </a:spcBef>
              <a:spcAft>
                <a:spcPts val="0"/>
              </a:spcAft>
              <a:buClr>
                <a:srgbClr val="FF0000"/>
              </a:buClr>
              <a:buSzPct val="100000"/>
              <a:buFont typeface="Calibri"/>
              <a:buNone/>
            </a:pPr>
            <a:br>
              <a:rPr lang="iw-IL" sz="2700"/>
            </a:br>
            <a:br>
              <a:rPr lang="iw-IL" sz="2700"/>
            </a:br>
            <a:endParaRPr sz="2700"/>
          </a:p>
          <a:p>
            <a:pPr indent="0" lvl="0" marL="0" rtl="1" algn="r">
              <a:lnSpc>
                <a:spcPct val="90000"/>
              </a:lnSpc>
              <a:spcBef>
                <a:spcPts val="0"/>
              </a:spcBef>
              <a:spcAft>
                <a:spcPts val="0"/>
              </a:spcAft>
              <a:buClr>
                <a:srgbClr val="FF0000"/>
              </a:buClr>
              <a:buSzPct val="135000"/>
              <a:buFont typeface="Calibri"/>
              <a:buNone/>
            </a:pPr>
            <a:r>
              <a:t/>
            </a:r>
            <a:endParaRPr b="1" sz="2000">
              <a:latin typeface="Alef"/>
              <a:ea typeface="Alef"/>
              <a:cs typeface="Alef"/>
              <a:sym typeface="Alef"/>
            </a:endParaRPr>
          </a:p>
          <a:p>
            <a:pPr indent="0" lvl="0" marL="0" rtl="1" algn="r">
              <a:lnSpc>
                <a:spcPct val="90000"/>
              </a:lnSpc>
              <a:spcBef>
                <a:spcPts val="0"/>
              </a:spcBef>
              <a:spcAft>
                <a:spcPts val="0"/>
              </a:spcAft>
              <a:buClr>
                <a:srgbClr val="FF0000"/>
              </a:buClr>
              <a:buSzPct val="135000"/>
              <a:buFont typeface="Calibri"/>
              <a:buNone/>
            </a:pPr>
            <a:r>
              <a:t/>
            </a:r>
            <a:endParaRPr b="1" sz="2000">
              <a:latin typeface="Alef"/>
              <a:ea typeface="Alef"/>
              <a:cs typeface="Alef"/>
              <a:sym typeface="Alef"/>
            </a:endParaRPr>
          </a:p>
          <a:p>
            <a:pPr indent="0" lvl="0" marL="0" rtl="1" algn="r">
              <a:lnSpc>
                <a:spcPct val="90000"/>
              </a:lnSpc>
              <a:spcBef>
                <a:spcPts val="0"/>
              </a:spcBef>
              <a:spcAft>
                <a:spcPts val="0"/>
              </a:spcAft>
              <a:buClr>
                <a:srgbClr val="FF0000"/>
              </a:buClr>
              <a:buSzPct val="135000"/>
              <a:buFont typeface="Calibri"/>
              <a:buNone/>
            </a:pPr>
            <a:r>
              <a:rPr b="1" lang="iw-IL" sz="2000">
                <a:latin typeface="Alef"/>
                <a:ea typeface="Alef"/>
                <a:cs typeface="Alef"/>
                <a:sym typeface="Alef"/>
              </a:rPr>
              <a:t>דוגמא למשימת חקר לתלמידים -  אמנות ישראלית:</a:t>
            </a:r>
            <a:endParaRPr b="1" sz="2000">
              <a:latin typeface="Alef"/>
              <a:ea typeface="Alef"/>
              <a:cs typeface="Alef"/>
              <a:sym typeface="Alef"/>
            </a:endParaRPr>
          </a:p>
          <a:p>
            <a:pPr indent="0" lvl="0" marL="0" rtl="1" algn="r">
              <a:lnSpc>
                <a:spcPct val="90000"/>
              </a:lnSpc>
              <a:spcBef>
                <a:spcPts val="0"/>
              </a:spcBef>
              <a:spcAft>
                <a:spcPts val="0"/>
              </a:spcAft>
              <a:buClr>
                <a:srgbClr val="FF0000"/>
              </a:buClr>
              <a:buSzPct val="135000"/>
              <a:buFont typeface="Calibri"/>
              <a:buNone/>
            </a:pPr>
            <a:r>
              <a:t/>
            </a:r>
            <a:endParaRPr b="1" sz="2000">
              <a:latin typeface="Alef"/>
              <a:ea typeface="Alef"/>
              <a:cs typeface="Alef"/>
              <a:sym typeface="Alef"/>
            </a:endParaRPr>
          </a:p>
          <a:p>
            <a:pPr indent="0" lvl="0" marL="0" rtl="1" algn="r">
              <a:lnSpc>
                <a:spcPct val="90000"/>
              </a:lnSpc>
              <a:spcBef>
                <a:spcPts val="0"/>
              </a:spcBef>
              <a:spcAft>
                <a:spcPts val="0"/>
              </a:spcAft>
              <a:buClr>
                <a:srgbClr val="FF0000"/>
              </a:buClr>
              <a:buSzPct val="135000"/>
              <a:buFont typeface="Calibri"/>
              <a:buNone/>
            </a:pPr>
            <a:r>
              <a:rPr lang="iw-IL" sz="2000">
                <a:latin typeface="Alef"/>
                <a:ea typeface="Alef"/>
                <a:cs typeface="Alef"/>
                <a:sym typeface="Alef"/>
              </a:rPr>
              <a:t>לאחר שבחרתן.ם שש יצירות וניסחתם כותרת משותפת ליצירות, עליכן.ם לחקור אודותן. </a:t>
            </a:r>
            <a:br>
              <a:rPr lang="iw-IL" sz="2000">
                <a:latin typeface="Alef"/>
                <a:ea typeface="Alef"/>
                <a:cs typeface="Alef"/>
                <a:sym typeface="Alef"/>
              </a:rPr>
            </a:br>
            <a:br>
              <a:rPr lang="iw-IL" sz="2000">
                <a:latin typeface="Alef"/>
                <a:ea typeface="Alef"/>
                <a:cs typeface="Alef"/>
                <a:sym typeface="Alef"/>
              </a:rPr>
            </a:br>
            <a:r>
              <a:rPr lang="iw-IL" sz="2000">
                <a:latin typeface="Alef"/>
                <a:ea typeface="Alef"/>
                <a:cs typeface="Alef"/>
                <a:sym typeface="Alef"/>
              </a:rPr>
              <a:t>א. ציינו שם יצירה ושם אמן, תתארו את היצירה, הסבירו מהו הנושא והרקע להיווצרות היצירה. הסבירו כיצד מאפייני התקופה באים לידי ביטוי?</a:t>
            </a:r>
            <a:br>
              <a:rPr lang="iw-IL" sz="2000">
                <a:latin typeface="Alef"/>
                <a:ea typeface="Alef"/>
                <a:cs typeface="Alef"/>
                <a:sym typeface="Alef"/>
              </a:rPr>
            </a:br>
            <a:r>
              <a:rPr lang="iw-IL" sz="2000">
                <a:latin typeface="Alef"/>
                <a:ea typeface="Alef"/>
                <a:cs typeface="Alef"/>
                <a:sym typeface="Alef"/>
              </a:rPr>
              <a:t>ב. ערכו ניתוח אמנותי בעזרת אמצעים אמנותיים.</a:t>
            </a:r>
            <a:br>
              <a:rPr lang="iw-IL" sz="2000">
                <a:latin typeface="Alef"/>
                <a:ea typeface="Alef"/>
                <a:cs typeface="Alef"/>
                <a:sym typeface="Alef"/>
              </a:rPr>
            </a:br>
            <a:r>
              <a:rPr lang="iw-IL" sz="2000">
                <a:latin typeface="Alef"/>
                <a:ea typeface="Alef"/>
                <a:cs typeface="Alef"/>
                <a:sym typeface="Alef"/>
              </a:rPr>
              <a:t>ג. הסבירו מהו סגנון האמן וכיצד נושא היצירה מתאים לכותרת/לנושא החתך שבחרתם.</a:t>
            </a:r>
            <a:br>
              <a:rPr lang="iw-IL" sz="2000">
                <a:latin typeface="Alef"/>
                <a:ea typeface="Alef"/>
                <a:cs typeface="Alef"/>
                <a:sym typeface="Alef"/>
              </a:rPr>
            </a:br>
            <a:br>
              <a:rPr lang="iw-IL" sz="2700"/>
            </a:br>
            <a:br>
              <a:rPr lang="iw-IL" sz="2700"/>
            </a:br>
            <a:br>
              <a:rPr lang="iw-IL" sz="2000"/>
            </a:br>
            <a:br>
              <a:rPr lang="iw-IL" sz="2000"/>
            </a:br>
            <a:br>
              <a:rPr lang="iw-IL" sz="2000"/>
            </a:br>
            <a:endParaRPr sz="2000"/>
          </a:p>
        </p:txBody>
      </p:sp>
      <p:pic>
        <p:nvPicPr>
          <p:cNvPr id="123" name="Google Shape;123;p7"/>
          <p:cNvPicPr preferRelativeResize="0"/>
          <p:nvPr/>
        </p:nvPicPr>
        <p:blipFill rotWithShape="1">
          <a:blip r:embed="rId3">
            <a:alphaModFix/>
          </a:blip>
          <a:srcRect b="0" l="0" r="0" t="0"/>
          <a:stretch/>
        </p:blipFill>
        <p:spPr>
          <a:xfrm>
            <a:off x="235000" y="253950"/>
            <a:ext cx="3079974" cy="2312987"/>
          </a:xfrm>
          <a:prstGeom prst="rect">
            <a:avLst/>
          </a:prstGeom>
          <a:noFill/>
          <a:ln>
            <a:noFill/>
          </a:ln>
        </p:spPr>
      </p:pic>
      <p:pic>
        <p:nvPicPr>
          <p:cNvPr id="124" name="Google Shape;124;p7"/>
          <p:cNvPicPr preferRelativeResize="0"/>
          <p:nvPr/>
        </p:nvPicPr>
        <p:blipFill rotWithShape="1">
          <a:blip r:embed="rId4">
            <a:alphaModFix/>
          </a:blip>
          <a:srcRect b="0" l="0" r="0" t="0"/>
          <a:stretch/>
        </p:blipFill>
        <p:spPr>
          <a:xfrm>
            <a:off x="3518925" y="263350"/>
            <a:ext cx="4084550" cy="2294175"/>
          </a:xfrm>
          <a:prstGeom prst="rect">
            <a:avLst/>
          </a:prstGeom>
          <a:noFill/>
          <a:ln>
            <a:noFill/>
          </a:ln>
        </p:spPr>
      </p:pic>
      <p:pic>
        <p:nvPicPr>
          <p:cNvPr id="125" name="Google Shape;125;p7"/>
          <p:cNvPicPr preferRelativeResize="0"/>
          <p:nvPr/>
        </p:nvPicPr>
        <p:blipFill rotWithShape="1">
          <a:blip r:embed="rId5">
            <a:alphaModFix/>
          </a:blip>
          <a:srcRect b="0" l="0" r="0" t="0"/>
          <a:stretch/>
        </p:blipFill>
        <p:spPr>
          <a:xfrm>
            <a:off x="2762813" y="3489836"/>
            <a:ext cx="3079988" cy="2054225"/>
          </a:xfrm>
          <a:prstGeom prst="rect">
            <a:avLst/>
          </a:prstGeom>
          <a:noFill/>
          <a:ln>
            <a:noFill/>
          </a:ln>
        </p:spPr>
      </p:pic>
      <p:pic>
        <p:nvPicPr>
          <p:cNvPr id="126" name="Google Shape;126;p7"/>
          <p:cNvPicPr preferRelativeResize="0"/>
          <p:nvPr/>
        </p:nvPicPr>
        <p:blipFill rotWithShape="1">
          <a:blip r:embed="rId6">
            <a:alphaModFix/>
          </a:blip>
          <a:srcRect b="0" l="0" r="0" t="0"/>
          <a:stretch/>
        </p:blipFill>
        <p:spPr>
          <a:xfrm>
            <a:off x="117325" y="3489825"/>
            <a:ext cx="2455575" cy="2455575"/>
          </a:xfrm>
          <a:prstGeom prst="rect">
            <a:avLst/>
          </a:prstGeom>
          <a:noFill/>
          <a:ln>
            <a:noFill/>
          </a:ln>
        </p:spPr>
      </p:pic>
      <p:pic>
        <p:nvPicPr>
          <p:cNvPr id="127" name="Google Shape;127;p7"/>
          <p:cNvPicPr preferRelativeResize="0"/>
          <p:nvPr/>
        </p:nvPicPr>
        <p:blipFill rotWithShape="1">
          <a:blip r:embed="rId7">
            <a:alphaModFix/>
          </a:blip>
          <a:srcRect b="0" l="0" r="0" t="0"/>
          <a:stretch/>
        </p:blipFill>
        <p:spPr>
          <a:xfrm>
            <a:off x="6029237" y="3716050"/>
            <a:ext cx="1964450" cy="2455575"/>
          </a:xfrm>
          <a:prstGeom prst="rect">
            <a:avLst/>
          </a:prstGeom>
          <a:noFill/>
          <a:ln>
            <a:noFill/>
          </a:ln>
        </p:spPr>
      </p:pic>
      <p:pic>
        <p:nvPicPr>
          <p:cNvPr id="128" name="Google Shape;128;p7"/>
          <p:cNvPicPr preferRelativeResize="0"/>
          <p:nvPr/>
        </p:nvPicPr>
        <p:blipFill rotWithShape="1">
          <a:blip r:embed="rId8">
            <a:alphaModFix/>
          </a:blip>
          <a:srcRect b="0" l="0" r="0" t="0"/>
          <a:stretch/>
        </p:blipFill>
        <p:spPr>
          <a:xfrm>
            <a:off x="8210375" y="4141114"/>
            <a:ext cx="3811938" cy="2382461"/>
          </a:xfrm>
          <a:prstGeom prst="rect">
            <a:avLst/>
          </a:prstGeom>
          <a:noFill/>
          <a:ln>
            <a:noFill/>
          </a:ln>
        </p:spPr>
      </p:pic>
      <p:sp>
        <p:nvSpPr>
          <p:cNvPr id="129" name="Google Shape;129;p7"/>
          <p:cNvSpPr txBox="1"/>
          <p:nvPr/>
        </p:nvSpPr>
        <p:spPr>
          <a:xfrm>
            <a:off x="9184175" y="6506500"/>
            <a:ext cx="9210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p:txBody>
      </p:sp>
      <p:sp>
        <p:nvSpPr>
          <p:cNvPr id="130" name="Google Shape;130;p7"/>
          <p:cNvSpPr txBox="1"/>
          <p:nvPr/>
        </p:nvSpPr>
        <p:spPr>
          <a:xfrm>
            <a:off x="8504300" y="6396300"/>
            <a:ext cx="3474600" cy="461700"/>
          </a:xfrm>
          <a:prstGeom prst="rect">
            <a:avLst/>
          </a:prstGeom>
          <a:noFill/>
          <a:ln>
            <a:noFill/>
          </a:ln>
        </p:spPr>
        <p:txBody>
          <a:bodyPr anchorCtr="0" anchor="t" bIns="91425" lIns="91425" spcFirstLastPara="1" rIns="91425" wrap="square" tIns="91425">
            <a:spAutoFit/>
          </a:bodyPr>
          <a:lstStyle/>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Alef"/>
                <a:ea typeface="Alef"/>
                <a:cs typeface="Alef"/>
                <a:sym typeface="Alef"/>
              </a:rPr>
              <a:t>נירית טקלה </a:t>
            </a:r>
            <a:endParaRPr b="0" i="0" sz="1800" u="none" cap="none" strike="noStrike">
              <a:solidFill>
                <a:schemeClr val="dk1"/>
              </a:solidFill>
              <a:latin typeface="Alef"/>
              <a:ea typeface="Alef"/>
              <a:cs typeface="Alef"/>
              <a:sym typeface="Alef"/>
            </a:endParaRPr>
          </a:p>
        </p:txBody>
      </p:sp>
      <p:sp>
        <p:nvSpPr>
          <p:cNvPr id="131" name="Google Shape;131;p7"/>
          <p:cNvSpPr txBox="1"/>
          <p:nvPr/>
        </p:nvSpPr>
        <p:spPr>
          <a:xfrm flipH="1">
            <a:off x="6059550" y="6342650"/>
            <a:ext cx="1964400" cy="461700"/>
          </a:xfrm>
          <a:prstGeom prst="rect">
            <a:avLst/>
          </a:prstGeom>
          <a:noFill/>
          <a:ln>
            <a:noFill/>
          </a:ln>
        </p:spPr>
        <p:txBody>
          <a:bodyPr anchorCtr="0" anchor="t" bIns="91425" lIns="91425" spcFirstLastPara="1" rIns="91425" wrap="square" tIns="91425">
            <a:spAutoFit/>
          </a:bodyPr>
          <a:lstStyle/>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Alef"/>
                <a:ea typeface="Alef"/>
                <a:cs typeface="Alef"/>
                <a:sym typeface="Alef"/>
              </a:rPr>
              <a:t>נלי אגסי</a:t>
            </a:r>
            <a:endParaRPr b="0" i="0" sz="1800" u="none" cap="none" strike="noStrike">
              <a:solidFill>
                <a:schemeClr val="dk1"/>
              </a:solidFill>
              <a:latin typeface="Alef"/>
              <a:ea typeface="Alef"/>
              <a:cs typeface="Alef"/>
              <a:sym typeface="Alef"/>
            </a:endParaRPr>
          </a:p>
        </p:txBody>
      </p:sp>
      <p:sp>
        <p:nvSpPr>
          <p:cNvPr id="132" name="Google Shape;132;p7"/>
          <p:cNvSpPr txBox="1"/>
          <p:nvPr/>
        </p:nvSpPr>
        <p:spPr>
          <a:xfrm>
            <a:off x="3570838" y="2557525"/>
            <a:ext cx="3980700" cy="461700"/>
          </a:xfrm>
          <a:prstGeom prst="rect">
            <a:avLst/>
          </a:prstGeom>
          <a:noFill/>
          <a:ln>
            <a:noFill/>
          </a:ln>
        </p:spPr>
        <p:txBody>
          <a:bodyPr anchorCtr="0" anchor="t" bIns="91425" lIns="91425" spcFirstLastPara="1" rIns="91425" wrap="square" tIns="91425">
            <a:spAutoFit/>
          </a:bodyPr>
          <a:lstStyle/>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Alef"/>
                <a:ea typeface="Alef"/>
                <a:cs typeface="Alef"/>
                <a:sym typeface="Alef"/>
              </a:rPr>
              <a:t>ורד נסים</a:t>
            </a:r>
            <a:endParaRPr b="0" i="0" sz="1800" u="none" cap="none" strike="noStrike">
              <a:solidFill>
                <a:schemeClr val="dk1"/>
              </a:solidFill>
              <a:latin typeface="Alef"/>
              <a:ea typeface="Alef"/>
              <a:cs typeface="Alef"/>
              <a:sym typeface="Alef"/>
            </a:endParaRPr>
          </a:p>
        </p:txBody>
      </p:sp>
      <p:sp>
        <p:nvSpPr>
          <p:cNvPr id="133" name="Google Shape;133;p7"/>
          <p:cNvSpPr txBox="1"/>
          <p:nvPr/>
        </p:nvSpPr>
        <p:spPr>
          <a:xfrm>
            <a:off x="3750575" y="5945400"/>
            <a:ext cx="2025600" cy="461700"/>
          </a:xfrm>
          <a:prstGeom prst="rect">
            <a:avLst/>
          </a:prstGeom>
          <a:noFill/>
          <a:ln>
            <a:noFill/>
          </a:ln>
        </p:spPr>
        <p:txBody>
          <a:bodyPr anchorCtr="0" anchor="t" bIns="91425" lIns="91425" spcFirstLastPara="1" rIns="91425" wrap="square" tIns="91425">
            <a:spAutoFit/>
          </a:bodyPr>
          <a:lstStyle/>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Alef"/>
                <a:ea typeface="Alef"/>
                <a:cs typeface="Alef"/>
                <a:sym typeface="Alef"/>
              </a:rPr>
              <a:t>פאטמה שנאן</a:t>
            </a:r>
            <a:endParaRPr b="0" i="0" sz="1800" u="none" cap="none" strike="noStrike">
              <a:solidFill>
                <a:schemeClr val="dk1"/>
              </a:solidFill>
              <a:latin typeface="Alef"/>
              <a:ea typeface="Alef"/>
              <a:cs typeface="Alef"/>
              <a:sym typeface="Alef"/>
            </a:endParaRPr>
          </a:p>
        </p:txBody>
      </p:sp>
      <p:sp>
        <p:nvSpPr>
          <p:cNvPr id="134" name="Google Shape;134;p7"/>
          <p:cNvSpPr txBox="1"/>
          <p:nvPr/>
        </p:nvSpPr>
        <p:spPr>
          <a:xfrm>
            <a:off x="403900" y="6116425"/>
            <a:ext cx="2169000" cy="461700"/>
          </a:xfrm>
          <a:prstGeom prst="rect">
            <a:avLst/>
          </a:prstGeom>
          <a:noFill/>
          <a:ln>
            <a:noFill/>
          </a:ln>
        </p:spPr>
        <p:txBody>
          <a:bodyPr anchorCtr="0" anchor="t" bIns="91425" lIns="91425" spcFirstLastPara="1" rIns="91425" wrap="square" tIns="91425">
            <a:spAutoFit/>
          </a:bodyPr>
          <a:lstStyle/>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Alef"/>
                <a:ea typeface="Alef"/>
                <a:cs typeface="Alef"/>
                <a:sym typeface="Alef"/>
              </a:rPr>
              <a:t>אניסה אשקר</a:t>
            </a:r>
            <a:endParaRPr b="0" i="0" sz="1800" u="none" cap="none" strike="noStrike">
              <a:solidFill>
                <a:schemeClr val="dk1"/>
              </a:solidFill>
              <a:latin typeface="Alef"/>
              <a:ea typeface="Alef"/>
              <a:cs typeface="Alef"/>
              <a:sym typeface="Alef"/>
            </a:endParaRPr>
          </a:p>
        </p:txBody>
      </p:sp>
      <p:sp>
        <p:nvSpPr>
          <p:cNvPr id="135" name="Google Shape;135;p7"/>
          <p:cNvSpPr txBox="1"/>
          <p:nvPr/>
        </p:nvSpPr>
        <p:spPr>
          <a:xfrm>
            <a:off x="403900" y="2613500"/>
            <a:ext cx="2857500" cy="461700"/>
          </a:xfrm>
          <a:prstGeom prst="rect">
            <a:avLst/>
          </a:prstGeom>
          <a:noFill/>
          <a:ln>
            <a:noFill/>
          </a:ln>
        </p:spPr>
        <p:txBody>
          <a:bodyPr anchorCtr="0" anchor="t" bIns="91425" lIns="91425" spcFirstLastPara="1" rIns="91425" wrap="square" tIns="91425">
            <a:spAutoFit/>
          </a:bodyPr>
          <a:lstStyle/>
          <a:p>
            <a:pPr indent="0" lvl="0" marL="0" marR="0" rtl="1" algn="r">
              <a:lnSpc>
                <a:spcPct val="100000"/>
              </a:lnSpc>
              <a:spcBef>
                <a:spcPts val="0"/>
              </a:spcBef>
              <a:spcAft>
                <a:spcPts val="0"/>
              </a:spcAft>
              <a:buClr>
                <a:srgbClr val="000000"/>
              </a:buClr>
              <a:buSzPts val="1800"/>
              <a:buFont typeface="Arial"/>
              <a:buNone/>
            </a:pPr>
            <a:r>
              <a:rPr b="0" i="0" lang="iw-IL" sz="1800" u="none" cap="none" strike="noStrike">
                <a:solidFill>
                  <a:schemeClr val="dk1"/>
                </a:solidFill>
                <a:latin typeface="Alef"/>
                <a:ea typeface="Alef"/>
                <a:cs typeface="Alef"/>
                <a:sym typeface="Alef"/>
              </a:rPr>
              <a:t>זויה צ'רקסקי</a:t>
            </a:r>
            <a:endParaRPr b="0" i="0" sz="1800" u="none" cap="none" strike="noStrike">
              <a:solidFill>
                <a:schemeClr val="dk1"/>
              </a:solidFill>
              <a:latin typeface="Alef"/>
              <a:ea typeface="Alef"/>
              <a:cs typeface="Alef"/>
              <a:sym typeface="Alef"/>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8"/>
          <p:cNvSpPr txBox="1"/>
          <p:nvPr>
            <p:ph type="title"/>
          </p:nvPr>
        </p:nvSpPr>
        <p:spPr>
          <a:xfrm>
            <a:off x="758757" y="797668"/>
            <a:ext cx="10894979" cy="6293796"/>
          </a:xfrm>
          <a:prstGeom prst="rect">
            <a:avLst/>
          </a:prstGeom>
          <a:noFill/>
          <a:ln>
            <a:noFill/>
          </a:ln>
        </p:spPr>
        <p:txBody>
          <a:bodyPr anchorCtr="0" anchor="ctr" bIns="45700" lIns="91425" spcFirstLastPara="1" rIns="91425" wrap="square" tIns="45700">
            <a:normAutofit fontScale="90000"/>
          </a:bodyPr>
          <a:lstStyle/>
          <a:p>
            <a:pPr indent="0" lvl="0" marL="0" rtl="1" algn="r">
              <a:lnSpc>
                <a:spcPct val="90000"/>
              </a:lnSpc>
              <a:spcBef>
                <a:spcPts val="0"/>
              </a:spcBef>
              <a:spcAft>
                <a:spcPts val="0"/>
              </a:spcAft>
              <a:buClr>
                <a:schemeClr val="dk1"/>
              </a:buClr>
              <a:buSzPct val="100000"/>
              <a:buFont typeface="Calibri"/>
              <a:buNone/>
            </a:pPr>
            <a:br>
              <a:rPr lang="iw-IL" sz="2400"/>
            </a:br>
            <a:br>
              <a:rPr lang="iw-IL" sz="2400"/>
            </a:br>
            <a:br>
              <a:rPr lang="iw-IL" sz="2400"/>
            </a:br>
            <a:br>
              <a:rPr lang="iw-IL" sz="2400"/>
            </a:br>
            <a:br>
              <a:rPr lang="iw-IL" sz="2400"/>
            </a:br>
            <a:br>
              <a:rPr lang="iw-IL" sz="2400"/>
            </a:br>
            <a:br>
              <a:rPr lang="iw-IL" sz="2400"/>
            </a:br>
            <a:r>
              <a:rPr b="1" lang="iw-IL" sz="2400">
                <a:solidFill>
                  <a:srgbClr val="FF0000"/>
                </a:solidFill>
                <a:latin typeface="Alef"/>
                <a:ea typeface="Alef"/>
                <a:cs typeface="Alef"/>
                <a:sym typeface="Alef"/>
              </a:rPr>
              <a:t>אופציות שונות לאורטוריום:</a:t>
            </a:r>
            <a:br>
              <a:rPr b="1" lang="iw-IL" sz="2400">
                <a:latin typeface="Alef"/>
                <a:ea typeface="Alef"/>
                <a:cs typeface="Alef"/>
                <a:sym typeface="Alef"/>
              </a:rPr>
            </a:br>
            <a:br>
              <a:rPr lang="iw-IL" sz="2400">
                <a:latin typeface="Alef"/>
                <a:ea typeface="Alef"/>
                <a:cs typeface="Alef"/>
                <a:sym typeface="Alef"/>
              </a:rPr>
            </a:br>
            <a:r>
              <a:rPr b="1" lang="iw-IL" sz="2400">
                <a:latin typeface="Alef"/>
                <a:ea typeface="Alef"/>
                <a:cs typeface="Alef"/>
                <a:sym typeface="Alef"/>
              </a:rPr>
              <a:t>פרזנטציה מול קהל: </a:t>
            </a:r>
            <a:br>
              <a:rPr b="1" lang="iw-IL" sz="2400">
                <a:latin typeface="Alef"/>
                <a:ea typeface="Alef"/>
                <a:cs typeface="Alef"/>
                <a:sym typeface="Alef"/>
              </a:rPr>
            </a:br>
            <a:br>
              <a:rPr lang="iw-IL" sz="2400">
                <a:latin typeface="Alef"/>
                <a:ea typeface="Alef"/>
                <a:cs typeface="Alef"/>
                <a:sym typeface="Alef"/>
              </a:rPr>
            </a:br>
            <a:r>
              <a:rPr lang="iw-IL" sz="2400">
                <a:latin typeface="Alef"/>
                <a:ea typeface="Alef"/>
                <a:cs typeface="Alef"/>
                <a:sym typeface="Alef"/>
              </a:rPr>
              <a:t>על התלמידים להכין מצגת או לתלות את הרפרודוקציה בסדר שהם בוחרים.</a:t>
            </a:r>
            <a:br>
              <a:rPr lang="iw-IL" sz="2400">
                <a:latin typeface="Alef"/>
                <a:ea typeface="Alef"/>
                <a:cs typeface="Alef"/>
                <a:sym typeface="Alef"/>
              </a:rPr>
            </a:br>
            <a:r>
              <a:rPr lang="iw-IL" sz="2400">
                <a:latin typeface="Alef"/>
                <a:ea typeface="Alef"/>
                <a:cs typeface="Alef"/>
                <a:sym typeface="Alef"/>
              </a:rPr>
              <a:t>הפרזנטציה תהיה מול קהל - שאר תלמידי הכיתה, מול כיתה אחרת, מול הורים, מורים אחרים. </a:t>
            </a:r>
            <a:br>
              <a:rPr lang="iw-IL" sz="2400">
                <a:latin typeface="Alef"/>
                <a:ea typeface="Alef"/>
                <a:cs typeface="Alef"/>
                <a:sym typeface="Alef"/>
              </a:rPr>
            </a:br>
            <a:r>
              <a:rPr lang="iw-IL" sz="2400">
                <a:latin typeface="Alef"/>
                <a:ea typeface="Alef"/>
                <a:cs typeface="Alef"/>
                <a:sym typeface="Alef"/>
              </a:rPr>
              <a:t>התלמידים מציגים את החקר שעשו ואת הקשר בין היצירות שבחרו לנושא הנבחר. </a:t>
            </a:r>
            <a:br>
              <a:rPr lang="iw-IL" sz="2400">
                <a:latin typeface="Alef"/>
                <a:ea typeface="Alef"/>
                <a:cs typeface="Alef"/>
                <a:sym typeface="Alef"/>
              </a:rPr>
            </a:br>
            <a:br>
              <a:rPr lang="iw-IL" sz="2400">
                <a:latin typeface="Alef"/>
                <a:ea typeface="Alef"/>
                <a:cs typeface="Alef"/>
                <a:sym typeface="Alef"/>
              </a:rPr>
            </a:br>
            <a:r>
              <a:rPr b="1" lang="iw-IL" sz="2400">
                <a:latin typeface="Alef"/>
                <a:ea typeface="Alef"/>
                <a:cs typeface="Alef"/>
                <a:sym typeface="Alef"/>
              </a:rPr>
              <a:t>דיבייט:</a:t>
            </a:r>
            <a:br>
              <a:rPr b="1" lang="iw-IL" sz="2400">
                <a:latin typeface="Alef"/>
                <a:ea typeface="Alef"/>
                <a:cs typeface="Alef"/>
                <a:sym typeface="Alef"/>
              </a:rPr>
            </a:br>
            <a:br>
              <a:rPr lang="iw-IL" sz="2400">
                <a:latin typeface="Alef"/>
                <a:ea typeface="Alef"/>
                <a:cs typeface="Alef"/>
                <a:sym typeface="Alef"/>
              </a:rPr>
            </a:br>
            <a:r>
              <a:rPr lang="iw-IL" sz="2400">
                <a:latin typeface="Alef"/>
                <a:ea typeface="Alef"/>
                <a:cs typeface="Alef"/>
                <a:sym typeface="Alef"/>
              </a:rPr>
              <a:t>על התלמידים ליצור שיח בו כל תלמיד מהקבוצה/זוג מציג ומגן על היצירות שבחר ומסביר מדוע הם מתאימים לנושא החתך/מייצגים הייטב את העשור שבו הם נוצרו.</a:t>
            </a:r>
            <a:br>
              <a:rPr lang="iw-IL" sz="2400">
                <a:latin typeface="Alef"/>
                <a:ea typeface="Alef"/>
                <a:cs typeface="Alef"/>
                <a:sym typeface="Alef"/>
              </a:rPr>
            </a:br>
            <a:r>
              <a:rPr lang="iw-IL" sz="2400">
                <a:latin typeface="Alef"/>
                <a:ea typeface="Alef"/>
                <a:cs typeface="Alef"/>
                <a:sym typeface="Alef"/>
              </a:rPr>
              <a:t>על התלמידים לדעת להציג את מאפייני היצירות, הנושא, הרקע להיווצרותם, עליהם להכין טיעונים המסבירים מדוע היצירות הללו מהוות בחירה מייצגת לעשור ולנושא החתך. הדיון נעשה תלמיד מול תלמיד המציגים את העמדות שלהם. אחד התלמידים מנהל את הדיבייט ומפנה שאלות לכל נציג. </a:t>
            </a:r>
            <a:br>
              <a:rPr lang="iw-IL" sz="2400">
                <a:latin typeface="Alef"/>
                <a:ea typeface="Alef"/>
                <a:cs typeface="Alef"/>
                <a:sym typeface="Alef"/>
              </a:rPr>
            </a:br>
            <a:br>
              <a:rPr lang="iw-IL" sz="2400">
                <a:latin typeface="Alef"/>
                <a:ea typeface="Alef"/>
                <a:cs typeface="Alef"/>
                <a:sym typeface="Alef"/>
              </a:rPr>
            </a:br>
            <a:r>
              <a:rPr b="1" lang="iw-IL" sz="2400">
                <a:latin typeface="Alef"/>
                <a:ea typeface="Alef"/>
                <a:cs typeface="Alef"/>
                <a:sym typeface="Alef"/>
              </a:rPr>
              <a:t>משחקי תפקידים:</a:t>
            </a:r>
            <a:br>
              <a:rPr b="1" lang="iw-IL" sz="2400">
                <a:latin typeface="Alef"/>
                <a:ea typeface="Alef"/>
                <a:cs typeface="Alef"/>
                <a:sym typeface="Alef"/>
              </a:rPr>
            </a:br>
            <a:br>
              <a:rPr b="1" lang="iw-IL" sz="2400">
                <a:latin typeface="Alef"/>
                <a:ea typeface="Alef"/>
                <a:cs typeface="Alef"/>
                <a:sym typeface="Alef"/>
              </a:rPr>
            </a:br>
            <a:r>
              <a:rPr lang="iw-IL" sz="2400">
                <a:latin typeface="Alef"/>
                <a:ea typeface="Alef"/>
                <a:cs typeface="Alef"/>
                <a:sym typeface="Alef"/>
              </a:rPr>
              <a:t>1. כל תלמיד מייצג אמן - שיח של אמנים מול יצירות האמנות סביב התמה/ הנושא הנבחר.</a:t>
            </a:r>
            <a:br>
              <a:rPr lang="iw-IL" sz="2400">
                <a:latin typeface="Alef"/>
                <a:ea typeface="Alef"/>
                <a:cs typeface="Alef"/>
                <a:sym typeface="Alef"/>
              </a:rPr>
            </a:br>
            <a:br>
              <a:rPr lang="iw-IL" sz="2400">
                <a:latin typeface="Alef"/>
                <a:ea typeface="Alef"/>
                <a:cs typeface="Alef"/>
                <a:sym typeface="Alef"/>
              </a:rPr>
            </a:br>
            <a:r>
              <a:rPr lang="iw-IL" sz="2400">
                <a:latin typeface="Alef"/>
                <a:ea typeface="Alef"/>
                <a:cs typeface="Alef"/>
                <a:sym typeface="Alef"/>
              </a:rPr>
              <a:t>2. פנל עיתונות - ראיון של עיתונאי מול  אמן (תלמידים המייצגים את האמנים והעיתונאי). </a:t>
            </a:r>
            <a:br>
              <a:rPr lang="iw-IL" sz="2400">
                <a:latin typeface="Alef"/>
                <a:ea typeface="Alef"/>
                <a:cs typeface="Alef"/>
                <a:sym typeface="Alef"/>
              </a:rPr>
            </a:br>
            <a:br>
              <a:rPr lang="iw-IL" sz="2400">
                <a:latin typeface="Alef"/>
                <a:ea typeface="Alef"/>
                <a:cs typeface="Alef"/>
                <a:sym typeface="Alef"/>
              </a:rPr>
            </a:br>
            <a:br>
              <a:rPr lang="iw-IL" sz="2400">
                <a:latin typeface="Alef"/>
                <a:ea typeface="Alef"/>
                <a:cs typeface="Alef"/>
                <a:sym typeface="Alef"/>
              </a:rPr>
            </a:br>
            <a:br>
              <a:rPr lang="iw-IL" sz="2400">
                <a:latin typeface="Alef"/>
                <a:ea typeface="Alef"/>
                <a:cs typeface="Alef"/>
                <a:sym typeface="Alef"/>
              </a:rPr>
            </a:br>
            <a:br>
              <a:rPr lang="iw-IL" sz="2400">
                <a:latin typeface="Alef"/>
                <a:ea typeface="Alef"/>
                <a:cs typeface="Alef"/>
                <a:sym typeface="Alef"/>
              </a:rPr>
            </a:br>
            <a:br>
              <a:rPr lang="iw-IL" sz="2400">
                <a:latin typeface="Alef"/>
                <a:ea typeface="Alef"/>
                <a:cs typeface="Alef"/>
                <a:sym typeface="Alef"/>
              </a:rPr>
            </a:br>
            <a:br>
              <a:rPr lang="iw-IL" sz="2400">
                <a:latin typeface="Alef"/>
                <a:ea typeface="Alef"/>
                <a:cs typeface="Alef"/>
                <a:sym typeface="Alef"/>
              </a:rPr>
            </a:br>
            <a:br>
              <a:rPr lang="iw-IL" sz="2400">
                <a:latin typeface="Alef"/>
                <a:ea typeface="Alef"/>
                <a:cs typeface="Alef"/>
                <a:sym typeface="Alef"/>
              </a:rPr>
            </a:br>
            <a:br>
              <a:rPr lang="iw-IL" sz="2400">
                <a:latin typeface="Alef"/>
                <a:ea typeface="Alef"/>
                <a:cs typeface="Alef"/>
                <a:sym typeface="Alef"/>
              </a:rPr>
            </a:br>
            <a:br>
              <a:rPr lang="iw-IL" sz="2400">
                <a:latin typeface="Alef"/>
                <a:ea typeface="Alef"/>
                <a:cs typeface="Alef"/>
                <a:sym typeface="Alef"/>
              </a:rPr>
            </a:br>
            <a:br>
              <a:rPr lang="iw-IL" sz="2400">
                <a:latin typeface="Alef"/>
                <a:ea typeface="Alef"/>
                <a:cs typeface="Alef"/>
                <a:sym typeface="Alef"/>
              </a:rPr>
            </a:br>
            <a:endParaRPr sz="2400">
              <a:latin typeface="Alef"/>
              <a:ea typeface="Alef"/>
              <a:cs typeface="Alef"/>
              <a:sym typeface="Alef"/>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9"/>
          <p:cNvSpPr txBox="1"/>
          <p:nvPr>
            <p:ph type="title"/>
          </p:nvPr>
        </p:nvSpPr>
        <p:spPr>
          <a:xfrm>
            <a:off x="-1" y="0"/>
            <a:ext cx="11974749" cy="7393021"/>
          </a:xfrm>
          <a:prstGeom prst="rect">
            <a:avLst/>
          </a:prstGeom>
          <a:noFill/>
          <a:ln>
            <a:noFill/>
          </a:ln>
        </p:spPr>
        <p:txBody>
          <a:bodyPr anchorCtr="0" anchor="ctr" bIns="45700" lIns="91425" spcFirstLastPara="1" rIns="91425" wrap="square" tIns="45700">
            <a:noAutofit/>
          </a:bodyPr>
          <a:lstStyle/>
          <a:p>
            <a:pPr indent="0" lvl="0" marL="0" rtl="1" algn="r">
              <a:lnSpc>
                <a:spcPct val="115000"/>
              </a:lnSpc>
              <a:spcBef>
                <a:spcPts val="0"/>
              </a:spcBef>
              <a:spcAft>
                <a:spcPts val="0"/>
              </a:spcAft>
              <a:buClr>
                <a:schemeClr val="dk1"/>
              </a:buClr>
              <a:buSzPts val="1800"/>
              <a:buFont typeface="Calibri"/>
              <a:buNone/>
            </a:pPr>
            <a:r>
              <a:rPr b="1" lang="iw-IL" sz="1800">
                <a:highlight>
                  <a:srgbClr val="FFFF00"/>
                </a:highlight>
                <a:latin typeface="Alef"/>
                <a:ea typeface="Alef"/>
                <a:cs typeface="Alef"/>
                <a:sym typeface="Alef"/>
              </a:rPr>
              <a:t>דוגמא למחוון לאורטוריום:</a:t>
            </a:r>
            <a:br>
              <a:rPr b="1" lang="iw-IL" sz="1800">
                <a:highlight>
                  <a:srgbClr val="FFFF00"/>
                </a:highlight>
                <a:latin typeface="Alef"/>
                <a:ea typeface="Alef"/>
                <a:cs typeface="Alef"/>
                <a:sym typeface="Alef"/>
              </a:rPr>
            </a:br>
            <a:br>
              <a:rPr lang="iw-IL" sz="1800">
                <a:latin typeface="Alef"/>
                <a:ea typeface="Alef"/>
                <a:cs typeface="Alef"/>
                <a:sym typeface="Alef"/>
              </a:rPr>
            </a:br>
            <a:r>
              <a:rPr b="1" lang="iw-IL" sz="1800" u="sng">
                <a:latin typeface="Alef"/>
                <a:ea typeface="Alef"/>
                <a:cs typeface="Alef"/>
                <a:sym typeface="Alef"/>
              </a:rPr>
              <a:t>שלב א':  </a:t>
            </a:r>
            <a:r>
              <a:rPr lang="iw-IL" sz="1800">
                <a:latin typeface="Alef"/>
                <a:ea typeface="Alef"/>
                <a:cs typeface="Alef"/>
                <a:sym typeface="Alef"/>
              </a:rPr>
              <a:t>הכנת מסמך המכיל שאלות ותשובות לשיח סביב התמה, בדיקה ותיקונים (ריבוי טיוטות)  (40 נק')</a:t>
            </a:r>
            <a:br>
              <a:rPr lang="iw-IL" sz="1800">
                <a:latin typeface="Alef"/>
                <a:ea typeface="Alef"/>
                <a:cs typeface="Alef"/>
                <a:sym typeface="Alef"/>
              </a:rPr>
            </a:br>
            <a:r>
              <a:rPr b="1" lang="iw-IL" sz="1800" u="sng">
                <a:latin typeface="Alef"/>
                <a:ea typeface="Alef"/>
                <a:cs typeface="Alef"/>
                <a:sym typeface="Alef"/>
              </a:rPr>
              <a:t>שלב ב' </a:t>
            </a:r>
            <a:r>
              <a:rPr lang="iw-IL" sz="1800">
                <a:latin typeface="Alef"/>
                <a:ea typeface="Alef"/>
                <a:cs typeface="Alef"/>
                <a:sym typeface="Alef"/>
              </a:rPr>
              <a:t>: העברת השיח (60 נק')</a:t>
            </a:r>
            <a:br>
              <a:rPr lang="iw-IL" sz="1800">
                <a:latin typeface="Alef"/>
                <a:ea typeface="Alef"/>
                <a:cs typeface="Alef"/>
                <a:sym typeface="Alef"/>
              </a:rPr>
            </a:br>
            <a:br>
              <a:rPr lang="iw-IL" sz="1800">
                <a:latin typeface="Alef"/>
                <a:ea typeface="Alef"/>
                <a:cs typeface="Alef"/>
                <a:sym typeface="Alef"/>
              </a:rPr>
            </a:br>
            <a:r>
              <a:rPr b="1" lang="iw-IL" sz="1800" u="sng">
                <a:highlight>
                  <a:srgbClr val="FFFF00"/>
                </a:highlight>
                <a:latin typeface="Alef"/>
                <a:ea typeface="Alef"/>
                <a:cs typeface="Alef"/>
                <a:sym typeface="Alef"/>
              </a:rPr>
              <a:t>משוב/מחוון לפרזנטציה </a:t>
            </a:r>
            <a:r>
              <a:rPr b="1" lang="iw-IL" sz="1800" u="sng">
                <a:latin typeface="Alef"/>
                <a:ea typeface="Alef"/>
                <a:cs typeface="Alef"/>
                <a:sym typeface="Alef"/>
              </a:rPr>
              <a:t>(הרצאה מול הכיתה,פנל ראיונות, דיבייט):</a:t>
            </a:r>
            <a:br>
              <a:rPr lang="iw-IL" sz="1800">
                <a:latin typeface="Alef"/>
                <a:ea typeface="Alef"/>
                <a:cs typeface="Alef"/>
                <a:sym typeface="Alef"/>
              </a:rPr>
            </a:br>
            <a:r>
              <a:rPr b="1" lang="iw-IL" sz="1800" u="none" strike="noStrike">
                <a:latin typeface="Alef"/>
                <a:ea typeface="Alef"/>
                <a:cs typeface="Alef"/>
                <a:sym typeface="Alef"/>
              </a:rPr>
              <a:t> </a:t>
            </a:r>
            <a:br>
              <a:rPr lang="iw-IL" sz="1800">
                <a:latin typeface="Alef"/>
                <a:ea typeface="Alef"/>
                <a:cs typeface="Alef"/>
                <a:sym typeface="Alef"/>
              </a:rPr>
            </a:br>
            <a:r>
              <a:rPr b="1" lang="iw-IL" sz="1800" u="sng">
                <a:latin typeface="Alef"/>
                <a:ea typeface="Alef"/>
                <a:cs typeface="Alef"/>
                <a:sym typeface="Alef"/>
              </a:rPr>
              <a:t>ידע</a:t>
            </a:r>
            <a:br>
              <a:rPr lang="iw-IL" sz="1800">
                <a:latin typeface="Alef"/>
                <a:ea typeface="Alef"/>
                <a:cs typeface="Alef"/>
                <a:sym typeface="Alef"/>
              </a:rPr>
            </a:br>
            <a:r>
              <a:rPr lang="iw-IL" sz="1800">
                <a:latin typeface="Alef"/>
                <a:ea typeface="Alef"/>
                <a:cs typeface="Alef"/>
                <a:sym typeface="Alef"/>
              </a:rPr>
              <a:t>1. התלמיד מפגין ידע ובקיאות בנושא:                                                            ( 40 נק')</a:t>
            </a:r>
            <a:br>
              <a:rPr lang="iw-IL" sz="1800">
                <a:latin typeface="Alef"/>
                <a:ea typeface="Alef"/>
                <a:cs typeface="Alef"/>
                <a:sym typeface="Alef"/>
              </a:rPr>
            </a:br>
            <a:r>
              <a:rPr lang="iw-IL" sz="1800">
                <a:latin typeface="Alef"/>
                <a:ea typeface="Alef"/>
                <a:cs typeface="Alef"/>
                <a:sym typeface="Alef"/>
              </a:rPr>
              <a:t>2. התלמיד מציג הבנה מעמיקה של הנושא, מציג חשיבה ביקורתית , הבעת עמדה  (20 נק')</a:t>
            </a:r>
            <a:br>
              <a:rPr lang="iw-IL" sz="1800">
                <a:latin typeface="Alef"/>
                <a:ea typeface="Alef"/>
                <a:cs typeface="Alef"/>
                <a:sym typeface="Alef"/>
              </a:rPr>
            </a:br>
            <a:r>
              <a:rPr b="1" lang="iw-IL" sz="1800" u="sng">
                <a:latin typeface="Alef"/>
                <a:ea typeface="Alef"/>
                <a:cs typeface="Alef"/>
                <a:sym typeface="Alef"/>
              </a:rPr>
              <a:t>מיומנויות</a:t>
            </a:r>
            <a:br>
              <a:rPr lang="iw-IL" sz="1800">
                <a:latin typeface="Alef"/>
                <a:ea typeface="Alef"/>
                <a:cs typeface="Alef"/>
                <a:sym typeface="Alef"/>
              </a:rPr>
            </a:br>
            <a:r>
              <a:rPr lang="iw-IL" sz="1800">
                <a:latin typeface="Alef"/>
                <a:ea typeface="Alef"/>
                <a:cs typeface="Alef"/>
                <a:sym typeface="Alef"/>
              </a:rPr>
              <a:t>3. בניית מצגת איכותית ויעילה/ניסוח שאלות ותשובות                                       (30 נק')</a:t>
            </a:r>
            <a:br>
              <a:rPr lang="iw-IL" sz="1800">
                <a:latin typeface="Alef"/>
                <a:ea typeface="Alef"/>
                <a:cs typeface="Alef"/>
                <a:sym typeface="Alef"/>
              </a:rPr>
            </a:br>
            <a:r>
              <a:rPr lang="iw-IL" sz="1800">
                <a:latin typeface="Alef"/>
                <a:ea typeface="Alef"/>
                <a:cs typeface="Alef"/>
                <a:sym typeface="Alef"/>
              </a:rPr>
              <a:t>4  יכולת העברת המסר, התכנים מול הכיתה                                                    (10 נק') </a:t>
            </a:r>
            <a:br>
              <a:rPr lang="iw-IL" sz="1800">
                <a:latin typeface="Alef"/>
                <a:ea typeface="Alef"/>
                <a:cs typeface="Alef"/>
                <a:sym typeface="Alef"/>
              </a:rPr>
            </a:br>
            <a:br>
              <a:rPr lang="iw-IL" sz="1800">
                <a:latin typeface="Alef"/>
                <a:ea typeface="Alef"/>
                <a:cs typeface="Alef"/>
                <a:sym typeface="Alef"/>
              </a:rPr>
            </a:br>
            <a:r>
              <a:rPr b="1" lang="iw-IL" sz="1800" u="sng">
                <a:highlight>
                  <a:srgbClr val="FFFF00"/>
                </a:highlight>
                <a:latin typeface="Alef"/>
                <a:ea typeface="Alef"/>
                <a:cs typeface="Alef"/>
                <a:sym typeface="Alef"/>
              </a:rPr>
              <a:t>מחוון לאיכות תהליך העבודה של התלמיד ואיכות עבודת הצוות</a:t>
            </a:r>
            <a:br>
              <a:rPr lang="iw-IL" sz="1800">
                <a:highlight>
                  <a:srgbClr val="FFFF00"/>
                </a:highlight>
                <a:latin typeface="Alef"/>
                <a:ea typeface="Alef"/>
                <a:cs typeface="Alef"/>
                <a:sym typeface="Alef"/>
              </a:rPr>
            </a:br>
            <a:r>
              <a:rPr lang="iw-IL" sz="1800">
                <a:latin typeface="Alef"/>
                <a:ea typeface="Alef"/>
                <a:cs typeface="Alef"/>
                <a:sym typeface="Alef"/>
              </a:rPr>
              <a:t> </a:t>
            </a:r>
            <a:br>
              <a:rPr lang="iw-IL" sz="1800">
                <a:latin typeface="Alef"/>
                <a:ea typeface="Alef"/>
                <a:cs typeface="Alef"/>
                <a:sym typeface="Alef"/>
              </a:rPr>
            </a:br>
            <a:r>
              <a:rPr lang="iw-IL" sz="1800">
                <a:latin typeface="Alef"/>
                <a:ea typeface="Alef"/>
                <a:cs typeface="Alef"/>
                <a:sym typeface="Alef"/>
              </a:rPr>
              <a:t>1</a:t>
            </a:r>
            <a:r>
              <a:rPr lang="iw-IL" sz="1800" u="sng">
                <a:latin typeface="Alef"/>
                <a:ea typeface="Alef"/>
                <a:cs typeface="Alef"/>
                <a:sym typeface="Alef"/>
              </a:rPr>
              <a:t>. מיקוד במשימה האישית</a:t>
            </a:r>
            <a:r>
              <a:rPr lang="iw-IL" sz="1800">
                <a:latin typeface="Alef"/>
                <a:ea typeface="Alef"/>
                <a:cs typeface="Alef"/>
                <a:sym typeface="Alef"/>
              </a:rPr>
              <a:t> – מבצע את המשימות האישיות  על פי לו"ז באופן איכותי. (40 נק')</a:t>
            </a:r>
            <a:br>
              <a:rPr lang="iw-IL" sz="1800">
                <a:latin typeface="Alef"/>
                <a:ea typeface="Alef"/>
                <a:cs typeface="Alef"/>
                <a:sym typeface="Alef"/>
              </a:rPr>
            </a:br>
            <a:r>
              <a:rPr lang="iw-IL" sz="1800">
                <a:latin typeface="Alef"/>
                <a:ea typeface="Alef"/>
                <a:cs typeface="Alef"/>
                <a:sym typeface="Alef"/>
              </a:rPr>
              <a:t> 2. </a:t>
            </a:r>
            <a:r>
              <a:rPr lang="iw-IL" sz="1800" u="sng">
                <a:latin typeface="Alef"/>
                <a:ea typeface="Alef"/>
                <a:cs typeface="Alef"/>
                <a:sym typeface="Alef"/>
              </a:rPr>
              <a:t>מעורבות וגישה כללית </a:t>
            </a:r>
            <a:r>
              <a:rPr lang="iw-IL" sz="1800">
                <a:latin typeface="Alef"/>
                <a:ea typeface="Alef"/>
                <a:cs typeface="Alef"/>
                <a:sym typeface="Alef"/>
              </a:rPr>
              <a:t>– יוזם, מעורב לאורך התהליך, עושה מאמץ לבטא את יכולותיו האישיות הייחודיות  בפרויקט  (20 נק')</a:t>
            </a:r>
            <a:br>
              <a:rPr lang="iw-IL" sz="1800">
                <a:latin typeface="Alef"/>
                <a:ea typeface="Alef"/>
                <a:cs typeface="Alef"/>
                <a:sym typeface="Alef"/>
              </a:rPr>
            </a:br>
            <a:r>
              <a:rPr lang="iw-IL" sz="1800">
                <a:latin typeface="Alef"/>
                <a:ea typeface="Alef"/>
                <a:cs typeface="Alef"/>
                <a:sym typeface="Alef"/>
              </a:rPr>
              <a:t> 3. </a:t>
            </a:r>
            <a:r>
              <a:rPr lang="iw-IL" sz="1800" u="sng">
                <a:latin typeface="Alef"/>
                <a:ea typeface="Alef"/>
                <a:cs typeface="Alef"/>
                <a:sym typeface="Alef"/>
              </a:rPr>
              <a:t>עבודת צוות </a:t>
            </a:r>
            <a:r>
              <a:rPr lang="iw-IL" sz="1800">
                <a:latin typeface="Alef"/>
                <a:ea typeface="Alef"/>
                <a:cs typeface="Alef"/>
                <a:sym typeface="Alef"/>
              </a:rPr>
              <a:t>-  שיתוף פעולה, תמיכה וכבוד הדדי (20 נק')   </a:t>
            </a:r>
            <a:br>
              <a:rPr lang="iw-IL" sz="1800">
                <a:latin typeface="Alef"/>
                <a:ea typeface="Alef"/>
                <a:cs typeface="Alef"/>
                <a:sym typeface="Alef"/>
              </a:rPr>
            </a:br>
            <a:r>
              <a:rPr lang="iw-IL" sz="1800">
                <a:latin typeface="Alef"/>
                <a:ea typeface="Alef"/>
                <a:cs typeface="Alef"/>
                <a:sym typeface="Alef"/>
              </a:rPr>
              <a:t> 4</a:t>
            </a:r>
            <a:r>
              <a:rPr lang="iw-IL" sz="1800" u="sng">
                <a:latin typeface="Alef"/>
                <a:ea typeface="Alef"/>
                <a:cs typeface="Alef"/>
                <a:sym typeface="Alef"/>
              </a:rPr>
              <a:t>. גישה יצירתית</a:t>
            </a:r>
            <a:r>
              <a:rPr lang="iw-IL" sz="1800">
                <a:latin typeface="Alef"/>
                <a:ea typeface="Alef"/>
                <a:cs typeface="Alef"/>
                <a:sym typeface="Alef"/>
              </a:rPr>
              <a:t>– חשיבה מחוץ לקופסא, מציע רעיונות יצירתיים להעברת המסר.  (15 נק')</a:t>
            </a:r>
            <a:br>
              <a:rPr lang="iw-IL" sz="1800">
                <a:latin typeface="Alef"/>
                <a:ea typeface="Alef"/>
                <a:cs typeface="Alef"/>
                <a:sym typeface="Alef"/>
              </a:rPr>
            </a:br>
            <a:br>
              <a:rPr lang="iw-IL" sz="1800"/>
            </a:b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ערכת נושא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2023-08-15T06:59:20Z</dcterms:created>
  <dc:creator>ורד סרוקה</dc:creator>
</cp:coreProperties>
</file>