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ssistant" pitchFamily="2" charset="-79"/>
      <p:regular r:id="rId12"/>
    </p:embeddedFont>
    <p:embeddedFont>
      <p:font typeface="Assistant Bold" charset="-79"/>
      <p:regular r:id="rId13"/>
    </p:embeddedFont>
    <p:embeddedFont>
      <p:font typeface="Benchmark" panose="020B0604020202020204" charset="-79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Pop/0files/TanachHemed/hishtabzuttanach.docx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rzognew2.mailman.co.il/1/Welcome" TargetMode="External"/><Relationship Id="rId5" Type="http://schemas.openxmlformats.org/officeDocument/2006/relationships/hyperlink" Target="https://drive.google.com/file/d/1Y_CxTJ6hQW--9ao1fsuLX5e-v0WhEJOO/view?usp=sharing" TargetMode="External"/><Relationship Id="rId4" Type="http://schemas.openxmlformats.org/officeDocument/2006/relationships/hyperlink" Target="https://meyda.education.gov.il/files/Pop/0files/TanachHemed/hainukeholmi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292498" y="6244448"/>
            <a:ext cx="5522884" cy="3686525"/>
          </a:xfrm>
          <a:custGeom>
            <a:avLst/>
            <a:gdLst/>
            <a:ahLst/>
            <a:cxnLst/>
            <a:rect l="l" t="t" r="r" b="b"/>
            <a:pathLst>
              <a:path w="5522884" h="3686525">
                <a:moveTo>
                  <a:pt x="0" y="0"/>
                </a:moveTo>
                <a:lnTo>
                  <a:pt x="5522884" y="0"/>
                </a:lnTo>
                <a:lnTo>
                  <a:pt x="5522884" y="3686525"/>
                </a:lnTo>
                <a:lnTo>
                  <a:pt x="0" y="3686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1524000" y="1633527"/>
            <a:ext cx="15704203" cy="563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200"/>
              </a:lnSpc>
              <a:spcBef>
                <a:spcPct val="0"/>
              </a:spcBef>
            </a:pPr>
            <a:r>
              <a:rPr lang="he-IL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י</a:t>
            </a:r>
            <a:r>
              <a:rPr lang="ar-EG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ָ</a:t>
            </a:r>
            <a:r>
              <a:rPr lang="ar-EG" sz="8000" b="1" u="none" strike="noStrike" dirty="0" err="1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פָה</a:t>
            </a:r>
            <a:r>
              <a:rPr lang="ar-EG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</a:t>
            </a:r>
            <a:r>
              <a:rPr lang="he-IL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וְתַמָּה</a:t>
            </a:r>
            <a:r>
              <a:rPr lang="ar-EG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</a:t>
            </a:r>
          </a:p>
          <a:p>
            <a:pPr algn="r" rtl="1">
              <a:lnSpc>
                <a:spcPts val="11200"/>
              </a:lnSpc>
              <a:spcBef>
                <a:spcPct val="0"/>
              </a:spcBef>
            </a:pPr>
            <a:r>
              <a:rPr lang="he-IL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תּוֹרָה תְּמִימָה הַנְּעִימָה </a:t>
            </a:r>
          </a:p>
          <a:p>
            <a:pPr algn="r" rtl="1">
              <a:lnSpc>
                <a:spcPts val="11200"/>
              </a:lnSpc>
              <a:spcBef>
                <a:spcPct val="0"/>
              </a:spcBef>
            </a:pPr>
            <a:r>
              <a:rPr lang="he-IL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מִי יוּכַל לְהַעְמִיק בְּסוֹדֵךְ</a:t>
            </a:r>
            <a:r>
              <a:rPr lang="ar-EG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</a:t>
            </a:r>
          </a:p>
          <a:p>
            <a:pPr algn="r" rtl="1">
              <a:lnSpc>
                <a:spcPts val="11200"/>
              </a:lnSpc>
              <a:spcBef>
                <a:spcPct val="0"/>
              </a:spcBef>
            </a:pPr>
            <a:r>
              <a:rPr lang="he-IL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סוֹד </a:t>
            </a:r>
            <a:r>
              <a:rPr lang="he-IL" sz="8000" b="1" u="none" strike="noStrike" dirty="0" err="1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אֱלֹקים</a:t>
            </a:r>
            <a:r>
              <a:rPr lang="he-IL" sz="8000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חַיִּים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38529" y="7700640"/>
            <a:ext cx="10889674" cy="952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858"/>
              </a:lnSpc>
              <a:spcBef>
                <a:spcPct val="0"/>
              </a:spcBef>
            </a:pPr>
            <a:r>
              <a:rPr lang="he-IL" sz="5613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הצעות לפעילות לקראת חג השבועות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65252" y="8830495"/>
            <a:ext cx="2717400" cy="101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255"/>
              </a:lnSpc>
              <a:spcBef>
                <a:spcPct val="0"/>
              </a:spcBef>
            </a:pPr>
            <a:r>
              <a:rPr lang="he-IL" sz="5896">
                <a:solidFill>
                  <a:srgbClr val="00A0DA"/>
                </a:solidFill>
                <a:latin typeface="Benchmark"/>
                <a:ea typeface="Benchmark"/>
                <a:cs typeface="Benchmark"/>
                <a:sym typeface="Benchmark"/>
                <a:rtl/>
              </a:rPr>
              <a:t>תנ”ך חמ”ד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38529" y="340503"/>
            <a:ext cx="10889674" cy="523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218"/>
              </a:lnSpc>
              <a:spcBef>
                <a:spcPct val="0"/>
              </a:spcBef>
            </a:pPr>
            <a:r>
              <a:rPr lang="he-IL" sz="3013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בס”ד, תשפ”ה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67" y="127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2286001" y="3314700"/>
            <a:ext cx="14097000" cy="4177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he-IL" sz="6600" dirty="0">
                <a:solidFill>
                  <a:srgbClr val="15256D"/>
                </a:solidFill>
                <a:latin typeface="Assistant" panose="020B0604020202020204" charset="-79"/>
                <a:cs typeface="Assistant" panose="020B0604020202020204" charset="-79"/>
                <a:sym typeface="Assistant"/>
                <a:rtl/>
              </a:rPr>
              <a:t>נשמח לשיתופים ולתמונות,</a:t>
            </a:r>
          </a:p>
          <a:p>
            <a:pPr algn="ctr" rtl="1"/>
            <a:r>
              <a:rPr lang="he-IL" sz="6600" b="1" dirty="0">
                <a:solidFill>
                  <a:srgbClr val="15256D"/>
                </a:solidFill>
                <a:latin typeface="Assistant Bold" panose="020B0604020202020204" charset="-79"/>
                <a:cs typeface="Assistant Bold" panose="020B0604020202020204" charset="-79"/>
                <a:sym typeface="Assistant"/>
                <a:rtl/>
              </a:rPr>
              <a:t>חג מתן תורה שמח!</a:t>
            </a:r>
          </a:p>
          <a:p>
            <a:pPr algn="ctr" rtl="1"/>
            <a:r>
              <a:rPr lang="he-IL" sz="6600" dirty="0">
                <a:solidFill>
                  <a:srgbClr val="15256D"/>
                </a:solidFill>
                <a:latin typeface="Assistant" panose="020B0604020202020204" charset="-79"/>
                <a:cs typeface="Assistant" panose="020B0604020202020204" charset="-79"/>
                <a:sym typeface="Assistant"/>
                <a:rtl/>
              </a:rPr>
              <a:t>צוות תנ"ך </a:t>
            </a:r>
            <a:r>
              <a:rPr lang="he-IL" sz="6600" dirty="0" err="1">
                <a:solidFill>
                  <a:srgbClr val="15256D"/>
                </a:solidFill>
                <a:latin typeface="Assistant" panose="020B0604020202020204" charset="-79"/>
                <a:cs typeface="Assistant" panose="020B0604020202020204" charset="-79"/>
                <a:sym typeface="Assistant"/>
                <a:rtl/>
              </a:rPr>
              <a:t>חמ"ד</a:t>
            </a:r>
            <a:endParaRPr lang="he-IL" sz="6600" dirty="0">
              <a:solidFill>
                <a:srgbClr val="15256D"/>
              </a:solidFill>
              <a:latin typeface="Assistant" panose="020B0604020202020204" charset="-79"/>
              <a:cs typeface="Assistant" panose="020B0604020202020204" charset="-79"/>
              <a:sym typeface="Assistant"/>
              <a:rtl/>
            </a:endParaRPr>
          </a:p>
          <a:p>
            <a:pPr algn="r" rtl="1">
              <a:lnSpc>
                <a:spcPts val="4639"/>
              </a:lnSpc>
            </a:pPr>
            <a:endParaRPr lang="he-IL" sz="28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just" rtl="1">
              <a:lnSpc>
                <a:spcPts val="4639"/>
              </a:lnSpc>
            </a:pPr>
            <a:endParaRPr lang="he-IL" sz="28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313" y="363211"/>
            <a:ext cx="17309046" cy="146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898"/>
              </a:lnSpc>
              <a:spcBef>
                <a:spcPct val="0"/>
              </a:spcBef>
            </a:pPr>
            <a:endParaRPr lang="he-IL" sz="4213" u="none" strike="noStrike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just" rtl="1">
              <a:lnSpc>
                <a:spcPts val="5898"/>
              </a:lnSpc>
              <a:spcBef>
                <a:spcPct val="0"/>
              </a:spcBef>
            </a:pPr>
            <a:endParaRPr lang="he-IL" sz="4213" u="none" strike="noStrike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22999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1818023" y="2171700"/>
            <a:ext cx="15594769" cy="7327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מכינים סרגל/לוח גדול עם כל פרקי התנ"ך ומציבים אותו במקום מרכזי בבית הספר.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כל תלמיד שמסיים פרק חותם את שמו לידו וכותב משפט על מה שלמד. 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כל כיתה מקבלת משימה יצירתית לסיכום הלמידה - יצירת מיצג המבטא את הספרים שלמדה (דגם, ציור קיר, סרטון)</a:t>
            </a:r>
          </a:p>
          <a:p>
            <a:pPr algn="just" rtl="1">
              <a:lnSpc>
                <a:spcPts val="4800"/>
              </a:lnSpc>
            </a:pPr>
            <a:r>
              <a:rPr lang="he-IL" sz="2800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סמוך לחג נקיים טקס חגיגי שבו: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נציג את סרגל הפרקים המלא.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כל כיתה מציגה את המיצג שלה.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מעניקים פרס לכיתה שלמדה הכי הרבה פרקים.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נציגי תלמידים משתפים בתובנות ובמסרים מהלמידה.</a:t>
            </a:r>
          </a:p>
          <a:p>
            <a:pPr algn="just" rtl="1">
              <a:lnSpc>
                <a:spcPts val="4800"/>
              </a:lnSpc>
            </a:pPr>
            <a:r>
              <a:rPr lang="he-IL" sz="2800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שתי אפשרויות: 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חודש מראש: כל כיתה לומדת חלק מספרי התנ"ך בלימוד מעמיק.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יום מרוכז: חלוקת כל פרקי התנ"ך בין התלמידים בקבוצות קטנות. </a:t>
            </a:r>
          </a:p>
          <a:p>
            <a:pPr algn="just" rtl="1">
              <a:lnSpc>
                <a:spcPts val="4800"/>
              </a:lnSpc>
            </a:pP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hlinkClick r:id="rId3"/>
                <a:rtl/>
              </a:rPr>
              <a:t>מצ"ב לוח להשתבצות </a:t>
            </a:r>
            <a:r>
              <a:rPr lang="he-IL" sz="2800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(הורידו והתאימו לצרכיכם).  </a:t>
            </a:r>
          </a:p>
        </p:txBody>
      </p:sp>
      <p:sp>
        <p:nvSpPr>
          <p:cNvPr id="4" name="Freeform 4"/>
          <p:cNvSpPr/>
          <p:nvPr/>
        </p:nvSpPr>
        <p:spPr>
          <a:xfrm>
            <a:off x="330796" y="5675568"/>
            <a:ext cx="7875432" cy="4804013"/>
          </a:xfrm>
          <a:custGeom>
            <a:avLst/>
            <a:gdLst/>
            <a:ahLst/>
            <a:cxnLst/>
            <a:rect l="l" t="t" r="r" b="b"/>
            <a:pathLst>
              <a:path w="7875432" h="4804013">
                <a:moveTo>
                  <a:pt x="0" y="0"/>
                </a:moveTo>
                <a:lnTo>
                  <a:pt x="7875431" y="0"/>
                </a:lnTo>
                <a:lnTo>
                  <a:pt x="7875431" y="4804013"/>
                </a:lnTo>
                <a:lnTo>
                  <a:pt x="0" y="4804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Freeform 5"/>
          <p:cNvSpPr/>
          <p:nvPr/>
        </p:nvSpPr>
        <p:spPr>
          <a:xfrm rot="-152079">
            <a:off x="1285684" y="6300020"/>
            <a:ext cx="3084262" cy="2891496"/>
          </a:xfrm>
          <a:custGeom>
            <a:avLst/>
            <a:gdLst/>
            <a:ahLst/>
            <a:cxnLst/>
            <a:rect l="l" t="t" r="r" b="b"/>
            <a:pathLst>
              <a:path w="3084262" h="2891496">
                <a:moveTo>
                  <a:pt x="0" y="0"/>
                </a:moveTo>
                <a:lnTo>
                  <a:pt x="3084262" y="0"/>
                </a:lnTo>
                <a:lnTo>
                  <a:pt x="3084262" y="2891495"/>
                </a:lnTo>
                <a:lnTo>
                  <a:pt x="0" y="2891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>
            <a:off x="3794885" y="360115"/>
            <a:ext cx="13617907" cy="251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8278"/>
              </a:lnSpc>
              <a:spcBef>
                <a:spcPct val="0"/>
              </a:spcBef>
            </a:pPr>
            <a:r>
              <a:rPr lang="he-IL" sz="5913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עולים להר </a:t>
            </a:r>
          </a:p>
          <a:p>
            <a:pPr algn="just" rtl="1">
              <a:lnSpc>
                <a:spcPts val="5898"/>
              </a:lnSpc>
              <a:spcBef>
                <a:spcPct val="0"/>
              </a:spcBef>
            </a:pPr>
            <a:r>
              <a:rPr lang="he-IL" sz="4213" u="none" strike="noStrike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פרויקט למידה משותף לסיום כל פרקי התנ"ך </a:t>
            </a:r>
          </a:p>
          <a:p>
            <a:pPr algn="just" rtl="1">
              <a:lnSpc>
                <a:spcPts val="5898"/>
              </a:lnSpc>
              <a:spcBef>
                <a:spcPct val="0"/>
              </a:spcBef>
            </a:pPr>
            <a:endParaRPr lang="he-IL" sz="4213" u="none" strike="noStrike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457200" y="2737282"/>
            <a:ext cx="16935723" cy="7398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279"/>
              </a:lnSpc>
            </a:pPr>
            <a:r>
              <a:rPr lang="he-IL" sz="32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שלב המוקדמות: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תחרות כיתתית, המשתתפים יושבים במעגל עם ספרי תנ"ך סגורים (כדאי- תנ”ך אחיד).  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המורה מקריא שאלה, ובהינתן האות, התלמידים פותחים את הספר ומחפשים. 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[שאלות קלות: "מצאו את הפסוק הראשון בספר בראשית פרק </a:t>
            </a:r>
            <a:r>
              <a:rPr lang="he-IL" sz="2999" dirty="0" err="1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יב</a:t>
            </a: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"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שאלות בינוניות: "מצאו את המילה הראשונה בפסוק ג בפרק ד בספר שמות"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שאלות מאתגרות: "מצאו את השם הראשון שמופיע בספר יהושע פרק ב"]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·המנצחים מכל כיתה עולים לגמר השכבתי.</a:t>
            </a:r>
          </a:p>
          <a:p>
            <a:pPr algn="r" rtl="1">
              <a:lnSpc>
                <a:spcPts val="4799"/>
              </a:lnSpc>
            </a:pPr>
            <a:r>
              <a:rPr lang="he-IL" sz="29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שלב הגמר: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השאלות קשות יותר וכוללות מציאת פסוקים, זיהוי דמויות לפי רמזים, זיהוי ספרים לפי פסוקים, זיהוי מקומות בתנ"ך.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אפשר לשלב סבבים שונים: אישי, זוגות, קבוצתי.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כדאי לשלב חלקים אינטראקטיביים כמו "שאלת הקהל" או "טלפון לחבר". </a:t>
            </a:r>
          </a:p>
          <a:p>
            <a:pPr algn="r" rtl="1">
              <a:lnSpc>
                <a:spcPts val="4799"/>
              </a:lnSpc>
            </a:pPr>
            <a:endParaRPr lang="he-IL" sz="29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50772" y="1943101"/>
            <a:ext cx="5092828" cy="5655426"/>
          </a:xfrm>
          <a:custGeom>
            <a:avLst/>
            <a:gdLst/>
            <a:ahLst/>
            <a:cxnLst/>
            <a:rect l="l" t="t" r="r" b="b"/>
            <a:pathLst>
              <a:path w="5177103" h="5971728">
                <a:moveTo>
                  <a:pt x="0" y="0"/>
                </a:moveTo>
                <a:lnTo>
                  <a:pt x="5177102" y="0"/>
                </a:lnTo>
                <a:lnTo>
                  <a:pt x="5177102" y="5971728"/>
                </a:lnTo>
                <a:lnTo>
                  <a:pt x="0" y="5971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TextBox 5"/>
          <p:cNvSpPr txBox="1"/>
          <p:nvPr/>
        </p:nvSpPr>
        <p:spPr>
          <a:xfrm>
            <a:off x="3775015" y="914400"/>
            <a:ext cx="13617907" cy="177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278"/>
              </a:lnSpc>
              <a:spcBef>
                <a:spcPct val="0"/>
              </a:spcBef>
            </a:pPr>
            <a:r>
              <a:rPr lang="he-IL" sz="5913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אלוף </a:t>
            </a:r>
            <a:r>
              <a:rPr lang="he-IL" sz="5913" b="1" u="none" strike="noStrike" dirty="0" err="1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דיפדוף</a:t>
            </a:r>
            <a:endParaRPr lang="he-IL" sz="5913" b="1" u="none" strike="noStrike" dirty="0">
              <a:solidFill>
                <a:srgbClr val="15256D"/>
              </a:solidFill>
              <a:latin typeface="Assistant Bold"/>
              <a:ea typeface="Assistant Bold"/>
              <a:cs typeface="Assistant Bold"/>
              <a:sym typeface="Assistant Bold"/>
              <a:rtl/>
            </a:endParaRPr>
          </a:p>
          <a:p>
            <a:pPr algn="r" rtl="1">
              <a:lnSpc>
                <a:spcPts val="5898"/>
              </a:lnSpc>
              <a:spcBef>
                <a:spcPct val="0"/>
              </a:spcBef>
            </a:pPr>
            <a:r>
              <a:rPr lang="he-IL" sz="4213" u="none" strike="noStrike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שיפור ההתמצאות בספר התנ"ך וחיזוק הזיקה אליו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-695365" y="2598171"/>
            <a:ext cx="5049443" cy="7407496"/>
          </a:xfrm>
          <a:custGeom>
            <a:avLst/>
            <a:gdLst/>
            <a:ahLst/>
            <a:cxnLst/>
            <a:rect l="l" t="t" r="r" b="b"/>
            <a:pathLst>
              <a:path w="5049443" h="7407496">
                <a:moveTo>
                  <a:pt x="0" y="0"/>
                </a:moveTo>
                <a:lnTo>
                  <a:pt x="5049443" y="0"/>
                </a:lnTo>
                <a:lnTo>
                  <a:pt x="5049443" y="7407496"/>
                </a:lnTo>
                <a:lnTo>
                  <a:pt x="0" y="7407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2592968" y="2286248"/>
            <a:ext cx="14944390" cy="794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כל זוג תלמידים בוחר סיפור או נושא שלמדו השנה, ומביא או יוצר מוצג הקשור לנושא (חפץ, דגם, יצירת אמנות)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לכל מוצג מכינים כרטיס הסבר ושתי שאלות הקשורות אליו. המורים מנחים ומסייעים. </a:t>
            </a:r>
          </a:p>
          <a:p>
            <a:pPr algn="just" rtl="1">
              <a:lnSpc>
                <a:spcPts val="4799"/>
              </a:lnSpc>
            </a:pPr>
            <a:r>
              <a:rPr lang="he-IL" sz="29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יום האירוע: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מסדרים את התצוגה לפי נושאים או לפי סדר כרונולוגי של סיפורי התנ"ך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מקיימים טקס פתיחה חגיגי.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המבקרים (תלמידים, מורים והורים) מסתובבים בין המוצגים ועונים על מספר מוגדר של שאלות. 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תלמידים מהכיתות הבוגרות משמשים כמדריכים במוזיאון.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בסיום הביקור, אוספים את דפי התשובות ומקיימים הגרלה.</a:t>
            </a:r>
          </a:p>
          <a:p>
            <a:pPr algn="just" rtl="1">
              <a:lnSpc>
                <a:spcPts val="4799"/>
              </a:lnSpc>
            </a:pPr>
            <a:r>
              <a:rPr lang="he-IL" sz="29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אפשר גם...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הוספת תחנות אינטראקטיביות: משחק, חידון, או פעילות יצירה הקשורה לתנ"ך.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מתן ניקוד נוסף למבקרים שמצליחים לזהות את המקור המדויק בתנ"ך למוצג.</a:t>
            </a:r>
          </a:p>
          <a:p>
            <a:pPr algn="just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הקמת תחנת צילום עם תלבושות ואביזרים מהתקופה </a:t>
            </a:r>
            <a:r>
              <a:rPr lang="he-IL" sz="2999" dirty="0" err="1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התנ"כית</a:t>
            </a: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.</a:t>
            </a:r>
          </a:p>
          <a:p>
            <a:pPr algn="just" rtl="1">
              <a:lnSpc>
                <a:spcPts val="4799"/>
              </a:lnSpc>
            </a:pPr>
            <a:endParaRPr lang="he-IL" sz="29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19451" y="363211"/>
            <a:ext cx="13617907" cy="177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8278"/>
              </a:lnSpc>
              <a:spcBef>
                <a:spcPct val="0"/>
              </a:spcBef>
            </a:pPr>
            <a:r>
              <a:rPr lang="he-IL" sz="5913" b="1" u="none" strike="noStrike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מוזיאון תנ"ך</a:t>
            </a:r>
          </a:p>
          <a:p>
            <a:pPr algn="just" rtl="1">
              <a:lnSpc>
                <a:spcPts val="5898"/>
              </a:lnSpc>
              <a:spcBef>
                <a:spcPct val="0"/>
              </a:spcBef>
            </a:pPr>
            <a:r>
              <a:rPr lang="he-IL" sz="4213" u="none" strike="noStrike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הקמת</a:t>
            </a:r>
            <a:r>
              <a:rPr lang="ar-EG" sz="4213" u="none" strike="noStrike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</a:t>
            </a:r>
            <a:r>
              <a:rPr lang="he-IL" sz="4213" u="none" strike="noStrike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מוזיאון חי ואינטראקטיבי המציג מוצגים הקשורים לתנ"ך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86373" y="2329547"/>
            <a:ext cx="16750985" cy="794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799"/>
              </a:lnSpc>
            </a:pPr>
            <a:r>
              <a:rPr lang="he-IL" sz="29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שלב ההכנה: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קיום סדנת צילום בסיסית (אפשר בהנחיית מורה לאמנות או צלם מקצועי): זוויות צילום, קומפוזיציה, תאורה, שימוש בסמלים. 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כל תלמיד או זוג תלמידים בוחרים פסוק משמעותי מהתנ"ך. אפשר לבחור נושא </a:t>
            </a:r>
            <a:r>
              <a:rPr lang="he-IL" sz="2999" dirty="0" err="1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לפרוייקט</a:t>
            </a: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, או לתת לתלמידים לבחור מתוך נושאים נתונים (הקשר לארץ ישראל, צדק וחסד, אחדות העם, אמונה וביטחון, תקווה).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-תלמידים מתכננים כיצד לבטא את הפסוק בצילום: נוף או טבע, סיטואציה אנושית בהשראת הפסוק, חפצים המסמלים את הרעיון המרכזי. 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כל תלמיד מצלם ועורך את התמונה (כדאי ללמד אפליקציות עריכה פשוטות).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התלמידים כותבים הסבר קצר על הבחירה שלהם ועל הקשר בין הצילום לפסוק. 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מקיימים תערוכה בית ספרית של התצלומים, כשלצד כל תמונה מופיע הפסוק וההסבר.</a:t>
            </a:r>
          </a:p>
          <a:p>
            <a:pPr algn="r" rtl="1">
              <a:lnSpc>
                <a:spcPts val="4799"/>
              </a:lnSpc>
            </a:pPr>
            <a:r>
              <a:rPr lang="he-IL" sz="29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אפשר גם...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פרסום התוצרים באתר בית הספר או במדיה חברתית ייעודית.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בחירת "תמונות נבחרות" על ידי צוות שיפוט או הצבעת תלמידים.</a:t>
            </a:r>
          </a:p>
          <a:p>
            <a:pPr algn="just" rtl="1">
              <a:lnSpc>
                <a:spcPts val="4799"/>
              </a:lnSpc>
            </a:pPr>
            <a:endParaRPr lang="he-IL" sz="29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  <p:sp>
        <p:nvSpPr>
          <p:cNvPr id="4" name="Freeform 4"/>
          <p:cNvSpPr/>
          <p:nvPr/>
        </p:nvSpPr>
        <p:spPr>
          <a:xfrm rot="-801823">
            <a:off x="1810339" y="5916437"/>
            <a:ext cx="2695194" cy="4114800"/>
          </a:xfrm>
          <a:custGeom>
            <a:avLst/>
            <a:gdLst/>
            <a:ahLst/>
            <a:cxnLst/>
            <a:rect l="l" t="t" r="r" b="b"/>
            <a:pathLst>
              <a:path w="2695194" h="4114800">
                <a:moveTo>
                  <a:pt x="0" y="0"/>
                </a:moveTo>
                <a:lnTo>
                  <a:pt x="2695194" y="0"/>
                </a:lnTo>
                <a:lnTo>
                  <a:pt x="2695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TextBox 5"/>
          <p:cNvSpPr txBox="1"/>
          <p:nvPr/>
        </p:nvSpPr>
        <p:spPr>
          <a:xfrm>
            <a:off x="228313" y="363211"/>
            <a:ext cx="17309046" cy="251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8278"/>
              </a:lnSpc>
              <a:spcBef>
                <a:spcPct val="0"/>
              </a:spcBef>
            </a:pPr>
            <a:r>
              <a:rPr lang="he-IL" sz="5913" b="1" u="none" strike="noStrike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פוקוס על הפסוק</a:t>
            </a:r>
          </a:p>
          <a:p>
            <a:pPr algn="r" rtl="1">
              <a:lnSpc>
                <a:spcPts val="5898"/>
              </a:lnSpc>
              <a:spcBef>
                <a:spcPct val="0"/>
              </a:spcBef>
            </a:pPr>
            <a:r>
              <a:rPr lang="he-IL" sz="4213" u="none" strike="noStrike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התלמידים מתרגמים מילים כתובות לשפה חזותית</a:t>
            </a:r>
            <a:r>
              <a:rPr lang="ar-EG" sz="4213" u="none" strike="noStrike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.</a:t>
            </a:r>
          </a:p>
          <a:p>
            <a:pPr algn="just" rtl="1">
              <a:lnSpc>
                <a:spcPts val="5898"/>
              </a:lnSpc>
              <a:spcBef>
                <a:spcPct val="0"/>
              </a:spcBef>
            </a:pPr>
            <a:r>
              <a:rPr lang="ar-EG" sz="4213" u="none" strike="noStrike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0" y="4546583"/>
            <a:ext cx="5860060" cy="5740417"/>
          </a:xfrm>
          <a:custGeom>
            <a:avLst/>
            <a:gdLst/>
            <a:ahLst/>
            <a:cxnLst/>
            <a:rect l="l" t="t" r="r" b="b"/>
            <a:pathLst>
              <a:path w="5860060" h="5740417">
                <a:moveTo>
                  <a:pt x="0" y="0"/>
                </a:moveTo>
                <a:lnTo>
                  <a:pt x="5860060" y="0"/>
                </a:lnTo>
                <a:lnTo>
                  <a:pt x="5860060" y="5740417"/>
                </a:lnTo>
                <a:lnTo>
                  <a:pt x="0" y="57404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786373" y="2329547"/>
            <a:ext cx="16750985" cy="776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פנייה לכלל צוות בית הספר (במיוחד למורים שאינם מלמדים תנ"ך)</a:t>
            </a:r>
          </a:p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כל איש צוות מתבקש לבחור פסוק משמעותי עבורו.</a:t>
            </a:r>
          </a:p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הכנת שאלות מנחות: מדוע בחרת בפסוק זה? איך הוא משתקף בחייך? מה המסר שהיית רוצה להעביר לתלמידים דרכו?</a:t>
            </a:r>
          </a:p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צילום קצר (</a:t>
            </a:r>
            <a:r>
              <a:rPr lang="en-US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</a:rPr>
              <a:t>2-3</a:t>
            </a: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דקות) של כל איש צוות: איש הצוות מציג את עצמו, מקריא את הפסוק שבחר ומספר בקצרה מדוע הוא משמעותי עבורו.</a:t>
            </a:r>
          </a:p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צוות תלמידים עורכים את הסרטון, מוסיפים  כתוביות, מוזיקה ואפקטים, </a:t>
            </a:r>
          </a:p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ויוצרים סרטון של </a:t>
            </a:r>
            <a:r>
              <a:rPr lang="en-US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</a:rPr>
              <a:t>10-15</a:t>
            </a: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דקות המחבר את כל הקטעים. </a:t>
            </a:r>
          </a:p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הקרנת הסרטון באירוע שבועות בית ספרי.</a:t>
            </a:r>
          </a:p>
          <a:p>
            <a:pPr algn="r" rtl="1">
              <a:lnSpc>
                <a:spcPts val="4799"/>
              </a:lnSpc>
            </a:pPr>
            <a:endParaRPr lang="he-IL" sz="2999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r" rtl="1">
              <a:lnSpc>
                <a:spcPts val="4799"/>
              </a:lnSpc>
            </a:pPr>
            <a:r>
              <a:rPr lang="he-IL" sz="2999" b="1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אפשר גם...</a:t>
            </a:r>
          </a:p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להקרין חלקים מהסרטון במהלך השבוע שלפני שבועות.</a:t>
            </a:r>
          </a:p>
          <a:p>
            <a:pPr algn="r" rtl="1">
              <a:lnSpc>
                <a:spcPts val="4799"/>
              </a:lnSpc>
            </a:pPr>
            <a:r>
              <a:rPr lang="he-IL" sz="29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להרחיב את הפרויקט גם לתלמידים, הורים או דמויות מהקהילה, ולהפיק כמה סרטונים שונים.</a:t>
            </a:r>
          </a:p>
          <a:p>
            <a:pPr algn="just" rtl="1">
              <a:lnSpc>
                <a:spcPts val="4799"/>
              </a:lnSpc>
            </a:pPr>
            <a:endParaRPr lang="he-IL" sz="2999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313" y="363211"/>
            <a:ext cx="17309046" cy="251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8278"/>
              </a:lnSpc>
              <a:spcBef>
                <a:spcPct val="0"/>
              </a:spcBef>
            </a:pPr>
            <a:r>
              <a:rPr lang="he-IL" sz="5913" b="1" u="none" strike="noStrike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פסוק לי פסוקך</a:t>
            </a:r>
          </a:p>
          <a:p>
            <a:pPr algn="r" rtl="1">
              <a:lnSpc>
                <a:spcPts val="5898"/>
              </a:lnSpc>
              <a:spcBef>
                <a:spcPct val="0"/>
              </a:spcBef>
            </a:pPr>
            <a:r>
              <a:rPr lang="he-IL" sz="4213" u="none" strike="noStrike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פרויקט וידאו שחושף את הקשר האישי של צוות בית הספר לתנ"ך.</a:t>
            </a:r>
          </a:p>
          <a:p>
            <a:pPr algn="just" rtl="1">
              <a:lnSpc>
                <a:spcPts val="5898"/>
              </a:lnSpc>
              <a:spcBef>
                <a:spcPct val="0"/>
              </a:spcBef>
            </a:pPr>
            <a:endParaRPr lang="he-IL" sz="4213" u="none" strike="noStrike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86373" y="1719707"/>
            <a:ext cx="16750985" cy="896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הקמת צוות היגוי הכולל נציגי הנהלה, מורים והורים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פנייה למורים ממקצועות שונים להעביר שיעור הקשור לתחום הדעת שלהם ולתנ"ך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פרסום "קול קורא" להורים בעלי ידע או עניין בתנ"ך שמעוניינים להעביר שיעור</a:t>
            </a:r>
          </a:p>
          <a:p>
            <a:pPr algn="r" rtl="1">
              <a:lnSpc>
                <a:spcPts val="4799"/>
              </a:lnSpc>
            </a:pPr>
            <a:r>
              <a:rPr lang="he-IL" sz="29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בניית מערכת שעות מגוונת הכוללת: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שיעורים מתחומי דעת שונים: מדעים, אמנות, ספרות, היסטוריה, גיאוגרפיה.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שיעורים בנושאים שונים: מאכלים בתנ"ך, חידות מתמטיות, רפואה בתנ"ך, 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משפט עברי. שיעורים על ספרים שונים בתנ"ך.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הכנת מערכת הרשמה מוקדמת (דיגיטלית או פיזית)</a:t>
            </a:r>
          </a:p>
          <a:p>
            <a:pPr algn="r" rtl="1">
              <a:lnSpc>
                <a:spcPts val="4799"/>
              </a:lnSpc>
            </a:pPr>
            <a:r>
              <a:rPr lang="he-IL" sz="29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מבנה היום:</a:t>
            </a:r>
          </a:p>
          <a:p>
            <a:pPr algn="r" rtl="1">
              <a:lnSpc>
                <a:spcPts val="4799"/>
              </a:lnSpc>
            </a:pPr>
            <a:r>
              <a:rPr lang="en-US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</a:rPr>
              <a:t>3</a:t>
            </a: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שיעורים בני </a:t>
            </a:r>
            <a:r>
              <a:rPr lang="en-US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</a:rPr>
              <a:t>45</a:t>
            </a: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דקות כל אחד. כל שיעור מועבר בפורמט של 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הרצאה, דיון/הפעלה וסיכום. סיום חגיגי משותף.</a:t>
            </a:r>
          </a:p>
          <a:p>
            <a:pPr algn="r" rtl="1">
              <a:lnSpc>
                <a:spcPts val="4799"/>
              </a:lnSpc>
            </a:pPr>
            <a:endParaRPr lang="he-IL" sz="29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r" rtl="1">
              <a:lnSpc>
                <a:spcPts val="4799"/>
              </a:lnSpc>
            </a:pPr>
            <a:r>
              <a:rPr lang="he-IL" sz="2999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אפשר גם..</a:t>
            </a:r>
            <a:r>
              <a:rPr lang="ar-EG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.</a:t>
            </a:r>
          </a:p>
          <a:p>
            <a:pPr algn="r" rtl="1">
              <a:lnSpc>
                <a:spcPts val="4799"/>
              </a:lnSpc>
            </a:pPr>
            <a:r>
              <a:rPr lang="he-IL" sz="29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להזמין הורים להשתתף בשיעורים לצד התלמידים. </a:t>
            </a:r>
          </a:p>
          <a:p>
            <a:pPr algn="just" rtl="1">
              <a:lnSpc>
                <a:spcPts val="4799"/>
              </a:lnSpc>
            </a:pPr>
            <a:endParaRPr lang="he-IL" sz="29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86373" y="3604879"/>
            <a:ext cx="7404300" cy="7404300"/>
          </a:xfrm>
          <a:custGeom>
            <a:avLst/>
            <a:gdLst/>
            <a:ahLst/>
            <a:cxnLst/>
            <a:rect l="l" t="t" r="r" b="b"/>
            <a:pathLst>
              <a:path w="7404300" h="7404300">
                <a:moveTo>
                  <a:pt x="0" y="0"/>
                </a:moveTo>
                <a:lnTo>
                  <a:pt x="7404300" y="0"/>
                </a:lnTo>
                <a:lnTo>
                  <a:pt x="7404300" y="7404300"/>
                </a:lnTo>
                <a:lnTo>
                  <a:pt x="0" y="740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TextBox 5"/>
          <p:cNvSpPr txBox="1"/>
          <p:nvPr/>
        </p:nvSpPr>
        <p:spPr>
          <a:xfrm>
            <a:off x="2895600" y="618848"/>
            <a:ext cx="14759003" cy="101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ts val="8278"/>
              </a:lnSpc>
              <a:spcBef>
                <a:spcPct val="0"/>
              </a:spcBef>
            </a:pPr>
            <a:r>
              <a:rPr lang="he-IL" sz="5913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יום לימוד תנ"ך - תלמידים, הורים ומורים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86373" y="3019630"/>
            <a:ext cx="16750985" cy="810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הקמת צוות היגוי הכולל מורים, תלמידים והורים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בניית תכנית ערב הכוללת הרצאות קצרות, עדויות אישיות, לימוד משותף, קטעי קריאה ומוזיקה</a:t>
            </a:r>
          </a:p>
          <a:p>
            <a:pPr algn="r" rtl="1">
              <a:lnSpc>
                <a:spcPts val="4639"/>
              </a:lnSpc>
            </a:pPr>
            <a:r>
              <a:rPr lang="he-IL" sz="2899" b="1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מהלך הערב: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פתיחה: קטע מוזיקלי או קריאה של מזמור תהילים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"מנהיגות בעת משבר" – שיעור קצר על דמויות מנהיגות מהתנ"ך שהתמודדו 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עם מצבי משבר ומלחמה.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עדויות אישיות של חיילים או משפחות, המשולבות בפסוקים רלוונטיים מהתנ"ך.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לימוד בחברותות 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סיכום </a:t>
            </a:r>
          </a:p>
          <a:p>
            <a:pPr algn="r" rtl="1">
              <a:lnSpc>
                <a:spcPts val="4639"/>
              </a:lnSpc>
            </a:pPr>
            <a:r>
              <a:rPr lang="he-IL" sz="2899" b="1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אפשר גם...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יצירת קיר תפילות ומחשבות בהשראת תהילים</a:t>
            </a:r>
          </a:p>
          <a:p>
            <a:pPr algn="r" rtl="1">
              <a:lnSpc>
                <a:spcPts val="4639"/>
              </a:lnSpc>
            </a:pPr>
            <a:r>
              <a:rPr lang="he-IL" sz="2899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תערוכת צילומים "מהשטח" לצד פסוקים מחזקים מהתנ"ך</a:t>
            </a:r>
          </a:p>
          <a:p>
            <a:pPr algn="r" rtl="1">
              <a:lnSpc>
                <a:spcPts val="4639"/>
              </a:lnSpc>
            </a:pPr>
            <a:endParaRPr lang="he-IL" sz="2899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just" rtl="1">
              <a:lnSpc>
                <a:spcPts val="4639"/>
              </a:lnSpc>
            </a:pPr>
            <a:endParaRPr lang="he-IL" sz="2899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440724" y="2423130"/>
            <a:ext cx="7952625" cy="7952625"/>
          </a:xfrm>
          <a:custGeom>
            <a:avLst/>
            <a:gdLst/>
            <a:ahLst/>
            <a:cxnLst/>
            <a:rect l="l" t="t" r="r" b="b"/>
            <a:pathLst>
              <a:path w="7952625" h="7952625">
                <a:moveTo>
                  <a:pt x="0" y="0"/>
                </a:moveTo>
                <a:lnTo>
                  <a:pt x="7952625" y="0"/>
                </a:lnTo>
                <a:lnTo>
                  <a:pt x="7952625" y="7952624"/>
                </a:lnTo>
                <a:lnTo>
                  <a:pt x="0" y="7952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5" name="TextBox 5"/>
          <p:cNvSpPr txBox="1"/>
          <p:nvPr/>
        </p:nvSpPr>
        <p:spPr>
          <a:xfrm>
            <a:off x="228313" y="363211"/>
            <a:ext cx="17309046" cy="400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8278"/>
              </a:lnSpc>
              <a:spcBef>
                <a:spcPct val="0"/>
              </a:spcBef>
            </a:pPr>
            <a:r>
              <a:rPr lang="he-IL" sz="5913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"התנ"ך בת</a:t>
            </a:r>
            <a:r>
              <a:rPr lang="he-IL" sz="5913" b="1" u="none" strike="noStrike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קופת המלחמה" - ערב עיון וחיזוק</a:t>
            </a:r>
          </a:p>
          <a:p>
            <a:pPr algn="r" rtl="1">
              <a:lnSpc>
                <a:spcPts val="5898"/>
              </a:lnSpc>
              <a:spcBef>
                <a:spcPct val="0"/>
              </a:spcBef>
            </a:pPr>
            <a:r>
              <a:rPr lang="he-IL" sz="4213" u="none" strike="noStrike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ערב המחבר בין סיפורי התנ"ך לבין תקופת המלחמה הנוכחית, ערב של תקווה וכלים להתמודדות מתוך המקורות.</a:t>
            </a:r>
          </a:p>
          <a:p>
            <a:pPr algn="r" rtl="1">
              <a:lnSpc>
                <a:spcPts val="5898"/>
              </a:lnSpc>
              <a:spcBef>
                <a:spcPct val="0"/>
              </a:spcBef>
            </a:pPr>
            <a:endParaRPr lang="he-IL" sz="4213" u="none" strike="noStrike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just" rtl="1">
              <a:lnSpc>
                <a:spcPts val="5898"/>
              </a:lnSpc>
              <a:spcBef>
                <a:spcPct val="0"/>
              </a:spcBef>
            </a:pPr>
            <a:endParaRPr lang="he-IL" sz="4213" u="none" strike="noStrike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8847" b="-9597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>
            <a:off x="2055610" y="1348787"/>
            <a:ext cx="6033294" cy="8938213"/>
          </a:xfrm>
          <a:custGeom>
            <a:avLst/>
            <a:gdLst/>
            <a:ahLst/>
            <a:cxnLst/>
            <a:rect l="l" t="t" r="r" b="b"/>
            <a:pathLst>
              <a:path w="6033294" h="8938213">
                <a:moveTo>
                  <a:pt x="0" y="0"/>
                </a:moveTo>
                <a:lnTo>
                  <a:pt x="6033294" y="0"/>
                </a:lnTo>
                <a:lnTo>
                  <a:pt x="6033294" y="8938213"/>
                </a:lnTo>
                <a:lnTo>
                  <a:pt x="0" y="89382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TextBox 4"/>
          <p:cNvSpPr txBox="1"/>
          <p:nvPr/>
        </p:nvSpPr>
        <p:spPr>
          <a:xfrm>
            <a:off x="9436476" y="2686135"/>
            <a:ext cx="8213221" cy="780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919"/>
              </a:lnSpc>
            </a:pPr>
            <a:r>
              <a:rPr lang="he-IL" sz="36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המיזם "היינו כחולמים" הנו מיזם של לימוד יומי אישי של ספרי הנ"ך</a:t>
            </a:r>
            <a:r>
              <a:rPr lang="ar-EG" sz="36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: </a:t>
            </a:r>
            <a:r>
              <a:rPr lang="he-IL" sz="36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יהושע, שופטים, שמואל, מלכים, עזרא ונחמיה. הלימוד הוא חווייתי ומעשיר ומתבצע באמצעות אתר לימודי שהוכן בשיתוף פעולה של </a:t>
            </a:r>
            <a:r>
              <a:rPr lang="he-IL" sz="3699" dirty="0" err="1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החמ"ד</a:t>
            </a:r>
            <a:r>
              <a:rPr lang="he-IL" sz="36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מכללת הרצוג ו"לב לדעת" </a:t>
            </a:r>
          </a:p>
          <a:p>
            <a:pPr algn="r" rtl="1">
              <a:lnSpc>
                <a:spcPts val="5919"/>
              </a:lnSpc>
            </a:pPr>
            <a:r>
              <a:rPr lang="he-IL" sz="36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-מצורף </a:t>
            </a:r>
            <a:r>
              <a:rPr lang="he-IL" sz="3699" u="sng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hlinkClick r:id="rId4" tooltip="https://drive.google.com/file/d/1Y_CxTJ6hQW--9ao1fsuLX5e-v0WhEJOO/view?usp=sharing"/>
                <a:rtl/>
              </a:rPr>
              <a:t>מסמך</a:t>
            </a:r>
            <a:r>
              <a:rPr lang="he-IL" sz="3699" u="sng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hlinkClick r:id="rId5" tooltip="https://drive.google.com/file/d/1Y_CxTJ6hQW--9ao1fsuLX5e-v0WhEJOO/view?usp=sharing"/>
                <a:rtl/>
              </a:rPr>
              <a:t> </a:t>
            </a:r>
            <a:r>
              <a:rPr lang="he-IL" sz="36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המסביר את השימוש באפליקציה של היינו כחולמים </a:t>
            </a:r>
          </a:p>
          <a:p>
            <a:pPr algn="r" rtl="1">
              <a:lnSpc>
                <a:spcPts val="5919"/>
              </a:lnSpc>
            </a:pPr>
            <a:r>
              <a:rPr lang="he-IL" sz="36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-מצורף </a:t>
            </a:r>
            <a:r>
              <a:rPr lang="he-IL" sz="3699" u="sng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hlinkClick r:id="rId6" tooltip="https://herzognew2.mailman.co.il/1/Welcome"/>
                <a:rtl/>
              </a:rPr>
              <a:t>סרטון הסבר</a:t>
            </a:r>
            <a:r>
              <a:rPr lang="he-IL" sz="3699" dirty="0">
                <a:solidFill>
                  <a:srgbClr val="15256D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למיזם היינו כחולמים. </a:t>
            </a:r>
          </a:p>
          <a:p>
            <a:pPr algn="r" rtl="1">
              <a:lnSpc>
                <a:spcPts val="4639"/>
              </a:lnSpc>
            </a:pPr>
            <a:endParaRPr lang="he-IL" sz="36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r" rtl="1">
              <a:lnSpc>
                <a:spcPts val="4639"/>
              </a:lnSpc>
            </a:pPr>
            <a:endParaRPr lang="he-IL" sz="36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just" rtl="1">
              <a:lnSpc>
                <a:spcPts val="4639"/>
              </a:lnSpc>
            </a:pPr>
            <a:endParaRPr lang="he-IL" sz="3699" dirty="0">
              <a:solidFill>
                <a:srgbClr val="15256D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264634" y="1114486"/>
            <a:ext cx="5385063" cy="113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9258"/>
              </a:lnSpc>
              <a:spcBef>
                <a:spcPct val="0"/>
              </a:spcBef>
            </a:pPr>
            <a:r>
              <a:rPr lang="he-IL" sz="6613" b="1" dirty="0">
                <a:solidFill>
                  <a:srgbClr val="15256D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"היינו כחולמים"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1082</Words>
  <Application>Microsoft Office PowerPoint</Application>
  <PresentationFormat>מותאם אישית</PresentationFormat>
  <Paragraphs>111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Assistant</vt:lpstr>
      <vt:lpstr>Arial</vt:lpstr>
      <vt:lpstr>Calibri</vt:lpstr>
      <vt:lpstr>Assistant Bold</vt:lpstr>
      <vt:lpstr>Benchmark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עולים להר-</dc:title>
  <dc:creator>User</dc:creator>
  <cp:lastModifiedBy>אושרית פרידמן</cp:lastModifiedBy>
  <cp:revision>6</cp:revision>
  <dcterms:created xsi:type="dcterms:W3CDTF">2006-08-16T00:00:00Z</dcterms:created>
  <dcterms:modified xsi:type="dcterms:W3CDTF">2025-04-24T07:51:06Z</dcterms:modified>
  <dc:identifier>DAGlbqelQ1M</dc:identifier>
</cp:coreProperties>
</file>