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4" r:id="rId2"/>
    <p:sldId id="336" r:id="rId3"/>
    <p:sldId id="337" r:id="rId4"/>
    <p:sldId id="277" r:id="rId5"/>
    <p:sldId id="335" r:id="rId6"/>
    <p:sldId id="271" r:id="rId7"/>
    <p:sldId id="267" r:id="rId8"/>
    <p:sldId id="263" r:id="rId9"/>
    <p:sldId id="269" r:id="rId10"/>
    <p:sldId id="265" r:id="rId11"/>
    <p:sldId id="281" r:id="rId12"/>
    <p:sldId id="270" r:id="rId13"/>
    <p:sldId id="257" r:id="rId14"/>
    <p:sldId id="345" r:id="rId15"/>
    <p:sldId id="266" r:id="rId16"/>
    <p:sldId id="274" r:id="rId17"/>
    <p:sldId id="339" r:id="rId18"/>
    <p:sldId id="338" r:id="rId19"/>
    <p:sldId id="340" r:id="rId20"/>
    <p:sldId id="342" r:id="rId21"/>
    <p:sldId id="343" r:id="rId22"/>
    <p:sldId id="264" r:id="rId23"/>
    <p:sldId id="344" r:id="rId24"/>
    <p:sldId id="34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03837-47FB-401E-BCF7-81FD4BDCF0CE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2FF13-F4A4-4EC7-AC89-7864CF86BEB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03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12D6-92A3-A242-2036-D5805D0BD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D4DB3-625F-D9ED-395D-2E844ACD4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FEC78-A246-8662-CA62-ECCD6D8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02860-825F-9FC4-27EE-75301F2F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938C2-E0EC-E9B0-A5F0-86222E51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10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F1BD0-F45B-969A-BBFF-56D58B95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1FA24-95DA-31C4-953C-4BBF13F9F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9181D-ABE6-09C9-F63D-1A7AE10D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86D69-4721-F2FF-A143-F3FB79AE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46ACC-3040-D472-C68D-F9515112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31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918A2-875D-A2DE-8646-80124008B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CB0C4-490E-C44F-D203-1A2E61F77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3BA9F-9BC4-652C-8D98-5AC487CF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51BF0-3B22-9FD2-007A-009637B9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E1651-818F-5F46-A2B7-896FDA9E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666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28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E11A-7A1A-77D7-946E-FD7FAD21A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D3C6A-2B92-33C4-35C8-414EFAF7B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EEF1F-ED03-F805-1CFC-15F926FC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A5E0C-457B-06E8-821C-A858A1EA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707FD-48BE-F7A0-D2FB-668C8AED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23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F42B-D107-A42F-DECD-640BC687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12AB3-AE3A-1A2C-B6AE-BA8B27170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4614-469F-FC65-B2D6-A73B2722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1DA31-0578-B0C2-C7D9-3D92277F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2FD41-CA5A-4090-7AA6-9551EB5A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20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52C1A-5A09-CFE5-8AD0-3584B4C8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8C97F-5933-9A14-D3A5-02005F095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5F224-0298-D924-8009-80FDAEDB3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F1725E-E7B0-1F23-06D8-16EC6BE2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91CF-8B7B-C996-0639-80D8DF1D2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6C8A1-65A6-F5CD-B3A3-0E8110C5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07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8252B-133E-C926-FEF7-46D839CF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12F7C-782F-A3CF-F923-5DBDC377D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7DB84-13B3-4BA1-DAD2-2A4CD3551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650EE-1852-964A-2B4A-E265D9FFC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9187C-6D3F-EE9B-ED0D-C6A8D6ECD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56E7D6-6DCB-0560-3CCF-4DB71BB7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F9CF2F-5203-4A2E-99E3-614E8C4B0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47BAD-9B9C-7221-CE79-050A1618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4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C6CB-47B8-AF8D-7740-5FC677F0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55A64-CCAC-2981-54EF-A8D2918B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080F18-AA3B-B00C-0A41-656372FE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5CF63-064F-546A-0BCF-AA63DE6A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91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9C215-2616-3FD5-4C23-4EBD8EAB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B5B46-A2EC-2A39-9FB1-021E2C8A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2E040-6A12-5F93-19F8-1FACC18D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74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402D8-B2E5-6578-B60F-FD59EC0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E9711-9841-729C-059E-859AE2F72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B5052-520E-F871-41F3-8CAE860F0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398FB-3CB3-AE99-BD65-4B18AC27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FC192-396F-EC23-95CD-3C2FFBDB3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97CB0-92C5-81C0-B997-389E9E7A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136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1EAD-CA57-21A6-F779-CC85BA1A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79922-8E1A-9800-532A-96D5018A2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93C00-6F31-AF93-54A5-A4EC18005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95C26-4571-210C-EF96-A1E840522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B983A-BAA5-40E6-7AA2-42F43FE9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377AA-96D7-A386-A8AD-9D034BDD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57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81C50-1AC7-CA57-64E0-67AA3D37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ECE2D-C341-BF01-E5A7-58B6D0DC6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D3FE2-9484-C8D9-BD5A-67A761F1C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42BDF-9237-47A5-81E2-AC5C3EF7D438}" type="datetimeFigureOut">
              <a:rPr lang="it-IT" smtClean="0"/>
              <a:t>25/03/2024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84000-FA34-4A7D-C088-0029CE48F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0C77C-FCF1-D927-D41C-364E48C1F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DDFCA0-204B-41D1-B2D9-E78566D29A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71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h7wrNubj7nM?si=2cuimq3nhztnwek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l0kLjOEe98?si=AJNi-raPgHlhgY9U" TargetMode="External"/><Relationship Id="rId3" Type="http://schemas.openxmlformats.org/officeDocument/2006/relationships/hyperlink" Target="https://youtu.be/BxgBfI0gfKQ?si=nPbRLURsezY5SE5W" TargetMode="External"/><Relationship Id="rId7" Type="http://schemas.openxmlformats.org/officeDocument/2006/relationships/hyperlink" Target="https://youtu.be/iG25OOF7ok0?si=i1R0epu7f3vjia8h" TargetMode="External"/><Relationship Id="rId2" Type="http://schemas.openxmlformats.org/officeDocument/2006/relationships/hyperlink" Target="https://youtu.be/Bu0oQcU4owU?si=lBpycFXCJV5ukH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FusRWyoD4RY?si=5bFPWV3gyLgnHKfZ" TargetMode="External"/><Relationship Id="rId5" Type="http://schemas.openxmlformats.org/officeDocument/2006/relationships/hyperlink" Target="https://youtu.be/iG25OOF7ok0?si=yQJKRVrxboIwluyF" TargetMode="External"/><Relationship Id="rId10" Type="http://schemas.openxmlformats.org/officeDocument/2006/relationships/hyperlink" Target="https://youtu.be/h7wrNubj7nM?si=2cuimq3nhztnweko" TargetMode="External"/><Relationship Id="rId4" Type="http://schemas.openxmlformats.org/officeDocument/2006/relationships/hyperlink" Target="https://youtu.be/XMOmY8MIVJY?si=IcMmFzfbY5fcweMl" TargetMode="External"/><Relationship Id="rId9" Type="http://schemas.openxmlformats.org/officeDocument/2006/relationships/hyperlink" Target="https://youtu.be/lV67lsJeA-s?si=T9GY6ug9dBIhrVY-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4;p1" descr="A blue and white logo&#10;&#10;Description automatically generated">
            <a:extLst>
              <a:ext uri="{FF2B5EF4-FFF2-40B4-BE49-F238E27FC236}">
                <a16:creationId xmlns:a16="http://schemas.microsoft.com/office/drawing/2014/main" id="{840CBC30-F41E-7699-2E5B-323EECC40F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336" y="-18598"/>
            <a:ext cx="1396679" cy="13241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2DB4A1-B44D-9855-A582-F0013DF72F4E}"/>
              </a:ext>
            </a:extLst>
          </p:cNvPr>
          <p:cNvSpPr txBox="1"/>
          <p:nvPr/>
        </p:nvSpPr>
        <p:spPr>
          <a:xfrm>
            <a:off x="7739254" y="2076925"/>
            <a:ext cx="3283069" cy="1494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7240">
              <a:spcAft>
                <a:spcPts val="600"/>
              </a:spcAft>
            </a:pPr>
            <a:r>
              <a:rPr lang="he-IL" sz="459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איטלקית</a:t>
            </a:r>
            <a:br>
              <a:rPr lang="he-IL" sz="459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459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Italiano</a:t>
            </a:r>
            <a:endParaRPr lang="it-IT" sz="5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16033-9D3F-B841-1E39-F489DA8B7CA4}"/>
              </a:ext>
            </a:extLst>
          </p:cNvPr>
          <p:cNvSpPr txBox="1"/>
          <p:nvPr/>
        </p:nvSpPr>
        <p:spPr>
          <a:xfrm>
            <a:off x="7576613" y="3508452"/>
            <a:ext cx="3740767" cy="2311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7240">
              <a:spcAft>
                <a:spcPts val="600"/>
              </a:spcAft>
            </a:pPr>
            <a:r>
              <a:rPr lang="he-IL" sz="4080" b="1" kern="120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חודש התקומה</a:t>
            </a:r>
          </a:p>
          <a:p>
            <a:pPr algn="ctr" defTabSz="777240">
              <a:spcAft>
                <a:spcPts val="600"/>
              </a:spcAft>
            </a:pPr>
            <a:r>
              <a:rPr lang="he-IL" sz="408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e-IL" sz="4080" b="1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יום ירושלים</a:t>
            </a:r>
            <a:endParaRPr lang="en-US" sz="4080" b="1" kern="1200" dirty="0">
              <a:solidFill>
                <a:srgbClr val="FFC000"/>
              </a:solidFill>
              <a:latin typeface="+mn-lt"/>
              <a:ea typeface="+mn-ea"/>
              <a:cs typeface="+mn-cs"/>
            </a:endParaRPr>
          </a:p>
          <a:p>
            <a:pPr algn="ctr" defTabSz="777240">
              <a:spcAft>
                <a:spcPts val="600"/>
              </a:spcAft>
            </a:pPr>
            <a:r>
              <a:rPr lang="en-US" sz="238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en-US" sz="238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simboli</a:t>
            </a:r>
            <a:r>
              <a:rPr lang="en-US" sz="238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38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238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38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rinascita</a:t>
            </a:r>
            <a:endParaRPr lang="he-IL" sz="238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777240">
              <a:spcAft>
                <a:spcPts val="600"/>
              </a:spcAft>
            </a:pPr>
            <a:r>
              <a:rPr lang="he-IL" sz="2380" b="1" dirty="0"/>
              <a:t>הסמלים</a:t>
            </a:r>
            <a:r>
              <a:rPr lang="he-IL" sz="238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he-IL" sz="2800" b="1" dirty="0"/>
          </a:p>
        </p:txBody>
      </p:sp>
      <p:pic>
        <p:nvPicPr>
          <p:cNvPr id="8" name="Google Shape;102;p1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22C99A3-3D5C-E443-F97C-CAF924B01C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9504" y="235774"/>
            <a:ext cx="2624754" cy="8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B5C0C-2BE4-B57B-EADF-1ED11BA5C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20" y="1870417"/>
            <a:ext cx="6406936" cy="4286994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BEA4A36-C800-7C22-2895-8A06312098C7}"/>
              </a:ext>
            </a:extLst>
          </p:cNvPr>
          <p:cNvSpPr txBox="1"/>
          <p:nvPr/>
        </p:nvSpPr>
        <p:spPr>
          <a:xfrm>
            <a:off x="8598268" y="1048594"/>
            <a:ext cx="3122396" cy="501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he-I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אגף א' – שפות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93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25948-4CE3-3F66-D76B-BE868237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pPr algn="r"/>
            <a:r>
              <a:rPr lang="he-IL" sz="4800" b="1" i="0" dirty="0">
                <a:solidFill>
                  <a:srgbClr val="FFC000"/>
                </a:solidFill>
                <a:effectLst/>
                <a:latin typeface="Open Sans Hebrew"/>
              </a:rPr>
              <a:t>שער טיטוס</a:t>
            </a:r>
            <a:endParaRPr lang="it-IT" sz="4800" b="1" dirty="0">
              <a:solidFill>
                <a:srgbClr val="FFC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B93A2-7779-EACD-DA97-B2D4AD630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13" y="2389218"/>
            <a:ext cx="5577913" cy="3639450"/>
          </a:xfrm>
        </p:spPr>
        <p:txBody>
          <a:bodyPr anchor="ctr">
            <a:normAutofit fontScale="92500" lnSpcReduction="20000"/>
          </a:bodyPr>
          <a:lstStyle/>
          <a:p>
            <a:pPr algn="r" rtl="1">
              <a:buFont typeface="Courier New" panose="02070309020205020404" pitchFamily="49" charset="0"/>
              <a:buChar char="o"/>
            </a:pPr>
            <a:r>
              <a:rPr lang="he-IL" b="0" i="0" dirty="0">
                <a:effectLst/>
                <a:latin typeface="Open Sans Hebrew"/>
              </a:rPr>
              <a:t>עיצוב המנורה דומה לעיצוב המנורה המופיע </a:t>
            </a:r>
            <a:r>
              <a:rPr lang="he-IL" b="1" i="0" dirty="0">
                <a:effectLst/>
                <a:latin typeface="Open Sans Hebrew"/>
              </a:rPr>
              <a:t>בתבליט שער טיטוס</a:t>
            </a:r>
            <a:r>
              <a:rPr lang="he-IL" b="0" i="0" dirty="0">
                <a:effectLst/>
                <a:latin typeface="Open Sans Hebrew"/>
              </a:rPr>
              <a:t> שנמצא ברומא. </a:t>
            </a: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he-IL" b="0" i="0" dirty="0">
                <a:effectLst/>
                <a:latin typeface="Open Sans Hebrew"/>
              </a:rPr>
              <a:t>בשער טיטוס מתוארים </a:t>
            </a:r>
            <a:r>
              <a:rPr lang="he-IL" b="1" i="0" dirty="0">
                <a:effectLst/>
                <a:latin typeface="Open Sans Hebrew"/>
              </a:rPr>
              <a:t>העבדים היהודים </a:t>
            </a:r>
            <a:r>
              <a:rPr lang="he-IL" b="0" i="0" dirty="0">
                <a:effectLst/>
                <a:latin typeface="Open Sans Hebrew"/>
              </a:rPr>
              <a:t>המגיעים לרומא אחרי ניצחון הרומאים על יהודה </a:t>
            </a:r>
            <a:r>
              <a:rPr lang="he-IL" b="1" i="0" dirty="0">
                <a:effectLst/>
                <a:latin typeface="Open Sans Hebrew"/>
              </a:rPr>
              <a:t>וחורבן בית המקדש בירושלים בשנת 70 לספירה. </a:t>
            </a: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he-IL" b="0" i="0" dirty="0">
                <a:effectLst/>
                <a:latin typeface="Open Sans Hebrew"/>
              </a:rPr>
              <a:t>חברי הוועדה הבוחרת העדיפו את עיצוב המנורה הרומי כיוון שראו סמליות בכך שהמנורה "שבה הביתה לירושלים".</a:t>
            </a:r>
            <a:br>
              <a:rPr lang="he-IL" sz="2000" dirty="0"/>
            </a:br>
            <a:endParaRPr lang="he-IL" sz="2000" dirty="0"/>
          </a:p>
        </p:txBody>
      </p:sp>
      <p:pic>
        <p:nvPicPr>
          <p:cNvPr id="6" name="Picture 5" descr="A stone carving of a menorah">
            <a:extLst>
              <a:ext uri="{FF2B5EF4-FFF2-40B4-BE49-F238E27FC236}">
                <a16:creationId xmlns:a16="http://schemas.microsoft.com/office/drawing/2014/main" id="{E28ADC23-B7BB-5960-0D4B-2F9279F2E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 r="2" b="22323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0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lief of a person carrying a menorah">
            <a:extLst>
              <a:ext uri="{FF2B5EF4-FFF2-40B4-BE49-F238E27FC236}">
                <a16:creationId xmlns:a16="http://schemas.microsoft.com/office/drawing/2014/main" id="{442AC0E0-AAFE-853A-0A03-0CA15DB67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2" b="150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5948-4CE3-3F66-D76B-BE868237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7" y="365125"/>
            <a:ext cx="6571622" cy="1101933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b="1" dirty="0"/>
              <a:t>BASSORILIEVO ARCO DI TITO</a:t>
            </a:r>
            <a:endParaRPr lang="it-I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B93A2-7779-EACD-DA97-B2D4AD630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72" y="1467059"/>
            <a:ext cx="6370655" cy="4913644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it-IT" dirty="0"/>
              <a:t>La menorah scelta come simbolo dello Stato d’Israel è simile al disegno della menorah che appare nel bassorilievo della Porta di Tito a Roma. </a:t>
            </a:r>
          </a:p>
          <a:p>
            <a:pPr marL="0" indent="0" algn="l" rtl="0">
              <a:buNone/>
            </a:pPr>
            <a:r>
              <a:rPr lang="it-IT" dirty="0"/>
              <a:t>Vengono rappresentati li schiavi ebrei che arrivano a Roma dopo la vittoria romana su Giuda e la distruzione del Tempio di Gerusalemme nel 70 d.C. </a:t>
            </a:r>
          </a:p>
          <a:p>
            <a:pPr marL="0" indent="0" algn="l" rtl="0">
              <a:buNone/>
            </a:pPr>
            <a:r>
              <a:rPr lang="it-IT" dirty="0"/>
              <a:t>I membri del comitato di selezione hanno preferito il disegno della menorah romana poiché vedevano il simbolismo del </a:t>
            </a:r>
            <a:r>
              <a:rPr lang="it-IT" b="1" dirty="0"/>
              <a:t>ritorno e della rinascita</a:t>
            </a:r>
            <a:r>
              <a:rPr lang="it-IT" dirty="0"/>
              <a:t>.</a:t>
            </a:r>
            <a:br>
              <a:rPr lang="he-IL" dirty="0"/>
            </a:br>
            <a:endParaRPr lang="it-IT" dirty="0"/>
          </a:p>
        </p:txBody>
      </p:sp>
      <p:pic>
        <p:nvPicPr>
          <p:cNvPr id="5" name="Picture 4" descr="A relief of a person carrying a menorah&#10;&#10;Description automatically generated">
            <a:extLst>
              <a:ext uri="{FF2B5EF4-FFF2-40B4-BE49-F238E27FC236}">
                <a16:creationId xmlns:a16="http://schemas.microsoft.com/office/drawing/2014/main" id="{E9E66340-0253-04DA-5C8A-AF84C0714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9578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1">
            <a:extLst>
              <a:ext uri="{FF2B5EF4-FFF2-40B4-BE49-F238E27FC236}">
                <a16:creationId xmlns:a16="http://schemas.microsoft.com/office/drawing/2014/main" id="{5BE11053-6783-D73B-3F05-439F8E317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40" r="1183" b="-2"/>
          <a:stretch/>
        </p:blipFill>
        <p:spPr>
          <a:xfrm>
            <a:off x="182880" y="10"/>
            <a:ext cx="7156696" cy="6857990"/>
          </a:xfrm>
          <a:prstGeom prst="rect">
            <a:avLst/>
          </a:prstGeom>
        </p:spPr>
      </p:pic>
      <p:pic>
        <p:nvPicPr>
          <p:cNvPr id="3" name="תמונה 1">
            <a:extLst>
              <a:ext uri="{FF2B5EF4-FFF2-40B4-BE49-F238E27FC236}">
                <a16:creationId xmlns:a16="http://schemas.microsoft.com/office/drawing/2014/main" id="{C868B5AF-CB65-BF4D-22ED-314C820FB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9" r="11619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מציין מיקום תוכן 3"/>
          <p:cNvPicPr>
            <a:picLocks noChangeAspect="1"/>
          </p:cNvPicPr>
          <p:nvPr/>
        </p:nvPicPr>
        <p:blipFill rotWithShape="1">
          <a:blip r:embed="rId4"/>
          <a:srcRect r="17200" b="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4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E5014-BCCC-03CC-1A1D-1FA96344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37" y="52387"/>
            <a:ext cx="67913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24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arge metal sculpture with many carvings&#10;&#10;Description automatically generated with medium confidence">
            <a:extLst>
              <a:ext uri="{FF2B5EF4-FFF2-40B4-BE49-F238E27FC236}">
                <a16:creationId xmlns:a16="http://schemas.microsoft.com/office/drawing/2014/main" id="{E990189D-AE38-153C-75B1-E6E19B147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3" b="115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3624D-6279-7FAA-D529-73FFED1F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66" y="365125"/>
            <a:ext cx="4147923" cy="2855372"/>
          </a:xfrm>
        </p:spPr>
        <p:txBody>
          <a:bodyPr>
            <a:noAutofit/>
          </a:bodyPr>
          <a:lstStyle/>
          <a:p>
            <a:pPr algn="r" rtl="1"/>
            <a:r>
              <a:rPr lang="he-IL" sz="2400" b="1" dirty="0">
                <a:latin typeface="Open Sans Hebrew"/>
              </a:rPr>
              <a:t>ענפי הזית </a:t>
            </a:r>
            <a:r>
              <a:rPr lang="he-IL" sz="2400" dirty="0">
                <a:latin typeface="Open Sans Hebrew"/>
              </a:rPr>
              <a:t>בצידי המנורה נועדו </a:t>
            </a:r>
            <a:r>
              <a:rPr lang="he-IL" sz="2400" b="1" dirty="0">
                <a:latin typeface="Open Sans Hebrew"/>
              </a:rPr>
              <a:t>לסמל את השלום </a:t>
            </a:r>
            <a:r>
              <a:rPr lang="he-IL" sz="2400" dirty="0">
                <a:latin typeface="Open Sans Hebrew"/>
              </a:rPr>
              <a:t>ומהמשפט שהופיע בעיצוב המקורי של האחים, "שלום על ישראל", נשאר השם "ישראל" בעברית מתחת למנורה.</a:t>
            </a:r>
            <a:br>
              <a:rPr lang="he-IL" sz="2400" dirty="0">
                <a:latin typeface="Open Sans Hebrew"/>
              </a:rPr>
            </a:br>
            <a:endParaRPr lang="it-IT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53EB6-F9B4-3900-37F3-05A93CA5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6" y="3637503"/>
            <a:ext cx="3957004" cy="2539460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it-IT" sz="2000" dirty="0"/>
              <a:t>I rami di ulivo ai lati della menorah simboleggiano la pace e della frase che appariva nel disegno originale "Shalom su Israele", è rimasta solo il nome "Israele" sotto la menorah.</a:t>
            </a:r>
          </a:p>
          <a:p>
            <a:pPr rtl="0"/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989049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52103" y="4187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4" name="Text 1"/>
          <p:cNvSpPr/>
          <p:nvPr/>
        </p:nvSpPr>
        <p:spPr>
          <a:xfrm>
            <a:off x="1909187" y="1085223"/>
            <a:ext cx="8584486" cy="19721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rtl="0">
              <a:lnSpc>
                <a:spcPts val="4556"/>
              </a:lnSpc>
            </a:pPr>
            <a:r>
              <a:rPr lang="en-US" sz="3645" b="1" dirty="0" err="1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Attività</a:t>
            </a:r>
            <a:r>
              <a:rPr lang="en-US" sz="3645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: Creazione di </a:t>
            </a:r>
            <a:r>
              <a:rPr lang="en-US" sz="3645" b="1" dirty="0" err="1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una</a:t>
            </a:r>
            <a:r>
              <a:rPr lang="en-US" sz="3645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Menorah </a:t>
            </a:r>
            <a:r>
              <a:rPr lang="en-US" sz="3645" b="1" dirty="0" err="1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Artigianale</a:t>
            </a:r>
            <a:r>
              <a:rPr lang="en-US" sz="3645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- </a:t>
            </a:r>
            <a:endParaRPr lang="en-US" sz="3645" dirty="0"/>
          </a:p>
        </p:txBody>
      </p:sp>
      <p:sp>
        <p:nvSpPr>
          <p:cNvPr id="5" name="Text 2"/>
          <p:cNvSpPr/>
          <p:nvPr/>
        </p:nvSpPr>
        <p:spPr>
          <a:xfrm>
            <a:off x="1698328" y="3326209"/>
            <a:ext cx="2314575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Workshop Artistico</a:t>
            </a:r>
            <a:endParaRPr lang="en-US" sz="1822" dirty="0"/>
          </a:p>
        </p:txBody>
      </p:sp>
      <p:sp>
        <p:nvSpPr>
          <p:cNvPr id="6" name="Text 3"/>
          <p:cNvSpPr/>
          <p:nvPr/>
        </p:nvSpPr>
        <p:spPr>
          <a:xfrm>
            <a:off x="1698328" y="3800673"/>
            <a:ext cx="2630289" cy="118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rtl="0">
              <a:lnSpc>
                <a:spcPts val="2332"/>
              </a:lnSpc>
            </a:pPr>
            <a:r>
              <a:rPr lang="en-US" sz="1458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Organizza un laboratorio creativo per la costruzione di candelabri artigianali, unendo </a:t>
            </a:r>
            <a:r>
              <a:rPr lang="en-US" sz="1458" dirty="0" err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creatività</a:t>
            </a:r>
            <a:r>
              <a:rPr lang="en-US" sz="1458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e </a:t>
            </a:r>
            <a:r>
              <a:rPr lang="en-US" sz="1458" dirty="0" err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tradizione</a:t>
            </a:r>
            <a:r>
              <a:rPr lang="en-US" sz="1458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.</a:t>
            </a:r>
            <a:endParaRPr lang="en-US" sz="1458" dirty="0"/>
          </a:p>
        </p:txBody>
      </p:sp>
      <p:sp>
        <p:nvSpPr>
          <p:cNvPr id="7" name="Text 4"/>
          <p:cNvSpPr/>
          <p:nvPr/>
        </p:nvSpPr>
        <p:spPr>
          <a:xfrm>
            <a:off x="4786610" y="3326209"/>
            <a:ext cx="2314575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Materie Prime</a:t>
            </a:r>
            <a:endParaRPr lang="en-US" sz="1822" dirty="0"/>
          </a:p>
        </p:txBody>
      </p:sp>
      <p:sp>
        <p:nvSpPr>
          <p:cNvPr id="8" name="Text 5"/>
          <p:cNvSpPr/>
          <p:nvPr/>
        </p:nvSpPr>
        <p:spPr>
          <a:xfrm>
            <a:off x="4786611" y="3800673"/>
            <a:ext cx="2630289" cy="118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332"/>
              </a:lnSpc>
            </a:pPr>
            <a:r>
              <a:rPr lang="en-US" sz="1458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Esplora le diverse opzioni di materiali che possono essere utilizzati per creare candelabri unici e significativi.</a:t>
            </a:r>
            <a:endParaRPr lang="en-US" sz="1458" dirty="0"/>
          </a:p>
        </p:txBody>
      </p:sp>
      <p:sp>
        <p:nvSpPr>
          <p:cNvPr id="9" name="Text 6"/>
          <p:cNvSpPr/>
          <p:nvPr/>
        </p:nvSpPr>
        <p:spPr>
          <a:xfrm>
            <a:off x="7874894" y="3326209"/>
            <a:ext cx="2466281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Espressione Culturale</a:t>
            </a:r>
            <a:endParaRPr lang="en-US" sz="1822" dirty="0"/>
          </a:p>
        </p:txBody>
      </p:sp>
      <p:sp>
        <p:nvSpPr>
          <p:cNvPr id="10" name="Text 7"/>
          <p:cNvSpPr/>
          <p:nvPr/>
        </p:nvSpPr>
        <p:spPr>
          <a:xfrm>
            <a:off x="7874894" y="3800673"/>
            <a:ext cx="2630289" cy="118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rtl="0">
              <a:lnSpc>
                <a:spcPts val="2332"/>
              </a:lnSpc>
            </a:pPr>
            <a:r>
              <a:rPr lang="en-US" sz="1458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Scopri l'importanza culturale e storica del candelabro nell'ebraismo attraverso l'arte e l'artigianato.</a:t>
            </a:r>
            <a:endParaRPr lang="en-US" sz="1458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42654-68DA-F65C-9859-EEE76C27A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Disegna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menorah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DE3A5-85A0-0CE8-6D76-15CCF2FE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946" y="578738"/>
            <a:ext cx="5004259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13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7536D7-ACCD-BA54-8248-24869EBA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23" y="26366"/>
            <a:ext cx="2425810" cy="257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7F948-5293-99F3-34F3-DD4D58406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23" y="2734444"/>
            <a:ext cx="2216509" cy="2080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1C6A99-FF43-1537-B399-5E6E18752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405" y="149039"/>
            <a:ext cx="2229373" cy="2642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E42653-50CA-146E-FF0A-A8FC5248B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514" y="2544611"/>
            <a:ext cx="1862492" cy="2080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F2E476-084F-74FC-E4E2-52B1DD88B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710" y="8404"/>
            <a:ext cx="2364750" cy="25917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76C58B-7EC5-09FD-185A-D95FF9D9E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1955" y="268298"/>
            <a:ext cx="2442536" cy="2150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88B5CD-A0ED-AE4C-0FE4-2A19F12C4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809" y="2298171"/>
            <a:ext cx="2307586" cy="2326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B3841F-12A3-56CE-2331-DF28146F1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6007" y="209185"/>
            <a:ext cx="2412270" cy="23909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4BF36F-133E-67C5-85EB-83C412FB9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4491" y="2572016"/>
            <a:ext cx="2307586" cy="20526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CD0520-D2B7-1B49-C41C-4FA46A3E3E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1426" y="4777991"/>
            <a:ext cx="1863861" cy="18740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78EF488-F72A-58FB-0ADA-FD1CBEFBCD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6096" y="4624620"/>
            <a:ext cx="2027343" cy="19879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4F4B14-9B95-2281-5165-2D8A2F9F4C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8235" y="2608731"/>
            <a:ext cx="2027343" cy="20158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AFF2EBE-65C3-D5ED-F307-E771CD5FD0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339" y="5008182"/>
            <a:ext cx="1611952" cy="1643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D4FB1D-7420-FC90-BA3F-59A1F4C8B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1419" y="4871766"/>
            <a:ext cx="2027343" cy="17802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73CF27B-7447-D4D6-DDC3-8C860D24A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4011" y="4713432"/>
            <a:ext cx="1986835" cy="20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6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C9BDA-039F-9DE4-66A3-92B70E90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 err="1">
                <a:solidFill>
                  <a:srgbClr val="FFC000"/>
                </a:solidFill>
              </a:rPr>
              <a:t>שמות</a:t>
            </a:r>
            <a:r>
              <a:rPr lang="en-US" sz="6600" dirty="0">
                <a:solidFill>
                  <a:srgbClr val="FFC000"/>
                </a:solidFill>
              </a:rPr>
              <a:t> </a:t>
            </a:r>
            <a:r>
              <a:rPr lang="en-US" sz="6600" dirty="0" err="1">
                <a:solidFill>
                  <a:srgbClr val="FFC000"/>
                </a:solidFill>
              </a:rPr>
              <a:t>ירושלים</a:t>
            </a:r>
            <a:endParaRPr lang="en-US" sz="6600" dirty="0">
              <a:solidFill>
                <a:srgbClr val="FFC000"/>
              </a:solidFill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A5C5D0-8BAB-B4C8-67CA-BE5436268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551" y="2049864"/>
            <a:ext cx="4691102" cy="419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FBF7E-3840-CC30-08EA-5BC7DDA6E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363" y="2130252"/>
            <a:ext cx="6722589" cy="347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0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FF0DE-BE3B-CBEC-4953-AD17CA4A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151765"/>
            <a:ext cx="10515600" cy="1325563"/>
          </a:xfrm>
        </p:spPr>
        <p:txBody>
          <a:bodyPr/>
          <a:lstStyle/>
          <a:p>
            <a:pPr algn="ctr" rtl="1"/>
            <a:r>
              <a:rPr lang="iw-IL" dirty="0">
                <a:solidFill>
                  <a:schemeClr val="tx2">
                    <a:lumMod val="50000"/>
                    <a:lumOff val="50000"/>
                  </a:schemeClr>
                </a:solidFill>
              </a:rPr>
              <a:t>הסבר למורה</a:t>
            </a:r>
            <a:r>
              <a:rPr lang="he-IL" dirty="0">
                <a:solidFill>
                  <a:schemeClr val="tx2">
                    <a:lumMod val="50000"/>
                    <a:lumOff val="50000"/>
                  </a:schemeClr>
                </a:solidFill>
              </a:rPr>
              <a:t>-</a:t>
            </a:r>
            <a:r>
              <a:rPr lang="iw-IL" dirty="0">
                <a:solidFill>
                  <a:schemeClr val="tx2">
                    <a:lumMod val="50000"/>
                    <a:lumOff val="50000"/>
                  </a:schemeClr>
                </a:solidFill>
              </a:rPr>
              <a:t>רציונל הפעילות</a:t>
            </a:r>
            <a:endParaRPr lang="it-IT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31F3-6E61-6FA7-C01E-3ACD54F7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53331"/>
            <a:ext cx="11125200" cy="4351338"/>
          </a:xfrm>
        </p:spPr>
        <p:txBody>
          <a:bodyPr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e-I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הפעילות המוצעת נועדה לפתח את מיומנויות הדיון , ההאזנה, הבנת הנקרא והכתיבה בשיעורי איטלקית בחטיבת הביניים.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e-IL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j-cs"/>
              </a:rPr>
              <a:t>רציונל הפעילות הוא לספק לתלמידים תחושה של </a:t>
            </a:r>
            <a:r>
              <a:rPr lang="he-I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הקשר עם העבר היהודי העתיק ולהזכיר את החשיבות של ירושלים בתודעה היהודית.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e-I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הפעילות מחזקת את החיבור לארץ ישראל ולעיר הקדושה ירושלים, שמשמעותה עמוקה ומרכזית בתרבות ובדת היהודית.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e-I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המטרה היא לעודד את </a:t>
            </a:r>
            <a:r>
              <a:rPr lang="he-IL" kern="100" dirty="0">
                <a:latin typeface="Calibri" panose="020F0502020204030204" pitchFamily="34" charset="0"/>
                <a:cs typeface="+mj-cs"/>
              </a:rPr>
              <a:t>פיתוח יכולת החשיבה הביקורתית ולפתח את ההבנה של התלמידים בנושא.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e-IL" kern="100" dirty="0">
                <a:latin typeface="Calibri" panose="020F0502020204030204" pitchFamily="34" charset="0"/>
                <a:cs typeface="+mj-cs"/>
              </a:rPr>
              <a:t>פיתוח מיומנויות חקר והבנת מקורות, ושימוש בהם כדי לפתור שאלות ולהעמיק את ההבנה. </a:t>
            </a:r>
            <a:endParaRPr lang="it-IT" kern="100" dirty="0">
              <a:latin typeface="Calibri" panose="020F0502020204030204" pitchFamily="34" charset="0"/>
              <a:cs typeface="+mj-cs"/>
            </a:endParaRPr>
          </a:p>
          <a:p>
            <a:pPr marL="0" indent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kern="100" dirty="0">
                <a:latin typeface="Calibri" panose="020F0502020204030204" pitchFamily="34" charset="0"/>
                <a:cs typeface="+mj-cs"/>
              </a:rPr>
              <a:t> </a:t>
            </a:r>
          </a:p>
          <a:p>
            <a:pPr algn="r" rt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356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2237-6B78-0FD5-C1B3-1CEF9CE4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658" y="243840"/>
            <a:ext cx="4540683" cy="10902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 </a:t>
            </a:r>
            <a:r>
              <a:rPr lang="en-US" sz="2800" dirty="0" err="1">
                <a:solidFill>
                  <a:srgbClr val="FFC000"/>
                </a:solidFill>
              </a:rPr>
              <a:t>porte</a:t>
            </a:r>
            <a:r>
              <a:rPr lang="en-US" sz="2800" dirty="0">
                <a:solidFill>
                  <a:srgbClr val="FFC000"/>
                </a:solidFill>
              </a:rPr>
              <a:t> di </a:t>
            </a:r>
            <a:r>
              <a:rPr lang="en-US" sz="2800" dirty="0" err="1">
                <a:solidFill>
                  <a:srgbClr val="FFC000"/>
                </a:solidFill>
              </a:rPr>
              <a:t>Gerusalemme</a:t>
            </a:r>
            <a:endParaRPr lang="it-IT" sz="28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3CE316-A87D-F36B-80A4-64F7C93B9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040" y="579120"/>
            <a:ext cx="10095063" cy="6156960"/>
          </a:xfrm>
        </p:spPr>
      </p:pic>
    </p:spTree>
    <p:extLst>
      <p:ext uri="{BB962C8B-B14F-4D97-AF65-F5344CB8AC3E}">
        <p14:creationId xmlns:p14="http://schemas.microsoft.com/office/powerpoint/2010/main" val="1005526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CF7BE-118E-E46B-835B-35274995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3200" dirty="0" err="1"/>
              <a:t>Abbina</a:t>
            </a:r>
            <a:r>
              <a:rPr lang="en-US" sz="3200" dirty="0"/>
              <a:t> le parole:</a:t>
            </a:r>
            <a:endParaRPr lang="it-IT" sz="3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A1E3E2-BE3C-040F-FCBD-92204C49B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311438" cy="380593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dirty="0"/>
              <a:t>porta, </a:t>
            </a:r>
            <a:r>
              <a:rPr lang="en-US" sz="3200" dirty="0" err="1"/>
              <a:t>capitale</a:t>
            </a:r>
            <a:r>
              <a:rPr lang="en-US" sz="3200" dirty="0"/>
              <a:t>, </a:t>
            </a:r>
            <a:r>
              <a:rPr lang="en-US" sz="3200" dirty="0" err="1"/>
              <a:t>citta</a:t>
            </a:r>
            <a:r>
              <a:rPr lang="en-US" sz="3200" dirty="0"/>
              <a:t>’, </a:t>
            </a:r>
            <a:r>
              <a:rPr lang="en-US" sz="3200" dirty="0" err="1"/>
              <a:t>muro</a:t>
            </a:r>
            <a:r>
              <a:rPr lang="en-US" sz="3200" dirty="0"/>
              <a:t>, </a:t>
            </a:r>
            <a:r>
              <a:rPr lang="en-US" sz="3200" dirty="0" err="1"/>
              <a:t>Gerusalemme</a:t>
            </a:r>
            <a:r>
              <a:rPr lang="en-US" sz="3200" dirty="0"/>
              <a:t>, </a:t>
            </a:r>
            <a:r>
              <a:rPr lang="en-US" sz="3200" dirty="0" err="1"/>
              <a:t>torre</a:t>
            </a:r>
            <a:r>
              <a:rPr lang="en-US" sz="3200" dirty="0"/>
              <a:t>, </a:t>
            </a:r>
            <a:r>
              <a:rPr lang="en-US" sz="3200" dirty="0" err="1"/>
              <a:t>vecchia</a:t>
            </a:r>
            <a:r>
              <a:rPr lang="en-US" sz="3200" dirty="0"/>
              <a:t>, </a:t>
            </a:r>
            <a:r>
              <a:rPr lang="en-US" sz="3200" dirty="0" err="1"/>
              <a:t>nuova</a:t>
            </a:r>
            <a:r>
              <a:rPr lang="en-US" sz="3200" dirty="0"/>
              <a:t>, </a:t>
            </a:r>
            <a:r>
              <a:rPr lang="en-US" sz="3200" dirty="0" err="1"/>
              <a:t>quartiere</a:t>
            </a:r>
            <a:r>
              <a:rPr lang="en-US" sz="3200" dirty="0"/>
              <a:t>, </a:t>
            </a:r>
            <a:r>
              <a:rPr lang="en-US" sz="3200" dirty="0" err="1"/>
              <a:t>santa</a:t>
            </a:r>
            <a:r>
              <a:rPr lang="en-US" sz="3200" dirty="0"/>
              <a:t>, monte, </a:t>
            </a:r>
            <a:r>
              <a:rPr lang="en-US" sz="3200" dirty="0" err="1"/>
              <a:t>ebraica</a:t>
            </a:r>
            <a:endParaRPr lang="en-US" sz="3200" dirty="0"/>
          </a:p>
        </p:txBody>
      </p:sp>
      <p:pic>
        <p:nvPicPr>
          <p:cNvPr id="5" name="Content Placeholder 4" descr="A group of black letters&#10;&#10;Description automatically generated">
            <a:extLst>
              <a:ext uri="{FF2B5EF4-FFF2-40B4-BE49-F238E27FC236}">
                <a16:creationId xmlns:a16="http://schemas.microsoft.com/office/drawing/2014/main" id="{3CDFFDC0-08A1-F19D-EA36-AF00B454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44" y="841248"/>
            <a:ext cx="6513688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54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2138-3BB8-68A2-E173-6E00429E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07303" cy="1807305"/>
          </a:xfrm>
        </p:spPr>
        <p:txBody>
          <a:bodyPr>
            <a:normAutofit/>
          </a:bodyPr>
          <a:lstStyle/>
          <a:p>
            <a:pPr algn="ctr" rtl="1"/>
            <a:r>
              <a:rPr lang="he-IL" dirty="0">
                <a:solidFill>
                  <a:srgbClr val="FFC000"/>
                </a:solidFill>
              </a:rPr>
              <a:t>ירושלים של זהב - </a:t>
            </a:r>
            <a:r>
              <a:rPr lang="he-IL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נעמי שמר</a:t>
            </a:r>
            <a:b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36D2AE-29D2-F7AF-5A80-AD51D58FC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48466"/>
            <a:ext cx="3469636" cy="34140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729A6-3BB8-C8BD-CC72-BD2605CA3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871" y="1348466"/>
            <a:ext cx="4822320" cy="5442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DC83FA-37CD-9911-03C8-37C1B72E798A}"/>
              </a:ext>
            </a:extLst>
          </p:cNvPr>
          <p:cNvSpPr txBox="1"/>
          <p:nvPr/>
        </p:nvSpPr>
        <p:spPr>
          <a:xfrm>
            <a:off x="321547" y="5462837"/>
            <a:ext cx="5978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https://youtu.be/h7wrNubj7nM?si=2cuimq3nhztnweko</a:t>
            </a:r>
            <a:endParaRPr lang="he-IL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5311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high angle view of a city&#10;&#10;Description automatically generated">
            <a:extLst>
              <a:ext uri="{FF2B5EF4-FFF2-40B4-BE49-F238E27FC236}">
                <a16:creationId xmlns:a16="http://schemas.microsoft.com/office/drawing/2014/main" id="{EA9EB736-7FA6-B1F2-EA26-605F451B2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7" r="24516" b="-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Picture 8" descr="An aerial view of a city&#10;&#10;Description automatically generated">
            <a:extLst>
              <a:ext uri="{FF2B5EF4-FFF2-40B4-BE49-F238E27FC236}">
                <a16:creationId xmlns:a16="http://schemas.microsoft.com/office/drawing/2014/main" id="{3FD470CF-674F-A14F-548B-F95006CED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7" r="9689" b="-3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Content Placeholder 4" descr="A group of black text&#10;&#10;Description automatically generated">
            <a:extLst>
              <a:ext uri="{FF2B5EF4-FFF2-40B4-BE49-F238E27FC236}">
                <a16:creationId xmlns:a16="http://schemas.microsoft.com/office/drawing/2014/main" id="{5C878E8F-7200-4A29-8DD4-A78AEEF0A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12" r="-1" b="15667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01236-AA58-13ED-5179-C313F100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pPr algn="ctr" rtl="1"/>
            <a:r>
              <a:rPr lang="he-IL" b="1" dirty="0">
                <a:solidFill>
                  <a:srgbClr val="FFC000"/>
                </a:solidFill>
              </a:rPr>
              <a:t>מעל פסגת הר הצופים-</a:t>
            </a:r>
            <a:r>
              <a:rPr lang="he-IL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sz="36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אביגדור המאירי</a:t>
            </a:r>
            <a:endParaRPr lang="it-IT" sz="3400" b="1" dirty="0">
              <a:solidFill>
                <a:srgbClr val="FFC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9A90406-B7EB-BC17-DDFE-50CF8B06B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83198" y="2697153"/>
            <a:ext cx="3950755" cy="2685945"/>
          </a:xfrm>
        </p:spPr>
      </p:pic>
    </p:spTree>
    <p:extLst>
      <p:ext uri="{BB962C8B-B14F-4D97-AF65-F5344CB8AC3E}">
        <p14:creationId xmlns:p14="http://schemas.microsoft.com/office/powerpoint/2010/main" val="3773461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A527-541C-B497-F783-D043DE90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קישורים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5FA70-D761-933C-BABF-1FE50E666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Le </a:t>
            </a:r>
            <a:r>
              <a:rPr lang="en-US" dirty="0" err="1"/>
              <a:t>porte</a:t>
            </a:r>
            <a:r>
              <a:rPr lang="en-US" dirty="0"/>
              <a:t> di </a:t>
            </a:r>
            <a:r>
              <a:rPr lang="en-US" dirty="0" err="1"/>
              <a:t>Gerusalemme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https://youtu.be/Bu0oQcU4owU?si=lBpycFXCJV5ukHRs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https://youtu.be/BxgBfI0gfKQ?si=nPbRLURsezY5SE5W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https://youtu.be/XMOmY8MIVJY?si=IcMmFzfbY5fcweMl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https://youtu.be/iG25OOF7ok0?si=yQJKRVrxboIwluyF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https://youtu.be/FusRWyoD4RY?si=5bFPWV3gyLgnHKfZ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https://youtu.be/iG25OOF7ok0?si=i1R0epu7f3vjia8h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8"/>
              </a:rPr>
              <a:t>https://youtu.be/Ul0kLjOEe98?si=AJNi-raPgHlhgY9U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9"/>
              </a:rPr>
              <a:t>https://youtu.be/lV67lsJeA-s?si=T9GY6ug9dBIhrVY-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Canzone </a:t>
            </a:r>
            <a:r>
              <a:rPr lang="en-US" dirty="0" err="1"/>
              <a:t>Gerusalemme</a:t>
            </a:r>
            <a:r>
              <a:rPr lang="en-US" dirty="0"/>
              <a:t> </a:t>
            </a:r>
            <a:r>
              <a:rPr lang="en-US" dirty="0" err="1"/>
              <a:t>d’oro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it-IT" dirty="0">
                <a:hlinkClick r:id="rId10"/>
              </a:rPr>
              <a:t>https://youtu.be/h7wrNubj7nM?si=2cuimq3nhztnweko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Canzone sulla cima di Ar ha </a:t>
            </a:r>
            <a:r>
              <a:rPr lang="it-IT" dirty="0" err="1"/>
              <a:t>Zofim</a:t>
            </a:r>
            <a:endParaRPr lang="he-IL" dirty="0"/>
          </a:p>
          <a:p>
            <a:pPr marL="0" indent="0">
              <a:buNone/>
            </a:pPr>
            <a:r>
              <a:rPr lang="it-IT"/>
              <a:t>https://youtu.be/l8tRgB4O-yA?si=FhZkLUwuBRy7payd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713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90416-59EB-1E53-A5D0-46A2D8ABA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41" y="365124"/>
            <a:ext cx="4432755" cy="802243"/>
          </a:xfrm>
        </p:spPr>
        <p:txBody>
          <a:bodyPr>
            <a:normAutofit fontScale="90000"/>
          </a:bodyPr>
          <a:lstStyle/>
          <a:p>
            <a:pPr algn="ctr" rtl="1"/>
            <a:r>
              <a:rPr lang="he-IL" b="1" dirty="0">
                <a:solidFill>
                  <a:srgbClr val="FFC000"/>
                </a:solidFill>
              </a:rPr>
              <a:t>יום ירושלים</a:t>
            </a:r>
            <a:br>
              <a:rPr lang="he-IL" b="1" dirty="0"/>
            </a:br>
            <a:endParaRPr lang="it-IT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D071F-78FB-8284-BB62-037FEC1CF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89" y="1167372"/>
            <a:ext cx="5628170" cy="5441975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ssistant" pitchFamily="2" charset="-79"/>
              </a:rPr>
              <a:t>מאז מלחמת העצמאות (תש"ח-1948) ובמשך 19 שנה הייתה ירושלים עיר מחולקת: החלק המערבי של העיר היה בידי ישראל ואילו חלקה המזרחי כולל ירושלים העתיקה היה בשליטת ירדן למעט הר הצופים. </a:t>
            </a:r>
            <a:endParaRPr lang="it-IT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ssistant" pitchFamily="2" charset="-79"/>
              </a:rPr>
              <a:t>ביום השלישי </a:t>
            </a:r>
            <a:r>
              <a:rPr lang="he-IL" sz="26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ssistant" pitchFamily="2" charset="-79"/>
              </a:rPr>
              <a:t>למלחמת ששת הימים</a:t>
            </a:r>
            <a:r>
              <a:rPr lang="he-I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ssistant" pitchFamily="2" charset="-79"/>
              </a:rPr>
              <a:t>, כ"ח באייר תשכ"ז </a:t>
            </a:r>
            <a:r>
              <a:rPr lang="he-IL" sz="26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ssistant" pitchFamily="2" charset="-79"/>
              </a:rPr>
              <a:t>1967</a:t>
            </a:r>
            <a:r>
              <a:rPr lang="he-I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ssistant" pitchFamily="2" charset="-79"/>
              </a:rPr>
              <a:t>, שחררו חיילי צה"ל את ירושלים המזרחית והביאו לאיחודה מחדש של העיר המחולקת. </a:t>
            </a:r>
            <a:endParaRPr lang="it-IT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ssistant" pitchFamily="2" charset="-79"/>
              </a:rPr>
              <a:t>הכנסת החליטה על </a:t>
            </a:r>
            <a:r>
              <a:rPr lang="he-IL" sz="26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ssistant" pitchFamily="2" charset="-79"/>
              </a:rPr>
              <a:t>איחוד ירושלים</a:t>
            </a:r>
            <a:r>
              <a:rPr lang="he-I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ssistant" pitchFamily="2" charset="-79"/>
              </a:rPr>
              <a:t>. יום ירושלים נועד לציין את איחודה מחדש של העיר ואת הקשר ההיסטורי המיוחד של עם ישראל לירושלים לאורך כל הדורות.</a:t>
            </a:r>
            <a:r>
              <a:rPr lang="it-IT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indent="0" algn="r" rtl="1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B4444-A26A-A816-F98C-FCBF62746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32" b="4600"/>
          <a:stretch/>
        </p:blipFill>
        <p:spPr>
          <a:xfrm>
            <a:off x="5862916" y="-4"/>
            <a:ext cx="6329083" cy="3208425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FD99D7-F90E-4EFB-4C73-71B0A82E6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21" r="-1" b="-1"/>
          <a:stretch/>
        </p:blipFill>
        <p:spPr>
          <a:xfrm>
            <a:off x="5662863" y="3802961"/>
            <a:ext cx="6536246" cy="2672309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940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83019-5E75-2245-56F3-841BAA5C2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7" y="674285"/>
            <a:ext cx="6012421" cy="1214193"/>
          </a:xfrm>
        </p:spPr>
        <p:txBody>
          <a:bodyPr anchor="b"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he-IL" sz="3600" b="1" dirty="0">
                <a:solidFill>
                  <a:srgbClr val="FFC000"/>
                </a:solidFill>
              </a:rPr>
              <a:t>ירושלים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he-IL" sz="3600" b="1" dirty="0">
                <a:solidFill>
                  <a:srgbClr val="FFC000"/>
                </a:solidFill>
              </a:rPr>
              <a:t>עיר הבירה</a:t>
            </a:r>
            <a:br>
              <a:rPr lang="en-US" sz="3600" b="1" dirty="0">
                <a:solidFill>
                  <a:srgbClr val="FFC000"/>
                </a:solidFill>
              </a:rPr>
            </a:br>
            <a:r>
              <a:rPr lang="he-IL" sz="3600" b="1" dirty="0">
                <a:solidFill>
                  <a:srgbClr val="FFC000"/>
                </a:solidFill>
              </a:rPr>
              <a:t>הסמל של ירושלים</a:t>
            </a:r>
            <a:endParaRPr lang="it-IT" sz="3600" b="1" dirty="0">
              <a:solidFill>
                <a:srgbClr val="FFC000"/>
              </a:solidFill>
            </a:endParaRPr>
          </a:p>
        </p:txBody>
      </p:sp>
      <p:sp>
        <p:nvSpPr>
          <p:cNvPr id="13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02EE6-8732-19A5-C911-2FE77221F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52" y="2150184"/>
            <a:ext cx="6333263" cy="3892296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200" dirty="0"/>
              <a:t>הסמל של ירושלים עוצב בשנת 1950 על ידי א. קורן.</a:t>
            </a:r>
          </a:p>
          <a:p>
            <a:pPr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200" dirty="0"/>
              <a:t>דוד המלך כבש לפני כ-3000 שנה את ירושלים והפך אותה לעיר הבירה שלו.</a:t>
            </a:r>
          </a:p>
          <a:p>
            <a:pPr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200" b="1" dirty="0"/>
              <a:t>החומה </a:t>
            </a:r>
            <a:r>
              <a:rPr lang="he-IL" sz="2200" dirty="0"/>
              <a:t>- ברקע היא חומת ירושלים</a:t>
            </a:r>
          </a:p>
          <a:p>
            <a:pPr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200" b="1" dirty="0"/>
              <a:t>האריה</a:t>
            </a:r>
            <a:r>
              <a:rPr lang="he-IL" sz="2200" dirty="0"/>
              <a:t> - דוד הוא משבט יהודה והסמל של השבט הוא אריה אשר סימל אומץ ועוצמה.</a:t>
            </a:r>
          </a:p>
          <a:p>
            <a:pPr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200" b="1" dirty="0"/>
              <a:t>ענפי הזית</a:t>
            </a:r>
            <a:r>
              <a:rPr lang="he-IL" sz="2200" dirty="0"/>
              <a:t> – הם סמל לשלום</a:t>
            </a:r>
            <a:endParaRPr lang="it-IT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1C8F8-D5E1-51E2-BC25-50AB2AA43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" r="4372"/>
          <a:stretch/>
        </p:blipFill>
        <p:spPr>
          <a:xfrm>
            <a:off x="7352411" y="39902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3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metal sculpture with many carvings&#10;&#10;Description automatically generated with medium confidence">
            <a:extLst>
              <a:ext uri="{FF2B5EF4-FFF2-40B4-BE49-F238E27FC236}">
                <a16:creationId xmlns:a16="http://schemas.microsoft.com/office/drawing/2014/main" id="{5A834D06-2E09-BF53-1E0E-4B69B97BB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" r="12067"/>
          <a:stretch/>
        </p:blipFill>
        <p:spPr>
          <a:xfrm>
            <a:off x="4110128" y="-88222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-115502" y="88232"/>
            <a:ext cx="4735064" cy="2053974"/>
          </a:xfrm>
        </p:spPr>
        <p:txBody>
          <a:bodyPr anchor="b">
            <a:normAutofit/>
          </a:bodyPr>
          <a:lstStyle/>
          <a:p>
            <a:r>
              <a:rPr lang="he-IL" sz="4800" dirty="0">
                <a:solidFill>
                  <a:srgbClr val="FFC000"/>
                </a:solidFill>
              </a:rPr>
              <a:t>מנורת שבעת הקנים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731001" y="2647440"/>
            <a:ext cx="3498355" cy="613611"/>
          </a:xfrm>
        </p:spPr>
        <p:txBody>
          <a:bodyPr>
            <a:normAutofit/>
          </a:bodyPr>
          <a:lstStyle/>
          <a:p>
            <a:r>
              <a:rPr lang="he-IL" sz="2000" dirty="0"/>
              <a:t>סמל יהודי</a:t>
            </a:r>
          </a:p>
        </p:txBody>
      </p:sp>
      <p:pic>
        <p:nvPicPr>
          <p:cNvPr id="4" name="תמונה 1">
            <a:extLst>
              <a:ext uri="{FF2B5EF4-FFF2-40B4-BE49-F238E27FC236}">
                <a16:creationId xmlns:a16="http://schemas.microsoft.com/office/drawing/2014/main" id="{B6B48DA3-B384-A1C5-F5AB-ABA3B1B9E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" r="-4" b="-5"/>
          <a:stretch/>
        </p:blipFill>
        <p:spPr>
          <a:xfrm>
            <a:off x="1253995" y="3596950"/>
            <a:ext cx="2452365" cy="2727157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96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A9E46-0C2B-F93F-0BC8-0E9BA1292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2" r="3126" b="1"/>
          <a:stretch/>
        </p:blipFill>
        <p:spPr>
          <a:xfrm>
            <a:off x="278405" y="304801"/>
            <a:ext cx="3536800" cy="6263640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7" name="תמונה 1" descr="תמונה שמכילה פמוט, נר, מחזיק נר, מנורה&#10;&#10;התיאור נוצר באופן אוטומטי">
            <a:extLst>
              <a:ext uri="{FF2B5EF4-FFF2-40B4-BE49-F238E27FC236}">
                <a16:creationId xmlns:a16="http://schemas.microsoft.com/office/drawing/2014/main" id="{B97D17BD-DF80-C55F-AC3A-5383057C7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" r="-4" b="-5"/>
          <a:stretch/>
        </p:blipFill>
        <p:spPr>
          <a:xfrm>
            <a:off x="4209288" y="59032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4" name="Picture 3" descr="תמונה שמכילה נר, פמוט, בתוך מבנה, טקס&#10;&#10;התיאור נוצר באופן אוטומטי">
            <a:extLst>
              <a:ext uri="{FF2B5EF4-FFF2-40B4-BE49-F238E27FC236}">
                <a16:creationId xmlns:a16="http://schemas.microsoft.com/office/drawing/2014/main" id="{F8CE1B0A-51CA-8390-BF20-4A474165A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80" r="-2" b="9871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7DCD8-C66F-BAC9-143C-BED552A9ECC7}"/>
              </a:ext>
            </a:extLst>
          </p:cNvPr>
          <p:cNvSpPr txBox="1"/>
          <p:nvPr/>
        </p:nvSpPr>
        <p:spPr>
          <a:xfrm>
            <a:off x="2849880" y="4058653"/>
            <a:ext cx="9042133" cy="2630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algn="r" rtl="1">
              <a:lnSpc>
                <a:spcPct val="9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</a:rPr>
              <a:t>המנורה </a:t>
            </a:r>
            <a:r>
              <a:rPr lang="en-US" sz="2200" dirty="0" err="1">
                <a:effectLst/>
              </a:rPr>
              <a:t>היא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אחד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מסמלי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ירושלים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המפורסמים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ביותר</a:t>
            </a:r>
            <a:r>
              <a:rPr lang="en-US" sz="2200" dirty="0">
                <a:effectLst/>
              </a:rPr>
              <a:t>. </a:t>
            </a:r>
            <a:endParaRPr lang="he-IL" sz="2200" dirty="0">
              <a:effectLst/>
            </a:endParaRPr>
          </a:p>
          <a:p>
            <a:pPr marL="342900" indent="-342900" algn="r" rtl="1">
              <a:lnSpc>
                <a:spcPct val="9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</a:rPr>
              <a:t>המנורה, </a:t>
            </a:r>
            <a:r>
              <a:rPr lang="en-US" sz="2200" dirty="0" err="1">
                <a:effectLst/>
              </a:rPr>
              <a:t>או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נר</a:t>
            </a:r>
            <a:r>
              <a:rPr lang="en-US" sz="2200" dirty="0">
                <a:effectLst/>
              </a:rPr>
              <a:t> </a:t>
            </a:r>
            <a:r>
              <a:rPr lang="he-IL" sz="2200" dirty="0"/>
              <a:t>ה</a:t>
            </a:r>
            <a:r>
              <a:rPr lang="en-US" sz="2200" dirty="0" err="1">
                <a:effectLst/>
              </a:rPr>
              <a:t>תמיד</a:t>
            </a:r>
            <a:r>
              <a:rPr lang="en-US" sz="2200" dirty="0">
                <a:effectLst/>
              </a:rPr>
              <a:t>, </a:t>
            </a:r>
            <a:r>
              <a:rPr lang="en-US" sz="2200" dirty="0" err="1">
                <a:effectLst/>
              </a:rPr>
              <a:t>הייתה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חלק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בלתי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נפרד</a:t>
            </a:r>
            <a:r>
              <a:rPr lang="en-US" sz="2200" dirty="0">
                <a:effectLst/>
              </a:rPr>
              <a:t> </a:t>
            </a:r>
            <a:r>
              <a:rPr lang="he-IL" sz="2200" dirty="0">
                <a:effectLst/>
              </a:rPr>
              <a:t>מ</a:t>
            </a:r>
            <a:r>
              <a:rPr lang="en-US" sz="2200" dirty="0" err="1">
                <a:effectLst/>
              </a:rPr>
              <a:t>בית</a:t>
            </a:r>
            <a:r>
              <a:rPr lang="en-US" sz="2200" dirty="0">
                <a:effectLst/>
              </a:rPr>
              <a:t> המקדש </a:t>
            </a:r>
            <a:r>
              <a:rPr lang="en-US" sz="2200" dirty="0" err="1">
                <a:effectLst/>
              </a:rPr>
              <a:t>הראשון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והשני</a:t>
            </a:r>
            <a:r>
              <a:rPr lang="he-IL" sz="2200" dirty="0">
                <a:effectLst/>
              </a:rPr>
              <a:t>.</a:t>
            </a:r>
            <a:endParaRPr lang="en-US" sz="2200" dirty="0">
              <a:effectLst/>
            </a:endParaRPr>
          </a:p>
          <a:p>
            <a:pPr marL="342900" indent="-342900" algn="r" rtl="1">
              <a:lnSpc>
                <a:spcPct val="9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effectLst/>
              </a:rPr>
              <a:t>היא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מייצגת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את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האור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הרוחני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ואת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הקשר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שבין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האדם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לאל</a:t>
            </a:r>
            <a:r>
              <a:rPr lang="he-IL" sz="2200" dirty="0"/>
              <a:t>.</a:t>
            </a:r>
            <a:endParaRPr lang="he-IL" sz="2200" dirty="0">
              <a:effectLst/>
            </a:endParaRPr>
          </a:p>
          <a:p>
            <a:pPr marL="342900" indent="-342900" algn="r" rtl="1">
              <a:lnSpc>
                <a:spcPct val="9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</a:rPr>
              <a:t>המנורה </a:t>
            </a:r>
            <a:r>
              <a:rPr lang="he-IL" sz="2200" dirty="0"/>
              <a:t>קשורה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גם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לסמליות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של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האור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והחיים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האינסופיים</a:t>
            </a:r>
            <a:r>
              <a:rPr lang="en-US" sz="22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738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3599-DC78-29DA-01A0-25F6E7B0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4863921" cy="2322843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e-IL" sz="3700" b="1" i="0" dirty="0">
                <a:effectLst/>
                <a:latin typeface="Open Sans Hebrew"/>
              </a:rPr>
              <a:t>מה מראה סמל המנורה של מדינת ישראל?</a:t>
            </a:r>
            <a:br>
              <a:rPr lang="he-IL" sz="3700" dirty="0"/>
            </a:br>
            <a:endParaRPr lang="it-IT" sz="3700" dirty="0"/>
          </a:p>
        </p:txBody>
      </p:sp>
      <p:pic>
        <p:nvPicPr>
          <p:cNvPr id="5" name="Content Placeholder 4" descr="A blue and white sign with a menorah and leaves&#10;&#10;Description automatically generated">
            <a:extLst>
              <a:ext uri="{FF2B5EF4-FFF2-40B4-BE49-F238E27FC236}">
                <a16:creationId xmlns:a16="http://schemas.microsoft.com/office/drawing/2014/main" id="{CE0CD3C9-0258-5964-DC78-188A0A521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570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517A68-B109-79DE-03CC-39E32169E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84061" y="3773158"/>
            <a:ext cx="4496442" cy="2682427"/>
          </a:xfrm>
        </p:spPr>
      </p:pic>
    </p:spTree>
    <p:extLst>
      <p:ext uri="{BB962C8B-B14F-4D97-AF65-F5344CB8AC3E}">
        <p14:creationId xmlns:p14="http://schemas.microsoft.com/office/powerpoint/2010/main" val="644830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8CF7D-820E-A996-942A-BEB0B464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סמל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מדינת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ישראל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הוא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מגן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אשר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במרכזו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 </a:t>
            </a:r>
            <a:r>
              <a:rPr lang="en-US" sz="1900" b="1" i="0" kern="1200" dirty="0" err="1">
                <a:effectLst/>
                <a:latin typeface="+mj-lt"/>
                <a:ea typeface="+mj-ea"/>
                <a:cs typeface="+mj-cs"/>
              </a:rPr>
              <a:t>מנורת</a:t>
            </a:r>
            <a:r>
              <a:rPr lang="en-US" sz="19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1" i="0" kern="1200" dirty="0" err="1">
                <a:effectLst/>
                <a:latin typeface="+mj-lt"/>
                <a:ea typeface="+mj-ea"/>
                <a:cs typeface="+mj-cs"/>
              </a:rPr>
              <a:t>שבעת</a:t>
            </a:r>
            <a:r>
              <a:rPr lang="en-US" sz="19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1" i="0" kern="1200" dirty="0" err="1">
                <a:effectLst/>
                <a:latin typeface="+mj-lt"/>
                <a:ea typeface="+mj-ea"/>
                <a:cs typeface="+mj-cs"/>
              </a:rPr>
              <a:t>הקנים</a:t>
            </a:r>
            <a:r>
              <a:rPr lang="he-IL" sz="19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dirty="0"/>
              <a:t>, כמו המנורה שהיתה בבית המקדש</a:t>
            </a:r>
            <a:r>
              <a:rPr lang="he-IL" sz="1900" dirty="0"/>
              <a:t>,</a:t>
            </a:r>
            <a:br>
              <a:rPr lang="en-US" sz="1900" b="0" i="0" kern="1200" dirty="0">
                <a:effectLst/>
                <a:latin typeface="+mj-lt"/>
                <a:ea typeface="+mj-ea"/>
                <a:cs typeface="+mj-cs"/>
              </a:rPr>
            </a:b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משני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צדיה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ענפי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זית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ובתחתיתו</a:t>
            </a:r>
            <a:r>
              <a:rPr lang="en-US" sz="1900" b="0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900" b="0" i="0" kern="1200" dirty="0" err="1">
                <a:effectLst/>
                <a:latin typeface="+mj-lt"/>
                <a:ea typeface="+mj-ea"/>
                <a:cs typeface="+mj-cs"/>
              </a:rPr>
              <a:t>הכיתוב</a:t>
            </a:r>
            <a:r>
              <a:rPr lang="en-US" sz="1900" dirty="0"/>
              <a:t> “</a:t>
            </a:r>
            <a:r>
              <a:rPr lang="en-US" sz="1900" dirty="0" err="1"/>
              <a:t>ישראל</a:t>
            </a:r>
            <a:r>
              <a:rPr lang="en-US" sz="1900" dirty="0"/>
              <a:t>.  “</a:t>
            </a:r>
            <a:br>
              <a:rPr lang="en-US" sz="1900" b="0" i="0" kern="1200" dirty="0">
                <a:effectLst/>
                <a:latin typeface="+mj-lt"/>
                <a:ea typeface="+mj-ea"/>
                <a:cs typeface="+mj-cs"/>
              </a:rPr>
            </a:br>
            <a:endParaRPr lang="en-US" sz="19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7CE39-EB71-6D87-9C9D-95D81E524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 rtl="1">
              <a:buNone/>
            </a:pP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בתחרות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עיצוב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סמל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למדינה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זכה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העיצוב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של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סמל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שעוצב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על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ידי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האחים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גבריאל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ומקסים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b="0" i="0" kern="1200" dirty="0" err="1">
                <a:effectLst/>
                <a:latin typeface="+mn-lt"/>
                <a:ea typeface="+mn-ea"/>
                <a:cs typeface="+mn-cs"/>
              </a:rPr>
              <a:t>שמיר</a:t>
            </a:r>
            <a:r>
              <a:rPr lang="en-US" sz="2000" b="0" i="0" kern="1200" dirty="0"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6" name="Content Placeholder 4" descr="A blue and white sign with a menorah and leaves">
            <a:extLst>
              <a:ext uri="{FF2B5EF4-FFF2-40B4-BE49-F238E27FC236}">
                <a16:creationId xmlns:a16="http://schemas.microsoft.com/office/drawing/2014/main" id="{0C03386D-0919-FDC2-0DE5-2D3B4C055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9" r="5951" b="1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</p:spPr>
      </p:pic>
      <p:pic>
        <p:nvPicPr>
          <p:cNvPr id="5" name="Picture 4" descr="A newspaper article of men in suits&#10;&#10;Description automatically generated">
            <a:extLst>
              <a:ext uri="{FF2B5EF4-FFF2-40B4-BE49-F238E27FC236}">
                <a16:creationId xmlns:a16="http://schemas.microsoft.com/office/drawing/2014/main" id="{0E49AF1E-2CEC-D2C4-B600-A938D8744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0" b="1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3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8CF7D-820E-A996-942A-BEB0B464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pPr rtl="0"/>
            <a:r>
              <a:rPr lang="it-IT" sz="2600" b="1"/>
              <a:t>Il simbolo dello Stato d'Israele è uno scudo al centro del quale si trova una menorah di sette canne, come la menorah che era nel Tempio. </a:t>
            </a:r>
            <a:br>
              <a:rPr lang="he-IL" sz="2600" b="1"/>
            </a:br>
            <a:r>
              <a:rPr lang="it-IT" sz="2600" b="1"/>
              <a:t>Rami d'ulivo su entrambi i lati e la scritta "Israele" in basso.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7CE39-EB71-6D87-9C9D-95D81E524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anchor="ctr">
            <a:normAutofit/>
          </a:bodyPr>
          <a:lstStyle/>
          <a:p>
            <a:pPr marL="0" indent="0" rtl="0">
              <a:buNone/>
            </a:pPr>
            <a:r>
              <a:rPr lang="it-IT" sz="2000"/>
              <a:t>Nel concorso per progettare un simbolo per il Paese, ha vinto il disegno di un simbolo ideato dai fratelli Gabriel e Maxim Shamir.</a:t>
            </a:r>
          </a:p>
          <a:p>
            <a:pPr marL="0" indent="0">
              <a:buNone/>
            </a:pPr>
            <a:endParaRPr lang="he-IL" sz="2000" b="0" i="0">
              <a:effectLst/>
              <a:latin typeface="Open Sans Hebrew"/>
            </a:endParaRPr>
          </a:p>
        </p:txBody>
      </p:sp>
      <p:pic>
        <p:nvPicPr>
          <p:cNvPr id="6" name="Content Placeholder 4" descr="A blue and white sign with a menorah and leaves">
            <a:extLst>
              <a:ext uri="{FF2B5EF4-FFF2-40B4-BE49-F238E27FC236}">
                <a16:creationId xmlns:a16="http://schemas.microsoft.com/office/drawing/2014/main" id="{0C03386D-0919-FDC2-0DE5-2D3B4C055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9" r="5951" b="1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</p:spPr>
      </p:pic>
      <p:pic>
        <p:nvPicPr>
          <p:cNvPr id="5" name="Picture 4" descr="A newspaper article of men in suits&#10;&#10;Description automatically generated">
            <a:extLst>
              <a:ext uri="{FF2B5EF4-FFF2-40B4-BE49-F238E27FC236}">
                <a16:creationId xmlns:a16="http://schemas.microsoft.com/office/drawing/2014/main" id="{0E49AF1E-2CEC-D2C4-B600-A938D8744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0" b="1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49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881</Words>
  <Application>Microsoft Office PowerPoint</Application>
  <PresentationFormat>Widescreen</PresentationFormat>
  <Paragraphs>75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Courier New</vt:lpstr>
      <vt:lpstr>Eudoxus Sans</vt:lpstr>
      <vt:lpstr>Open Sans Hebrew</vt:lpstr>
      <vt:lpstr>p22-mackinac-pro</vt:lpstr>
      <vt:lpstr>Office Theme</vt:lpstr>
      <vt:lpstr>PowerPoint Presentation</vt:lpstr>
      <vt:lpstr>הסבר למורה-רציונל הפעילות</vt:lpstr>
      <vt:lpstr>יום ירושלים </vt:lpstr>
      <vt:lpstr>ירושלים עיר הבירה הסמל של ירושלים</vt:lpstr>
      <vt:lpstr>מנורת שבעת הקנים</vt:lpstr>
      <vt:lpstr>PowerPoint Presentation</vt:lpstr>
      <vt:lpstr>מה מראה סמל המנורה של מדינת ישראל? </vt:lpstr>
      <vt:lpstr>סמל מדינת ישראל הוא מגן אשר במרכזו  מנורת שבעת הקנים , כמו המנורה שהיתה בבית המקדש, משני צדיה ענפי זית ובתחתיתו הכיתוב “ישראל.  “ </vt:lpstr>
      <vt:lpstr>Il simbolo dello Stato d'Israele è uno scudo al centro del quale si trova una menorah di sette canne, come la menorah che era nel Tempio.  Rami d'ulivo su entrambi i lati e la scritta "Israele" in basso. </vt:lpstr>
      <vt:lpstr>שער טיטוס</vt:lpstr>
      <vt:lpstr>PowerPoint Presentation</vt:lpstr>
      <vt:lpstr>BASSORILIEVO ARCO DI TITO</vt:lpstr>
      <vt:lpstr>PowerPoint Presentation</vt:lpstr>
      <vt:lpstr>PowerPoint Presentation</vt:lpstr>
      <vt:lpstr>ענפי הזית בצידי המנורה נועדו לסמל את השלום ומהמשפט שהופיע בעיצוב המקורי של האחים, "שלום על ישראל", נשאר השם "ישראל" בעברית מתחת למנורה. </vt:lpstr>
      <vt:lpstr>PowerPoint Presentation</vt:lpstr>
      <vt:lpstr>Disegna la tua menorah</vt:lpstr>
      <vt:lpstr>PowerPoint Presentation</vt:lpstr>
      <vt:lpstr>שמות ירושלים</vt:lpstr>
      <vt:lpstr>Le porte di Gerusalemme</vt:lpstr>
      <vt:lpstr>Abbina le parole:</vt:lpstr>
      <vt:lpstr>ירושלים של זהב - נעמי שמר </vt:lpstr>
      <vt:lpstr>מעל פסגת הר הצופים- אביגדור המאירי</vt:lpstr>
      <vt:lpstr>קישורים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סונינו טיציאנה</dc:creator>
  <cp:lastModifiedBy>סונינו טיציאנה</cp:lastModifiedBy>
  <cp:revision>43</cp:revision>
  <dcterms:created xsi:type="dcterms:W3CDTF">2024-03-23T16:55:50Z</dcterms:created>
  <dcterms:modified xsi:type="dcterms:W3CDTF">2024-03-25T03:16:45Z</dcterms:modified>
</cp:coreProperties>
</file>