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4" r:id="rId2"/>
    <p:sldId id="346" r:id="rId3"/>
    <p:sldId id="341" r:id="rId4"/>
    <p:sldId id="256" r:id="rId5"/>
    <p:sldId id="343" r:id="rId6"/>
    <p:sldId id="345" r:id="rId7"/>
    <p:sldId id="258" r:id="rId8"/>
    <p:sldId id="347" r:id="rId9"/>
    <p:sldId id="265" r:id="rId10"/>
    <p:sldId id="266" r:id="rId11"/>
    <p:sldId id="259" r:id="rId12"/>
    <p:sldId id="260" r:id="rId13"/>
    <p:sldId id="276" r:id="rId14"/>
    <p:sldId id="286" r:id="rId15"/>
    <p:sldId id="287" r:id="rId16"/>
    <p:sldId id="279" r:id="rId17"/>
    <p:sldId id="281" r:id="rId18"/>
    <p:sldId id="261"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3" autoAdjust="0"/>
    <p:restoredTop sz="94660"/>
  </p:normalViewPr>
  <p:slideViewPr>
    <p:cSldViewPr snapToGrid="0">
      <p:cViewPr varScale="1">
        <p:scale>
          <a:sx n="76" d="100"/>
          <a:sy n="76"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2029F-C616-4199-906F-1597BF03A12F}" type="datetimeFigureOut">
              <a:rPr lang="it-IT" smtClean="0"/>
              <a:t>24/03/2024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BFFB1-B40C-4A54-B0B0-4F0D4C3FC373}" type="slidenum">
              <a:rPr lang="it-IT" smtClean="0"/>
              <a:t>‹#›</a:t>
            </a:fld>
            <a:endParaRPr lang="it-IT"/>
          </a:p>
        </p:txBody>
      </p:sp>
    </p:spTree>
    <p:extLst>
      <p:ext uri="{BB962C8B-B14F-4D97-AF65-F5344CB8AC3E}">
        <p14:creationId xmlns:p14="http://schemas.microsoft.com/office/powerpoint/2010/main" val="12948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2765-CE72-787C-ABEA-EE995F526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63696D27-00F4-BFBD-D975-1879B76A1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A285AF67-3DC8-75A5-881E-AE2440B87D8E}"/>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9738D5D4-B055-CB59-498A-0DFA8C2B87E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0C3F9C8-24CA-5672-EFAD-75BD51BDFD62}"/>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79895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9772-AF7D-D03F-F166-F8CED3475D4E}"/>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EC9D80A4-15C3-48F0-7793-D0F5779C7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13FF8F0-DCA8-D438-39D1-9683BE175766}"/>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3932D21B-5D40-6AC6-3E91-EE64CB2C8F4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CDA601A-C4A5-8F78-DA17-17DC6A6287B1}"/>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154035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0B216-5BF1-A404-2698-41642964B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C60B2FE-F3DF-08A5-9657-29C356278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A652D42-DD4D-5112-BF60-43F026108489}"/>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01E89F9F-0914-6E4A-ABB3-91E7697EC7F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20B34FA-748E-CD44-D62E-F22011AE9C0E}"/>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320014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F4C1-504F-B4C0-EBF3-93045E7A035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B76F5986-3DFC-6AE5-DEF1-5F3E5D52A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17BB463-2F4F-94D3-8FC6-DBFB026B6AB9}"/>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64BF63D3-C39B-D242-734A-6AD76C66C94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4077C9B-A7A7-6548-09E6-55294B333B20}"/>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384422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9635-439E-2505-9025-CC5530A85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A906FDF0-C40B-A01B-CBED-C43BE5ED1B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1A4FD-A425-CFF9-0F3B-3979C36C4E91}"/>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8F744988-08B7-1CD9-C56E-AF683252F9A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A269612-A056-2042-4014-D7D3D9CA6B34}"/>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21780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E05D-881D-28A8-F584-315F2301219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F20210A-ED75-89AA-9822-E1611714D1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E293F380-C47E-8972-6954-D5860AF64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F9875081-32AF-B968-7B29-F1E5704CBEA1}"/>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6" name="Footer Placeholder 5">
            <a:extLst>
              <a:ext uri="{FF2B5EF4-FFF2-40B4-BE49-F238E27FC236}">
                <a16:creationId xmlns:a16="http://schemas.microsoft.com/office/drawing/2014/main" id="{20218ACE-4C07-20DB-0726-54FD90E7EE0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1888A5D4-9B26-F0D6-FB09-EFCFC633941C}"/>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422008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8358-731F-31EF-07AC-EC8B3837FE6D}"/>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329637D-3C77-920D-8F75-FDA3D52E7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01B92-7DF0-18D9-7DBD-AFB882BDD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01DBA34-7D7B-62AA-22C9-74AF54244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A4BCC-7EAA-C1F8-8425-1364FBBF3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8E8CDE1-5FF3-8448-9CF9-4264320A3B98}"/>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8" name="Footer Placeholder 7">
            <a:extLst>
              <a:ext uri="{FF2B5EF4-FFF2-40B4-BE49-F238E27FC236}">
                <a16:creationId xmlns:a16="http://schemas.microsoft.com/office/drawing/2014/main" id="{EAC9213D-CDAA-3CCB-4F6C-F73F0FA5C890}"/>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8665FDB3-4E6B-AF18-2403-0F18B116D7E6}"/>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271205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D19B-9BC8-D6A1-56CC-6052EBEC25C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49822EBD-F037-92A0-3028-2863C8F28212}"/>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4" name="Footer Placeholder 3">
            <a:extLst>
              <a:ext uri="{FF2B5EF4-FFF2-40B4-BE49-F238E27FC236}">
                <a16:creationId xmlns:a16="http://schemas.microsoft.com/office/drawing/2014/main" id="{3F6744F1-09A2-68D5-7A6A-D801C890F15D}"/>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50DA06D-92CC-0EDF-6F9F-C13A0288DF71}"/>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100361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C79ED-6560-0902-4BCD-0821E6D4522F}"/>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3" name="Footer Placeholder 2">
            <a:extLst>
              <a:ext uri="{FF2B5EF4-FFF2-40B4-BE49-F238E27FC236}">
                <a16:creationId xmlns:a16="http://schemas.microsoft.com/office/drawing/2014/main" id="{8F7CA7B3-FEE1-AECF-B3D1-2742F9392A42}"/>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551DD3C3-5D48-0314-BF37-1FFBA1ED3803}"/>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387153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3AFA-4319-674A-AB0A-5DC86EE34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C16EBA76-283D-8240-59D4-99597650C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CC542C62-6495-030D-2B9D-C98176A9A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43D26-8EC7-3871-4847-22706A7D12B4}"/>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6" name="Footer Placeholder 5">
            <a:extLst>
              <a:ext uri="{FF2B5EF4-FFF2-40B4-BE49-F238E27FC236}">
                <a16:creationId xmlns:a16="http://schemas.microsoft.com/office/drawing/2014/main" id="{4A6A8525-0893-0175-2DF6-B30BF3651FC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02599BE-D246-D567-50D0-18B2E6105A5C}"/>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405756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5362-1A39-B235-B970-614F99483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33AD95F1-8B65-6F86-AAEA-CDBE3404B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8A12B12F-247D-C1DC-8658-BA53C99B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012BB-DC00-A9B5-6727-4C77250EA559}"/>
              </a:ext>
            </a:extLst>
          </p:cNvPr>
          <p:cNvSpPr>
            <a:spLocks noGrp="1"/>
          </p:cNvSpPr>
          <p:nvPr>
            <p:ph type="dt" sz="half" idx="10"/>
          </p:nvPr>
        </p:nvSpPr>
        <p:spPr/>
        <p:txBody>
          <a:bodyPr/>
          <a:lstStyle/>
          <a:p>
            <a:fld id="{A33869A3-34D9-4F21-ABA7-E3BCB6026CB3}" type="datetimeFigureOut">
              <a:rPr lang="it-IT" smtClean="0"/>
              <a:t>24/03/2024</a:t>
            </a:fld>
            <a:endParaRPr lang="it-IT"/>
          </a:p>
        </p:txBody>
      </p:sp>
      <p:sp>
        <p:nvSpPr>
          <p:cNvPr id="6" name="Footer Placeholder 5">
            <a:extLst>
              <a:ext uri="{FF2B5EF4-FFF2-40B4-BE49-F238E27FC236}">
                <a16:creationId xmlns:a16="http://schemas.microsoft.com/office/drawing/2014/main" id="{0966BA9C-6F8D-BD0D-B185-1883015CF87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D45346D-96C6-36BA-1674-2F33F107A2F6}"/>
              </a:ext>
            </a:extLst>
          </p:cNvPr>
          <p:cNvSpPr>
            <a:spLocks noGrp="1"/>
          </p:cNvSpPr>
          <p:nvPr>
            <p:ph type="sldNum" sz="quarter" idx="12"/>
          </p:nvPr>
        </p:nvSpPr>
        <p:spPr/>
        <p:txBody>
          <a:bodyPr/>
          <a:lstStyle/>
          <a:p>
            <a:fld id="{4DC18356-A8F4-48A1-A4D0-9E7468FC271E}" type="slidenum">
              <a:rPr lang="it-IT" smtClean="0"/>
              <a:t>‹#›</a:t>
            </a:fld>
            <a:endParaRPr lang="it-IT"/>
          </a:p>
        </p:txBody>
      </p:sp>
    </p:spTree>
    <p:extLst>
      <p:ext uri="{BB962C8B-B14F-4D97-AF65-F5344CB8AC3E}">
        <p14:creationId xmlns:p14="http://schemas.microsoft.com/office/powerpoint/2010/main" val="141321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052FE-09D7-DB53-D1D8-AB3A7C9C7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E9CD1F05-AA6F-EBF8-F5C6-9329D4788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17CBA81-C1DB-BB8B-2B0B-2FDD68F43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3869A3-34D9-4F21-ABA7-E3BCB6026CB3}" type="datetimeFigureOut">
              <a:rPr lang="it-IT" smtClean="0"/>
              <a:t>24/03/2024</a:t>
            </a:fld>
            <a:endParaRPr lang="it-IT"/>
          </a:p>
        </p:txBody>
      </p:sp>
      <p:sp>
        <p:nvSpPr>
          <p:cNvPr id="5" name="Footer Placeholder 4">
            <a:extLst>
              <a:ext uri="{FF2B5EF4-FFF2-40B4-BE49-F238E27FC236}">
                <a16:creationId xmlns:a16="http://schemas.microsoft.com/office/drawing/2014/main" id="{BE512F3B-D54C-3876-BC00-EDA3F64BB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03777AEE-2C67-57CE-FD89-990FEBC12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C18356-A8F4-48A1-A4D0-9E7468FC271E}" type="slidenum">
              <a:rPr lang="it-IT" smtClean="0"/>
              <a:t>‹#›</a:t>
            </a:fld>
            <a:endParaRPr lang="it-IT"/>
          </a:p>
        </p:txBody>
      </p:sp>
    </p:spTree>
    <p:extLst>
      <p:ext uri="{BB962C8B-B14F-4D97-AF65-F5344CB8AC3E}">
        <p14:creationId xmlns:p14="http://schemas.microsoft.com/office/powerpoint/2010/main" val="21674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z27MZP_4P_U?si=11ePTr9w2E1a5AX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Hgv2hoICGNk?si=JMwdMMUzB-7nHa4Z"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8xBB6dZ_rg" TargetMode="External"/><Relationship Id="rId7" Type="http://schemas.openxmlformats.org/officeDocument/2006/relationships/hyperlink" Target="https://youtu.be/Hgv2hoICGNk?si=H2M3P16Th3k0UGz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Hgv2hoICGNk?si=JMwdMMUzB-7nHa4Z" TargetMode="External"/><Relationship Id="rId5" Type="http://schemas.openxmlformats.org/officeDocument/2006/relationships/hyperlink" Target="https://youtu.be/z27MZP_4P_U?si=2-mY3mzUFiWucVon" TargetMode="External"/><Relationship Id="rId4" Type="http://schemas.openxmlformats.org/officeDocument/2006/relationships/hyperlink" Target="https://youtu.be/z27MZP_4P_U?si=11ePTr9w2E1a5AX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lag made of people&#10;&#10;Description automatically generated">
            <a:extLst>
              <a:ext uri="{FF2B5EF4-FFF2-40B4-BE49-F238E27FC236}">
                <a16:creationId xmlns:a16="http://schemas.microsoft.com/office/drawing/2014/main" id="{CA43ACC4-E22B-09C4-6D85-6202121ACCBF}"/>
              </a:ext>
            </a:extLst>
          </p:cNvPr>
          <p:cNvPicPr>
            <a:picLocks noChangeAspect="1"/>
          </p:cNvPicPr>
          <p:nvPr/>
        </p:nvPicPr>
        <p:blipFill rotWithShape="1">
          <a:blip r:embed="rId2">
            <a:extLst>
              <a:ext uri="{28A0092B-C50C-407E-A947-70E740481C1C}">
                <a14:useLocalDpi xmlns:a14="http://schemas.microsoft.com/office/drawing/2010/main" val="0"/>
              </a:ext>
            </a:extLst>
          </a:blip>
          <a:srcRect t="12632" b="29089"/>
          <a:stretch/>
        </p:blipFill>
        <p:spPr>
          <a:xfrm>
            <a:off x="1004954" y="2150318"/>
            <a:ext cx="7226610" cy="4064215"/>
          </a:xfrm>
          <a:prstGeom prst="rect">
            <a:avLst/>
          </a:prstGeom>
        </p:spPr>
      </p:pic>
      <p:pic>
        <p:nvPicPr>
          <p:cNvPr id="2" name="Google Shape;104;p1">
            <a:extLst>
              <a:ext uri="{FF2B5EF4-FFF2-40B4-BE49-F238E27FC236}">
                <a16:creationId xmlns:a16="http://schemas.microsoft.com/office/drawing/2014/main" id="{840CBC30-F41E-7699-2E5B-323EECC40F38}"/>
              </a:ext>
            </a:extLst>
          </p:cNvPr>
          <p:cNvPicPr preferRelativeResize="0"/>
          <p:nvPr/>
        </p:nvPicPr>
        <p:blipFill rotWithShape="1">
          <a:blip r:embed="rId3">
            <a:alphaModFix/>
          </a:blip>
          <a:srcRect/>
          <a:stretch/>
        </p:blipFill>
        <p:spPr>
          <a:xfrm>
            <a:off x="721758" y="643467"/>
            <a:ext cx="1479367" cy="1402522"/>
          </a:xfrm>
          <a:prstGeom prst="rect">
            <a:avLst/>
          </a:prstGeom>
          <a:noFill/>
          <a:ln>
            <a:noFill/>
          </a:ln>
        </p:spPr>
      </p:pic>
      <p:sp>
        <p:nvSpPr>
          <p:cNvPr id="5" name="TextBox 4">
            <a:extLst>
              <a:ext uri="{FF2B5EF4-FFF2-40B4-BE49-F238E27FC236}">
                <a16:creationId xmlns:a16="http://schemas.microsoft.com/office/drawing/2014/main" id="{192DB4A1-B44D-9855-A582-F0013DF72F4E}"/>
              </a:ext>
            </a:extLst>
          </p:cNvPr>
          <p:cNvSpPr txBox="1"/>
          <p:nvPr/>
        </p:nvSpPr>
        <p:spPr>
          <a:xfrm>
            <a:off x="8464282" y="1950563"/>
            <a:ext cx="2865435" cy="1582975"/>
          </a:xfrm>
          <a:prstGeom prst="rect">
            <a:avLst/>
          </a:prstGeom>
          <a:noFill/>
        </p:spPr>
        <p:txBody>
          <a:bodyPr wrap="square">
            <a:spAutoFit/>
          </a:bodyPr>
          <a:lstStyle/>
          <a:p>
            <a:pPr algn="ctr" defTabSz="822960">
              <a:spcAft>
                <a:spcPts val="600"/>
              </a:spcAft>
            </a:pPr>
            <a:r>
              <a:rPr lang="he-IL" sz="4860" kern="1200">
                <a:solidFill>
                  <a:schemeClr val="tx1"/>
                </a:solidFill>
                <a:latin typeface="+mn-lt"/>
                <a:ea typeface="+mn-ea"/>
                <a:cs typeface="+mn-cs"/>
              </a:rPr>
              <a:t>איטלקית</a:t>
            </a:r>
            <a:br>
              <a:rPr lang="he-IL" sz="4860" kern="1200">
                <a:solidFill>
                  <a:schemeClr val="tx1"/>
                </a:solidFill>
                <a:latin typeface="+mn-lt"/>
                <a:ea typeface="+mn-ea"/>
                <a:cs typeface="+mn-cs"/>
              </a:rPr>
            </a:br>
            <a:r>
              <a:rPr lang="en-US" sz="4860" kern="1200">
                <a:solidFill>
                  <a:schemeClr val="tx1"/>
                </a:solidFill>
                <a:latin typeface="+mn-lt"/>
                <a:ea typeface="+mn-ea"/>
                <a:cs typeface="+mn-cs"/>
              </a:rPr>
              <a:t>Italiano</a:t>
            </a:r>
            <a:endParaRPr lang="it-IT" sz="5400"/>
          </a:p>
        </p:txBody>
      </p:sp>
      <p:sp>
        <p:nvSpPr>
          <p:cNvPr id="7" name="TextBox 6">
            <a:extLst>
              <a:ext uri="{FF2B5EF4-FFF2-40B4-BE49-F238E27FC236}">
                <a16:creationId xmlns:a16="http://schemas.microsoft.com/office/drawing/2014/main" id="{2BC16033-9D3F-B841-1E39-F489DA8B7CA4}"/>
              </a:ext>
            </a:extLst>
          </p:cNvPr>
          <p:cNvSpPr txBox="1"/>
          <p:nvPr/>
        </p:nvSpPr>
        <p:spPr>
          <a:xfrm>
            <a:off x="8464280" y="3822603"/>
            <a:ext cx="2865436" cy="2163669"/>
          </a:xfrm>
          <a:prstGeom prst="rect">
            <a:avLst/>
          </a:prstGeom>
          <a:noFill/>
        </p:spPr>
        <p:txBody>
          <a:bodyPr wrap="square">
            <a:spAutoFit/>
          </a:bodyPr>
          <a:lstStyle/>
          <a:p>
            <a:pPr algn="ctr" defTabSz="822960">
              <a:spcAft>
                <a:spcPts val="600"/>
              </a:spcAft>
            </a:pPr>
            <a:r>
              <a:rPr lang="he-IL" sz="4320" b="1" kern="1200" dirty="0">
                <a:solidFill>
                  <a:schemeClr val="tx2">
                    <a:lumMod val="75000"/>
                    <a:lumOff val="25000"/>
                  </a:schemeClr>
                </a:solidFill>
                <a:latin typeface="+mn-lt"/>
                <a:ea typeface="+mn-ea"/>
                <a:cs typeface="+mn-cs"/>
              </a:rPr>
              <a:t>חודש התקומה</a:t>
            </a:r>
            <a:endParaRPr lang="en-US" sz="4320" b="1" kern="1200" dirty="0">
              <a:solidFill>
                <a:schemeClr val="tx2">
                  <a:lumMod val="75000"/>
                  <a:lumOff val="25000"/>
                </a:schemeClr>
              </a:solidFill>
              <a:latin typeface="+mn-lt"/>
              <a:ea typeface="+mn-ea"/>
              <a:cs typeface="+mn-cs"/>
            </a:endParaRPr>
          </a:p>
          <a:p>
            <a:pPr algn="ctr" defTabSz="822960">
              <a:spcAft>
                <a:spcPts val="600"/>
              </a:spcAft>
            </a:pPr>
            <a:r>
              <a:rPr lang="he-IL" sz="4320" b="1" kern="1200" dirty="0">
                <a:solidFill>
                  <a:schemeClr val="tx1"/>
                </a:solidFill>
                <a:latin typeface="+mn-lt"/>
                <a:ea typeface="+mn-ea"/>
                <a:cs typeface="+mn-cs"/>
              </a:rPr>
              <a:t> יום הזיכרון</a:t>
            </a:r>
            <a:endParaRPr lang="he-IL" sz="4800" b="1" dirty="0"/>
          </a:p>
        </p:txBody>
      </p:sp>
      <p:pic>
        <p:nvPicPr>
          <p:cNvPr id="8" name="Google Shape;102;p1">
            <a:extLst>
              <a:ext uri="{FF2B5EF4-FFF2-40B4-BE49-F238E27FC236}">
                <a16:creationId xmlns:a16="http://schemas.microsoft.com/office/drawing/2014/main" id="{E22C99A3-3D5C-E443-F97C-CAF924B01CBD}"/>
              </a:ext>
            </a:extLst>
          </p:cNvPr>
          <p:cNvPicPr preferRelativeResize="0"/>
          <p:nvPr/>
        </p:nvPicPr>
        <p:blipFill rotWithShape="1">
          <a:blip r:embed="rId4">
            <a:alphaModFix/>
          </a:blip>
          <a:srcRect/>
          <a:stretch/>
        </p:blipFill>
        <p:spPr>
          <a:xfrm>
            <a:off x="8690093" y="813052"/>
            <a:ext cx="2780148" cy="911525"/>
          </a:xfrm>
          <a:prstGeom prst="rect">
            <a:avLst/>
          </a:prstGeom>
          <a:noFill/>
          <a:ln>
            <a:noFill/>
          </a:ln>
        </p:spPr>
      </p:pic>
      <p:sp>
        <p:nvSpPr>
          <p:cNvPr id="6" name="תיבת טקסט 5">
            <a:extLst>
              <a:ext uri="{FF2B5EF4-FFF2-40B4-BE49-F238E27FC236}">
                <a16:creationId xmlns:a16="http://schemas.microsoft.com/office/drawing/2014/main" id="{F1DD4825-3716-7E15-D478-073F6DE3BD2A}"/>
              </a:ext>
            </a:extLst>
          </p:cNvPr>
          <p:cNvSpPr txBox="1"/>
          <p:nvPr/>
        </p:nvSpPr>
        <p:spPr>
          <a:xfrm>
            <a:off x="6848998" y="1720869"/>
            <a:ext cx="6096000" cy="399084"/>
          </a:xfrm>
          <a:prstGeom prst="rect">
            <a:avLst/>
          </a:prstGeom>
          <a:noFill/>
        </p:spPr>
        <p:txBody>
          <a:bodyPr wrap="square">
            <a:spAutoFit/>
          </a:bodyPr>
          <a:lstStyle/>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David" panose="020E0502060401010101" pitchFamily="34" charset="-79"/>
              </a:rPr>
              <a:t>אגף א' – שפות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39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3F9B-8BD2-A9B2-7009-86E7653134F8}"/>
              </a:ext>
            </a:extLst>
          </p:cNvPr>
          <p:cNvSpPr>
            <a:spLocks noGrp="1"/>
          </p:cNvSpPr>
          <p:nvPr>
            <p:ph type="title"/>
          </p:nvPr>
        </p:nvSpPr>
        <p:spPr/>
        <p:txBody>
          <a:bodyPr>
            <a:normAutofit fontScale="90000"/>
          </a:bodyPr>
          <a:lstStyle/>
          <a:p>
            <a:r>
              <a:rPr lang="it-IT" sz="2800" dirty="0"/>
              <a:t>Tali </a:t>
            </a:r>
            <a:r>
              <a:rPr lang="it-IT" sz="2800" dirty="0" err="1"/>
              <a:t>sorek</a:t>
            </a:r>
            <a:r>
              <a:rPr lang="it-IT" sz="2800" dirty="0"/>
              <a:t> rappresenta la pace attraverso i colori, ognuno dei quali ha un sinistro preciso. </a:t>
            </a:r>
            <a:br>
              <a:rPr lang="it-IT" sz="2800" dirty="0"/>
            </a:br>
            <a:r>
              <a:rPr lang="it-IT" sz="2800" dirty="0"/>
              <a:t>Completa la tabella collegando ogni colore ha il significato corrispondente.</a:t>
            </a:r>
          </a:p>
        </p:txBody>
      </p:sp>
      <p:sp>
        <p:nvSpPr>
          <p:cNvPr id="3" name="Text Placeholder 2">
            <a:extLst>
              <a:ext uri="{FF2B5EF4-FFF2-40B4-BE49-F238E27FC236}">
                <a16:creationId xmlns:a16="http://schemas.microsoft.com/office/drawing/2014/main" id="{145BE41B-08E9-914A-27CA-28ACC71E28D9}"/>
              </a:ext>
            </a:extLst>
          </p:cNvPr>
          <p:cNvSpPr>
            <a:spLocks noGrp="1"/>
          </p:cNvSpPr>
          <p:nvPr>
            <p:ph type="body" idx="1"/>
          </p:nvPr>
        </p:nvSpPr>
        <p:spPr/>
        <p:txBody>
          <a:bodyPr/>
          <a:lstStyle/>
          <a:p>
            <a:pPr algn="l" rtl="0"/>
            <a:r>
              <a:rPr lang="en-US" b="1" dirty="0" err="1"/>
              <a:t>colore</a:t>
            </a:r>
            <a:endParaRPr lang="it-IT" b="1" dirty="0"/>
          </a:p>
        </p:txBody>
      </p:sp>
      <p:sp>
        <p:nvSpPr>
          <p:cNvPr id="4" name="Text Placeholder 3">
            <a:extLst>
              <a:ext uri="{FF2B5EF4-FFF2-40B4-BE49-F238E27FC236}">
                <a16:creationId xmlns:a16="http://schemas.microsoft.com/office/drawing/2014/main" id="{494EDF3B-1C04-8329-559A-14CE73A63A89}"/>
              </a:ext>
            </a:extLst>
          </p:cNvPr>
          <p:cNvSpPr>
            <a:spLocks noGrp="1"/>
          </p:cNvSpPr>
          <p:nvPr>
            <p:ph type="body" idx="2"/>
          </p:nvPr>
        </p:nvSpPr>
        <p:spPr>
          <a:xfrm>
            <a:off x="1121540" y="2582334"/>
            <a:ext cx="4937760" cy="3286760"/>
          </a:xfrm>
        </p:spPr>
        <p:txBody>
          <a:bodyPr/>
          <a:lstStyle/>
          <a:p>
            <a:pPr algn="l" rtl="0">
              <a:buFont typeface="Arial" panose="020B0604020202020204" pitchFamily="34" charset="0"/>
              <a:buChar char="•"/>
            </a:pPr>
            <a:r>
              <a:rPr lang="en-US" dirty="0" err="1"/>
              <a:t>Arancio</a:t>
            </a:r>
            <a:endParaRPr lang="en-US" dirty="0"/>
          </a:p>
          <a:p>
            <a:pPr algn="l" rtl="0">
              <a:buFont typeface="Arial" panose="020B0604020202020204" pitchFamily="34" charset="0"/>
              <a:buChar char="•"/>
            </a:pPr>
            <a:r>
              <a:rPr lang="en-US" dirty="0"/>
              <a:t>Verde</a:t>
            </a:r>
          </a:p>
          <a:p>
            <a:pPr algn="l" rtl="0">
              <a:buFont typeface="Arial" panose="020B0604020202020204" pitchFamily="34" charset="0"/>
              <a:buChar char="•"/>
            </a:pPr>
            <a:r>
              <a:rPr lang="en-US" dirty="0"/>
              <a:t>Celeste</a:t>
            </a:r>
          </a:p>
          <a:p>
            <a:pPr algn="l" rtl="0">
              <a:buFont typeface="Arial" panose="020B0604020202020204" pitchFamily="34" charset="0"/>
              <a:buChar char="•"/>
            </a:pPr>
            <a:r>
              <a:rPr lang="en-US" dirty="0"/>
              <a:t>rosa</a:t>
            </a:r>
            <a:endParaRPr lang="it-IT" dirty="0"/>
          </a:p>
        </p:txBody>
      </p:sp>
      <p:sp>
        <p:nvSpPr>
          <p:cNvPr id="5" name="Text Placeholder 4">
            <a:extLst>
              <a:ext uri="{FF2B5EF4-FFF2-40B4-BE49-F238E27FC236}">
                <a16:creationId xmlns:a16="http://schemas.microsoft.com/office/drawing/2014/main" id="{8C23A256-F953-6503-5E64-DF1F1D7934CD}"/>
              </a:ext>
            </a:extLst>
          </p:cNvPr>
          <p:cNvSpPr>
            <a:spLocks noGrp="1"/>
          </p:cNvSpPr>
          <p:nvPr>
            <p:ph type="body" idx="3"/>
          </p:nvPr>
        </p:nvSpPr>
        <p:spPr/>
        <p:txBody>
          <a:bodyPr/>
          <a:lstStyle/>
          <a:p>
            <a:pPr algn="l"/>
            <a:r>
              <a:rPr lang="en-US" b="1" dirty="0" err="1"/>
              <a:t>significato</a:t>
            </a:r>
            <a:endParaRPr lang="it-IT" b="1" dirty="0"/>
          </a:p>
        </p:txBody>
      </p:sp>
      <p:sp>
        <p:nvSpPr>
          <p:cNvPr id="6" name="Text Placeholder 5">
            <a:extLst>
              <a:ext uri="{FF2B5EF4-FFF2-40B4-BE49-F238E27FC236}">
                <a16:creationId xmlns:a16="http://schemas.microsoft.com/office/drawing/2014/main" id="{0786FA5D-8251-D601-59FB-DE2C7263D788}"/>
              </a:ext>
            </a:extLst>
          </p:cNvPr>
          <p:cNvSpPr>
            <a:spLocks noGrp="1"/>
          </p:cNvSpPr>
          <p:nvPr>
            <p:ph type="body" idx="4"/>
          </p:nvPr>
        </p:nvSpPr>
        <p:spPr/>
        <p:txBody>
          <a:bodyPr>
            <a:normAutofit fontScale="92500"/>
          </a:bodyPr>
          <a:lstStyle/>
          <a:p>
            <a:pPr marL="114300" indent="0" algn="l" rtl="0">
              <a:buNone/>
            </a:pPr>
            <a:r>
              <a:rPr lang="en-US" dirty="0"/>
              <a:t>……………………………………………………………………………………………………………………………………………………………………………………………………………………………………………………………………………………………………………………………………………………………………………………………………………………………………………….</a:t>
            </a:r>
            <a:endParaRPr lang="it-IT" dirty="0"/>
          </a:p>
        </p:txBody>
      </p:sp>
    </p:spTree>
    <p:extLst>
      <p:ext uri="{BB962C8B-B14F-4D97-AF65-F5344CB8AC3E}">
        <p14:creationId xmlns:p14="http://schemas.microsoft.com/office/powerpoint/2010/main" val="16480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Google Shape;114;p17"/>
          <p:cNvSpPr txBox="1">
            <a:spLocks noGrp="1"/>
          </p:cNvSpPr>
          <p:nvPr>
            <p:ph type="title"/>
          </p:nvPr>
        </p:nvSpPr>
        <p:spPr>
          <a:xfrm>
            <a:off x="640080" y="325369"/>
            <a:ext cx="4368602" cy="1887077"/>
          </a:xfrm>
          <a:prstGeom prst="rect">
            <a:avLst/>
          </a:prstGeom>
        </p:spPr>
        <p:txBody>
          <a:bodyPr spcFirstLastPara="1" lIns="91425" tIns="45700" rIns="91425" bIns="45700" anchor="b" anchorCtr="0">
            <a:normAutofit/>
          </a:bodyPr>
          <a:lstStyle/>
          <a:p>
            <a:pPr marL="0" lvl="0" indent="0" rtl="1">
              <a:spcBef>
                <a:spcPts val="0"/>
              </a:spcBef>
              <a:spcAft>
                <a:spcPts val="0"/>
              </a:spcAft>
              <a:buSzPts val="1800"/>
              <a:buNone/>
            </a:pPr>
            <a:r>
              <a:rPr lang="iw-IL" sz="4200" dirty="0">
                <a:solidFill>
                  <a:schemeClr val="tx2">
                    <a:lumMod val="75000"/>
                    <a:lumOff val="25000"/>
                  </a:schemeClr>
                </a:solidFill>
              </a:rPr>
              <a:t>דיון בנושא השיר</a:t>
            </a:r>
            <a:br>
              <a:rPr lang="iw-IL" sz="4200" dirty="0">
                <a:solidFill>
                  <a:schemeClr val="tx2">
                    <a:lumMod val="75000"/>
                    <a:lumOff val="25000"/>
                  </a:schemeClr>
                </a:solidFill>
              </a:rPr>
            </a:br>
            <a:r>
              <a:rPr lang="it-IT" sz="2400" dirty="0">
                <a:solidFill>
                  <a:schemeClr val="tx2">
                    <a:lumMod val="75000"/>
                    <a:lumOff val="25000"/>
                  </a:schemeClr>
                </a:solidFill>
              </a:rPr>
              <a:t>Discussione</a:t>
            </a:r>
            <a:br>
              <a:rPr lang="it-IT" sz="4200" dirty="0"/>
            </a:br>
            <a:endParaRPr lang="it-IT" sz="4200" dirty="0"/>
          </a:p>
        </p:txBody>
      </p:sp>
      <p:sp>
        <p:nvSpPr>
          <p:cNvPr id="1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17"/>
          <p:cNvSpPr txBox="1">
            <a:spLocks noGrp="1"/>
          </p:cNvSpPr>
          <p:nvPr>
            <p:ph type="body" idx="1"/>
          </p:nvPr>
        </p:nvSpPr>
        <p:spPr>
          <a:xfrm>
            <a:off x="291402" y="2818161"/>
            <a:ext cx="4592267" cy="3375406"/>
          </a:xfrm>
          <a:prstGeom prst="rect">
            <a:avLst/>
          </a:prstGeom>
        </p:spPr>
        <p:txBody>
          <a:bodyPr spcFirstLastPara="1" lIns="0" tIns="45700" rIns="0" bIns="45700" anchorCtr="0">
            <a:normAutofit fontScale="85000" lnSpcReduction="20000"/>
          </a:bodyPr>
          <a:lstStyle/>
          <a:p>
            <a:pPr marL="457200" lvl="0" indent="-333632" algn="r" rtl="1">
              <a:spcBef>
                <a:spcPts val="1200"/>
              </a:spcBef>
              <a:spcAft>
                <a:spcPts val="0"/>
              </a:spcAft>
              <a:buSzPct val="108108"/>
              <a:buChar char=" "/>
            </a:pPr>
            <a:r>
              <a:rPr lang="iw-IL" sz="1800" dirty="0">
                <a:latin typeface="Calibri"/>
                <a:ea typeface="Calibri"/>
                <a:cs typeface="Calibri"/>
                <a:sym typeface="Calibri"/>
              </a:rPr>
              <a:t>דִיוּן  קבוצתי על המסר של השיר דרך שאלות מנחות:</a:t>
            </a:r>
          </a:p>
          <a:p>
            <a:pPr marL="457200" lvl="0" indent="-333632" algn="r" rtl="1">
              <a:spcBef>
                <a:spcPts val="2000"/>
              </a:spcBef>
              <a:spcAft>
                <a:spcPts val="0"/>
              </a:spcAft>
              <a:buSzPct val="108108"/>
              <a:buChar char=" "/>
            </a:pPr>
            <a:r>
              <a:rPr lang="iw-IL" sz="1800" b="1" dirty="0">
                <a:latin typeface="Calibri"/>
                <a:ea typeface="Calibri"/>
                <a:cs typeface="Calibri"/>
                <a:sym typeface="Calibri"/>
              </a:rPr>
              <a:t>מה אתה חושב שהשיר רוצה לספר על השלום ?</a:t>
            </a:r>
          </a:p>
          <a:p>
            <a:pPr marL="457200" lvl="0" indent="-333632" algn="r" rtl="1">
              <a:spcBef>
                <a:spcPts val="2000"/>
              </a:spcBef>
              <a:spcAft>
                <a:spcPts val="0"/>
              </a:spcAft>
              <a:buSzPct val="108108"/>
              <a:buChar char=" "/>
            </a:pPr>
            <a:r>
              <a:rPr lang="iw-IL" sz="1800" b="1" dirty="0">
                <a:latin typeface="Calibri"/>
                <a:ea typeface="Calibri"/>
                <a:cs typeface="Calibri"/>
                <a:sym typeface="Calibri"/>
              </a:rPr>
              <a:t>מה המשמעות של שלום עבורך?</a:t>
            </a:r>
          </a:p>
          <a:p>
            <a:pPr marL="457200" lvl="0" indent="-333632" algn="r" rtl="1">
              <a:spcBef>
                <a:spcPts val="2000"/>
              </a:spcBef>
              <a:spcAft>
                <a:spcPts val="0"/>
              </a:spcAft>
              <a:buSzPct val="108108"/>
              <a:buChar char=" "/>
            </a:pPr>
            <a:r>
              <a:rPr lang="iw-IL" sz="1800" b="1" dirty="0">
                <a:latin typeface="Calibri"/>
                <a:ea typeface="Calibri"/>
                <a:cs typeface="Calibri"/>
                <a:sym typeface="Calibri"/>
              </a:rPr>
              <a:t>האם לדעתך מילות השיר מתחברות למושג  השלום  שלך</a:t>
            </a:r>
            <a:r>
              <a:rPr lang="he-IL" sz="1800" b="1" dirty="0">
                <a:latin typeface="Calibri"/>
                <a:ea typeface="Calibri"/>
                <a:cs typeface="Calibri"/>
                <a:sym typeface="Calibri"/>
              </a:rPr>
              <a:t>?</a:t>
            </a:r>
            <a:r>
              <a:rPr lang="iw-IL" sz="1800" b="1" dirty="0">
                <a:latin typeface="Calibri"/>
                <a:ea typeface="Calibri"/>
                <a:cs typeface="Calibri"/>
                <a:sym typeface="Calibri"/>
              </a:rPr>
              <a:t>  </a:t>
            </a:r>
            <a:endParaRPr lang="iw-IL" sz="1800" b="1" dirty="0"/>
          </a:p>
          <a:p>
            <a:pPr marL="457200" lvl="0" indent="-333632" rtl="0">
              <a:spcBef>
                <a:spcPts val="2000"/>
              </a:spcBef>
              <a:spcAft>
                <a:spcPts val="0"/>
              </a:spcAft>
              <a:buSzPct val="108108"/>
              <a:buChar char=" "/>
            </a:pPr>
            <a:r>
              <a:rPr lang="it-IT" sz="1500" dirty="0">
                <a:latin typeface="Calibri"/>
                <a:ea typeface="Calibri"/>
                <a:cs typeface="Calibri"/>
                <a:sym typeface="Calibri"/>
              </a:rPr>
              <a:t>Discussione di gruppo attraverso domande guida: </a:t>
            </a:r>
          </a:p>
          <a:p>
            <a:pPr marL="457200" lvl="0" indent="-333632" rtl="0">
              <a:spcBef>
                <a:spcPts val="1200"/>
              </a:spcBef>
              <a:spcAft>
                <a:spcPts val="0"/>
              </a:spcAft>
              <a:buSzPct val="108108"/>
              <a:buChar char=" "/>
            </a:pPr>
            <a:r>
              <a:rPr lang="it-IT" sz="1500" dirty="0">
                <a:latin typeface="Calibri"/>
                <a:ea typeface="Calibri"/>
                <a:cs typeface="Calibri"/>
                <a:sym typeface="Calibri"/>
              </a:rPr>
              <a:t>cosa pensate che la canzone voglia comunicare riguardo la </a:t>
            </a:r>
            <a:r>
              <a:rPr lang="it-IT" sz="1500" dirty="0"/>
              <a:t>pace</a:t>
            </a:r>
            <a:r>
              <a:rPr lang="it-IT" sz="1500" dirty="0">
                <a:latin typeface="Calibri"/>
                <a:ea typeface="Calibri"/>
                <a:cs typeface="Calibri"/>
                <a:sym typeface="Calibri"/>
              </a:rPr>
              <a:t>? </a:t>
            </a:r>
          </a:p>
          <a:p>
            <a:pPr marL="457200" lvl="0" indent="-333632" rtl="0">
              <a:spcBef>
                <a:spcPts val="1200"/>
              </a:spcBef>
              <a:spcAft>
                <a:spcPts val="0"/>
              </a:spcAft>
              <a:buSzPct val="108108"/>
              <a:buChar char=" "/>
            </a:pPr>
            <a:r>
              <a:rPr lang="it-IT" sz="1500" dirty="0">
                <a:latin typeface="Calibri"/>
                <a:ea typeface="Calibri"/>
                <a:cs typeface="Calibri"/>
                <a:sym typeface="Calibri"/>
              </a:rPr>
              <a:t>Cosa significa per voi </a:t>
            </a:r>
            <a:r>
              <a:rPr lang="it-IT" sz="1500" dirty="0"/>
              <a:t>“pace”</a:t>
            </a:r>
            <a:r>
              <a:rPr lang="it-IT" sz="1500" dirty="0">
                <a:latin typeface="Calibri"/>
                <a:ea typeface="Calibri"/>
                <a:cs typeface="Calibri"/>
                <a:sym typeface="Calibri"/>
              </a:rPr>
              <a:t>? </a:t>
            </a:r>
          </a:p>
          <a:p>
            <a:pPr marL="457200" lvl="0" indent="-333632" rtl="0">
              <a:spcBef>
                <a:spcPts val="1200"/>
              </a:spcBef>
              <a:spcAft>
                <a:spcPts val="0"/>
              </a:spcAft>
              <a:buSzPct val="108108"/>
              <a:buChar char=" "/>
            </a:pPr>
            <a:r>
              <a:rPr lang="it-IT" sz="1500" dirty="0">
                <a:latin typeface="Calibri"/>
                <a:ea typeface="Calibri"/>
                <a:cs typeface="Calibri"/>
                <a:sym typeface="Calibri"/>
              </a:rPr>
              <a:t>Secondo voi il testo della canzone si collega al vostro concetto di </a:t>
            </a:r>
            <a:r>
              <a:rPr lang="it-IT" sz="1500" dirty="0"/>
              <a:t>pace</a:t>
            </a:r>
            <a:r>
              <a:rPr lang="it-IT" sz="1500" dirty="0">
                <a:latin typeface="Calibri"/>
                <a:ea typeface="Calibri"/>
                <a:cs typeface="Calibri"/>
                <a:sym typeface="Calibri"/>
              </a:rPr>
              <a:t>? Ogni gruppo sarà invitato a condividere le proprie opinioni.</a:t>
            </a:r>
          </a:p>
          <a:p>
            <a:pPr marL="457200" lvl="0" indent="-228600" rtl="0">
              <a:spcBef>
                <a:spcPts val="2000"/>
              </a:spcBef>
              <a:spcAft>
                <a:spcPts val="800"/>
              </a:spcAft>
              <a:buSzPct val="108108"/>
              <a:buNone/>
            </a:pPr>
            <a:endParaRPr lang="it-IT" sz="1000" dirty="0">
              <a:latin typeface="Calibri"/>
              <a:ea typeface="Calibri"/>
              <a:cs typeface="Calibri"/>
              <a:sym typeface="Calibri"/>
            </a:endParaRPr>
          </a:p>
        </p:txBody>
      </p:sp>
      <p:pic>
        <p:nvPicPr>
          <p:cNvPr id="5" name="Picture 4">
            <a:extLst>
              <a:ext uri="{FF2B5EF4-FFF2-40B4-BE49-F238E27FC236}">
                <a16:creationId xmlns:a16="http://schemas.microsoft.com/office/drawing/2014/main" id="{761F51C3-A37F-FE3D-4B3A-72DDDC5AA5AF}"/>
              </a:ext>
            </a:extLst>
          </p:cNvPr>
          <p:cNvPicPr>
            <a:picLocks noChangeAspect="1"/>
          </p:cNvPicPr>
          <p:nvPr/>
        </p:nvPicPr>
        <p:blipFill rotWithShape="1">
          <a:blip r:embed="rId3"/>
          <a:srcRect l="24701" r="183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1">
              <a:lnSpc>
                <a:spcPct val="85000"/>
              </a:lnSpc>
              <a:spcBef>
                <a:spcPts val="0"/>
              </a:spcBef>
              <a:spcAft>
                <a:spcPts val="0"/>
              </a:spcAft>
              <a:buSzPts val="1800"/>
              <a:buNone/>
            </a:pPr>
            <a:r>
              <a:rPr lang="iw-IL" dirty="0">
                <a:solidFill>
                  <a:schemeClr val="tx2">
                    <a:lumMod val="75000"/>
                    <a:lumOff val="25000"/>
                  </a:schemeClr>
                </a:solidFill>
              </a:rPr>
              <a:t>מטלה: </a:t>
            </a:r>
            <a:r>
              <a:rPr lang="he-IL" dirty="0">
                <a:solidFill>
                  <a:schemeClr val="tx2">
                    <a:lumMod val="75000"/>
                    <a:lumOff val="25000"/>
                  </a:schemeClr>
                </a:solidFill>
              </a:rPr>
              <a:t>שיר </a:t>
            </a:r>
            <a:r>
              <a:rPr lang="iw-IL" dirty="0">
                <a:solidFill>
                  <a:schemeClr val="tx2">
                    <a:lumMod val="75000"/>
                    <a:lumOff val="25000"/>
                  </a:schemeClr>
                </a:solidFill>
              </a:rPr>
              <a:t>של</a:t>
            </a:r>
            <a:r>
              <a:rPr lang="he-IL" dirty="0">
                <a:solidFill>
                  <a:schemeClr val="tx2">
                    <a:lumMod val="75000"/>
                    <a:lumOff val="25000"/>
                  </a:schemeClr>
                </a:solidFill>
              </a:rPr>
              <a:t> שלום</a:t>
            </a:r>
            <a:br>
              <a:rPr lang="iw-IL" dirty="0"/>
            </a:br>
            <a:r>
              <a:rPr lang="iw-IL" dirty="0">
                <a:solidFill>
                  <a:schemeClr val="tx2">
                    <a:lumMod val="75000"/>
                    <a:lumOff val="25000"/>
                  </a:schemeClr>
                </a:solidFill>
              </a:rPr>
              <a:t>scrittura di una </a:t>
            </a:r>
            <a:r>
              <a:rPr lang="en-US" dirty="0" err="1">
                <a:solidFill>
                  <a:schemeClr val="tx2">
                    <a:lumMod val="75000"/>
                    <a:lumOff val="25000"/>
                  </a:schemeClr>
                </a:solidFill>
              </a:rPr>
              <a:t>poesia</a:t>
            </a:r>
            <a:r>
              <a:rPr lang="en-US" dirty="0">
                <a:solidFill>
                  <a:schemeClr val="tx2">
                    <a:lumMod val="75000"/>
                    <a:lumOff val="25000"/>
                  </a:schemeClr>
                </a:solidFill>
              </a:rPr>
              <a:t> </a:t>
            </a:r>
            <a:r>
              <a:rPr lang="iw-IL" dirty="0">
                <a:solidFill>
                  <a:schemeClr val="tx2">
                    <a:lumMod val="75000"/>
                    <a:lumOff val="25000"/>
                  </a:schemeClr>
                </a:solidFill>
              </a:rPr>
              <a:t>sulla</a:t>
            </a:r>
            <a:r>
              <a:rPr lang="en-US" dirty="0">
                <a:solidFill>
                  <a:schemeClr val="tx2">
                    <a:lumMod val="75000"/>
                    <a:lumOff val="25000"/>
                  </a:schemeClr>
                </a:solidFill>
              </a:rPr>
              <a:t> pace</a:t>
            </a:r>
            <a:endParaRPr dirty="0">
              <a:solidFill>
                <a:schemeClr val="tx2">
                  <a:lumMod val="75000"/>
                  <a:lumOff val="25000"/>
                </a:schemeClr>
              </a:solidFill>
            </a:endParaRPr>
          </a:p>
        </p:txBody>
      </p:sp>
      <p:sp>
        <p:nvSpPr>
          <p:cNvPr id="121" name="Google Shape;121;p18"/>
          <p:cNvSpPr txBox="1">
            <a:spLocks noGrp="1"/>
          </p:cNvSpPr>
          <p:nvPr>
            <p:ph type="body" idx="1"/>
          </p:nvPr>
        </p:nvSpPr>
        <p:spPr>
          <a:xfrm>
            <a:off x="1026695" y="1737360"/>
            <a:ext cx="10058400" cy="4023360"/>
          </a:xfrm>
          <a:prstGeom prst="rect">
            <a:avLst/>
          </a:prstGeom>
          <a:noFill/>
          <a:ln>
            <a:noFill/>
          </a:ln>
        </p:spPr>
        <p:txBody>
          <a:bodyPr spcFirstLastPara="1" wrap="square" lIns="0" tIns="45700" rIns="0" bIns="45700" anchor="t" anchorCtr="0">
            <a:normAutofit/>
          </a:bodyPr>
          <a:lstStyle/>
          <a:p>
            <a:pPr marL="457200" lvl="0" indent="-342900" algn="r" rtl="1">
              <a:lnSpc>
                <a:spcPct val="90000"/>
              </a:lnSpc>
              <a:spcBef>
                <a:spcPts val="1200"/>
              </a:spcBef>
              <a:spcAft>
                <a:spcPts val="0"/>
              </a:spcAft>
              <a:buSzPts val="1800"/>
              <a:buChar char=" "/>
            </a:pPr>
            <a:r>
              <a:rPr lang="iw-IL" dirty="0"/>
              <a:t>לבקש מהתלמידים לכתוב </a:t>
            </a:r>
            <a:r>
              <a:rPr lang="he-IL" dirty="0"/>
              <a:t>שיר </a:t>
            </a:r>
            <a:r>
              <a:rPr lang="iw-IL" dirty="0"/>
              <a:t>באותו נושא לילדים </a:t>
            </a:r>
            <a:r>
              <a:rPr lang="he-IL" dirty="0"/>
              <a:t>בגיל שלהם </a:t>
            </a:r>
            <a:r>
              <a:rPr lang="iw-IL" dirty="0"/>
              <a:t>שעוברים תקופה קשה.</a:t>
            </a:r>
            <a:endParaRPr dirty="0"/>
          </a:p>
          <a:p>
            <a:pPr marL="457200" lvl="0" indent="-342900" algn="l" rtl="0">
              <a:lnSpc>
                <a:spcPct val="90000"/>
              </a:lnSpc>
              <a:spcBef>
                <a:spcPts val="1200"/>
              </a:spcBef>
              <a:spcAft>
                <a:spcPts val="0"/>
              </a:spcAft>
              <a:buSzPts val="1800"/>
              <a:buChar char=" "/>
            </a:pPr>
            <a:r>
              <a:rPr lang="iw-IL" dirty="0"/>
              <a:t>Chiedere agli studenti  di scrivere una </a:t>
            </a:r>
            <a:r>
              <a:rPr lang="en-US" dirty="0" err="1"/>
              <a:t>poesia</a:t>
            </a:r>
            <a:r>
              <a:rPr lang="iw-IL" dirty="0"/>
              <a:t> sulla </a:t>
            </a:r>
            <a:r>
              <a:rPr lang="en-US" dirty="0"/>
              <a:t>pace</a:t>
            </a:r>
            <a:r>
              <a:rPr lang="iw-IL" dirty="0"/>
              <a:t> indirizzata a ragazzi della loro età’ che stanno passando un stesso periodo difficile.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E99599-CBB3-8D7C-7FBA-7E3A3BFCE912}"/>
              </a:ext>
            </a:extLst>
          </p:cNvPr>
          <p:cNvSpPr>
            <a:spLocks noGrp="1"/>
          </p:cNvSpPr>
          <p:nvPr>
            <p:ph type="title"/>
          </p:nvPr>
        </p:nvSpPr>
        <p:spPr/>
        <p:txBody>
          <a:bodyPr/>
          <a:lstStyle/>
          <a:p>
            <a:pPr algn="ctr"/>
            <a:r>
              <a:rPr lang="he-IL" b="1" dirty="0">
                <a:solidFill>
                  <a:schemeClr val="tx2">
                    <a:lumMod val="75000"/>
                    <a:lumOff val="25000"/>
                  </a:schemeClr>
                </a:solidFill>
                <a:cs typeface="+mn-cs"/>
              </a:rPr>
              <a:t>שיר פתיחה</a:t>
            </a:r>
            <a:endParaRPr lang="he-IL" dirty="0">
              <a:solidFill>
                <a:schemeClr val="tx2">
                  <a:lumMod val="75000"/>
                  <a:lumOff val="25000"/>
                </a:schemeClr>
              </a:solidFill>
            </a:endParaRPr>
          </a:p>
        </p:txBody>
      </p:sp>
      <p:sp>
        <p:nvSpPr>
          <p:cNvPr id="3" name="מציין מיקום תוכן 2">
            <a:extLst>
              <a:ext uri="{FF2B5EF4-FFF2-40B4-BE49-F238E27FC236}">
                <a16:creationId xmlns:a16="http://schemas.microsoft.com/office/drawing/2014/main" id="{F13D7DF0-CF3C-1F23-9BE9-34C721CE2833}"/>
              </a:ext>
            </a:extLst>
          </p:cNvPr>
          <p:cNvSpPr>
            <a:spLocks noGrp="1"/>
          </p:cNvSpPr>
          <p:nvPr>
            <p:ph idx="1"/>
          </p:nvPr>
        </p:nvSpPr>
        <p:spPr>
          <a:xfrm>
            <a:off x="838200" y="2130425"/>
            <a:ext cx="10515600" cy="2012449"/>
          </a:xfrm>
        </p:spPr>
        <p:txBody>
          <a:bodyPr>
            <a:normAutofit fontScale="92500" lnSpcReduction="20000"/>
          </a:bodyPr>
          <a:lstStyle/>
          <a:p>
            <a:pPr algn="r" rtl="1"/>
            <a:r>
              <a:rPr lang="he-IL" sz="1800" kern="100" dirty="0">
                <a:effectLst/>
                <a:latin typeface="Calibri" panose="020F0502020204030204" pitchFamily="34" charset="0"/>
                <a:ea typeface="Calibri" panose="020F0502020204030204" pitchFamily="34" charset="0"/>
                <a:cs typeface="Arial" panose="020B0604020202020204" pitchFamily="34" charset="0"/>
              </a:rPr>
              <a:t>השיר תורם לאווירה, להתרגשות ולחיבור התלמידים לנושא ולערכים דרך המילים והמוסיקה.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kern="100" dirty="0">
                <a:effectLst/>
                <a:latin typeface="Calibri" panose="020F0502020204030204" pitchFamily="34" charset="0"/>
                <a:ea typeface="Calibri" panose="020F0502020204030204" pitchFamily="34" charset="0"/>
              </a:rPr>
              <a:t>משמיעים את השיר של חנן בן ארי- שבורי לב</a:t>
            </a:r>
          </a:p>
          <a:p>
            <a:pPr algn="r" rtl="1"/>
            <a:r>
              <a:rPr lang="he-IL" sz="1800" kern="100" dirty="0">
                <a:effectLst/>
                <a:latin typeface="Calibri" panose="020F0502020204030204" pitchFamily="34" charset="0"/>
                <a:ea typeface="Calibri" panose="020F0502020204030204" pitchFamily="34" charset="0"/>
              </a:rPr>
              <a:t>אחר כך מקרינים את מילות השיר פעם את הלילה של שי אמבר בעברית ואת הפזמון באיטלקית וכולם שרים ביחד.</a:t>
            </a:r>
            <a:endParaRPr lang="en-US" sz="1800" kern="100" dirty="0">
              <a:effectLst/>
              <a:latin typeface="Calibri" panose="020F0502020204030204" pitchFamily="34" charset="0"/>
              <a:ea typeface="Calibri" panose="020F0502020204030204" pitchFamily="34" charset="0"/>
            </a:endParaRPr>
          </a:p>
          <a:p>
            <a:pPr marL="0" indent="0" algn="l" rtl="0">
              <a:buNone/>
            </a:pPr>
            <a:endParaRPr lang="he-IL" dirty="0"/>
          </a:p>
          <a:p>
            <a:pPr algn="l" rtl="0"/>
            <a:r>
              <a:rPr lang="it-IT" sz="1800" dirty="0"/>
              <a:t>Una canzone di apertura: cuori infranti/Hanan Ben Ari</a:t>
            </a:r>
          </a:p>
          <a:p>
            <a:pPr algn="l" rtl="0"/>
            <a:r>
              <a:rPr lang="it-IT" sz="1800" dirty="0"/>
              <a:t>Insieme si canta la canzone</a:t>
            </a:r>
          </a:p>
          <a:p>
            <a:endParaRPr lang="he-IL" dirty="0"/>
          </a:p>
        </p:txBody>
      </p:sp>
    </p:spTree>
    <p:extLst>
      <p:ext uri="{BB962C8B-B14F-4D97-AF65-F5344CB8AC3E}">
        <p14:creationId xmlns:p14="http://schemas.microsoft.com/office/powerpoint/2010/main" val="290430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1DE9-6AE5-DDC0-B181-0FDD68BBD93E}"/>
              </a:ext>
            </a:extLst>
          </p:cNvPr>
          <p:cNvSpPr>
            <a:spLocks noGrp="1"/>
          </p:cNvSpPr>
          <p:nvPr>
            <p:ph type="title"/>
          </p:nvPr>
        </p:nvSpPr>
        <p:spPr/>
        <p:txBody>
          <a:bodyPr/>
          <a:lstStyle/>
          <a:p>
            <a:pPr algn="r"/>
            <a:r>
              <a:rPr lang="he-IL" sz="4400" b="1" kern="100" dirty="0">
                <a:effectLst/>
                <a:latin typeface="Calibri" panose="020F0502020204030204" pitchFamily="34" charset="0"/>
                <a:ea typeface="Calibri" panose="020F0502020204030204" pitchFamily="34" charset="0"/>
                <a:cs typeface="Arial" panose="020B0604020202020204" pitchFamily="34" charset="0"/>
                <a:hlinkClick r:id="rId2"/>
              </a:rPr>
              <a:t>שבורי לב/ חנן בן ארי</a:t>
            </a:r>
            <a:r>
              <a:rPr lang="he-IL" sz="4400" b="1" kern="100" dirty="0">
                <a:effectLst/>
                <a:latin typeface="Calibri" panose="020F0502020204030204" pitchFamily="34" charset="0"/>
                <a:ea typeface="Calibri" panose="020F0502020204030204" pitchFamily="34" charset="0"/>
                <a:cs typeface="Arial" panose="020B0604020202020204" pitchFamily="34" charset="0"/>
              </a:rPr>
              <a:t> </a:t>
            </a:r>
            <a:br>
              <a:rPr lang="he-IL" sz="4400" b="1" kern="100" dirty="0">
                <a:effectLst/>
                <a:latin typeface="Calibri" panose="020F0502020204030204" pitchFamily="34" charset="0"/>
                <a:ea typeface="Calibri" panose="020F0502020204030204" pitchFamily="34" charset="0"/>
                <a:cs typeface="Arial" panose="020B0604020202020204" pitchFamily="34" charset="0"/>
              </a:rPr>
            </a:br>
            <a:endParaRPr lang="it-IT" dirty="0"/>
          </a:p>
        </p:txBody>
      </p:sp>
      <p:sp>
        <p:nvSpPr>
          <p:cNvPr id="3" name="Content Placeholder 2">
            <a:extLst>
              <a:ext uri="{FF2B5EF4-FFF2-40B4-BE49-F238E27FC236}">
                <a16:creationId xmlns:a16="http://schemas.microsoft.com/office/drawing/2014/main" id="{0806E4DF-DE06-7BD5-948A-9B5AB65BFCE1}"/>
              </a:ext>
            </a:extLst>
          </p:cNvPr>
          <p:cNvSpPr>
            <a:spLocks noGrp="1"/>
          </p:cNvSpPr>
          <p:nvPr>
            <p:ph sz="half" idx="1"/>
          </p:nvPr>
        </p:nvSpPr>
        <p:spPr/>
        <p:txBody>
          <a:bodyPr>
            <a:normAutofit fontScale="47500" lnSpcReduction="20000"/>
          </a:bodyPr>
          <a:lstStyle/>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מִי יְחַבֵּק אוֹתִי וְיַבְטִיחַ</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שֶׁאֲנִי לֹא אֶכָּנַע בַּסּוֹף</a:t>
            </a:r>
          </a:p>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מִי הָיָה הֹוֶה וְיִהְיֶה</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מִי מֵמִית וּמֵחַיֵּה</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פּוֹתֵחַ יָדַיִם</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מַצְמִיחַ כְּנָפַיִם</a:t>
            </a:r>
          </a:p>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וּמִי יְרַפֵּא לִבִּי</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אֶל מִי אֲנִי מִתְגַּעְגֵּעַ</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כְּמוֹ יָם שֶׁאֵין לוֹ חוֹף</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רַק תַּגִּיד לִי מִי</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מִי יְחַבֵּק אוֹתִי וְיַבְטִיחַ</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שֶׁאֲנִי לֹא אֶכָּנַע בַּסּוֹף</a:t>
            </a:r>
          </a:p>
          <a:p>
            <a:pPr algn="r" rtl="1"/>
            <a:endParaRPr lang="it-IT" dirty="0"/>
          </a:p>
        </p:txBody>
      </p:sp>
      <p:sp>
        <p:nvSpPr>
          <p:cNvPr id="4" name="Content Placeholder 3">
            <a:extLst>
              <a:ext uri="{FF2B5EF4-FFF2-40B4-BE49-F238E27FC236}">
                <a16:creationId xmlns:a16="http://schemas.microsoft.com/office/drawing/2014/main" id="{C355E01E-73AC-5696-8882-3281B05E1909}"/>
              </a:ext>
            </a:extLst>
          </p:cNvPr>
          <p:cNvSpPr>
            <a:spLocks noGrp="1"/>
          </p:cNvSpPr>
          <p:nvPr>
            <p:ph sz="half" idx="2"/>
          </p:nvPr>
        </p:nvSpPr>
        <p:spPr/>
        <p:txBody>
          <a:bodyPr>
            <a:normAutofit fontScale="47500" lnSpcReduction="20000"/>
          </a:bodyPr>
          <a:lstStyle/>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מִי יוֹדֵעַ כָּל כְּאֵב</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מִי רוֹפֵא לִשְׁבוּרֵי לֵב</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יוֹצֵר אוֹר וָחֹשֶׁךְ</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עוֹשֶׂה שָׁלוֹם וּמִלְחָמָה</a:t>
            </a:r>
          </a:p>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מִי יוֹשֵׁב עַל כִּסֵּא דִּין</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מִתְכַּסֶּה בָּרַחֲמִים</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מוֹחֵל וְסוֹלֵחַ</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מַבִּיט וְיוֹדֵעַ</a:t>
            </a:r>
          </a:p>
          <a:p>
            <a:pPr marL="0" indent="0" algn="r" rtl="1">
              <a:lnSpc>
                <a:spcPct val="170000"/>
              </a:lnSpc>
              <a:buNone/>
            </a:pPr>
            <a:r>
              <a:rPr lang="he-IL" sz="2800" b="0" i="0" dirty="0">
                <a:solidFill>
                  <a:srgbClr val="333333"/>
                </a:solidFill>
                <a:effectLst/>
                <a:latin typeface="Varela Round" panose="00000500000000000000" pitchFamily="2" charset="-79"/>
                <a:cs typeface="Varela Round" panose="00000500000000000000" pitchFamily="2" charset="-79"/>
              </a:rPr>
              <a:t>וּמִי יְרַפֵּא לִבִּי</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אֶל מִי אֲנִי מִתְגַּעְגֵּעַ</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כְּמוֹ יָם שֶׁאֵין לוֹ חוֹף</a:t>
            </a:r>
            <a:br>
              <a:rPr lang="he-IL" sz="2800" b="0" i="0" dirty="0">
                <a:solidFill>
                  <a:srgbClr val="333333"/>
                </a:solidFill>
                <a:effectLst/>
                <a:latin typeface="Varela Round" panose="00000500000000000000" pitchFamily="2" charset="-79"/>
                <a:cs typeface="Varela Round" panose="00000500000000000000" pitchFamily="2" charset="-79"/>
              </a:rPr>
            </a:br>
            <a:r>
              <a:rPr lang="he-IL" sz="2800" b="0" i="0" dirty="0">
                <a:solidFill>
                  <a:srgbClr val="333333"/>
                </a:solidFill>
                <a:effectLst/>
                <a:latin typeface="Varela Round" panose="00000500000000000000" pitchFamily="2" charset="-79"/>
                <a:cs typeface="Varela Round" panose="00000500000000000000" pitchFamily="2" charset="-79"/>
              </a:rPr>
              <a:t>רַק תַּגִּיד לִי מִי</a:t>
            </a:r>
            <a:br>
              <a:rPr lang="he-IL" sz="2800" b="0" i="0" dirty="0">
                <a:solidFill>
                  <a:srgbClr val="333333"/>
                </a:solidFill>
                <a:effectLst/>
                <a:latin typeface="Varela Round" panose="00000500000000000000" pitchFamily="2" charset="-79"/>
                <a:cs typeface="Varela Round" panose="00000500000000000000" pitchFamily="2" charset="-79"/>
              </a:rPr>
            </a:br>
            <a:endParaRPr lang="he-IL" sz="2800" b="0" i="0" dirty="0">
              <a:solidFill>
                <a:srgbClr val="333333"/>
              </a:solidFill>
              <a:effectLst/>
              <a:latin typeface="Varela Round" panose="00000500000000000000" pitchFamily="2" charset="-79"/>
              <a:cs typeface="Varela Round" panose="00000500000000000000" pitchFamily="2" charset="-79"/>
            </a:endParaRPr>
          </a:p>
          <a:p>
            <a:pPr algn="r" rtl="1"/>
            <a:endParaRPr lang="it-IT" dirty="0"/>
          </a:p>
        </p:txBody>
      </p:sp>
      <p:pic>
        <p:nvPicPr>
          <p:cNvPr id="6" name="Picture 5">
            <a:extLst>
              <a:ext uri="{FF2B5EF4-FFF2-40B4-BE49-F238E27FC236}">
                <a16:creationId xmlns:a16="http://schemas.microsoft.com/office/drawing/2014/main" id="{C0D03826-524B-F8C1-FFF8-FD55F6C70B5A}"/>
              </a:ext>
            </a:extLst>
          </p:cNvPr>
          <p:cNvPicPr>
            <a:picLocks noChangeAspect="1"/>
          </p:cNvPicPr>
          <p:nvPr/>
        </p:nvPicPr>
        <p:blipFill>
          <a:blip r:embed="rId3"/>
          <a:stretch>
            <a:fillRect/>
          </a:stretch>
        </p:blipFill>
        <p:spPr>
          <a:xfrm>
            <a:off x="405039" y="1825625"/>
            <a:ext cx="3793974" cy="3747706"/>
          </a:xfrm>
          <a:prstGeom prst="rect">
            <a:avLst/>
          </a:prstGeom>
        </p:spPr>
      </p:pic>
    </p:spTree>
    <p:extLst>
      <p:ext uri="{BB962C8B-B14F-4D97-AF65-F5344CB8AC3E}">
        <p14:creationId xmlns:p14="http://schemas.microsoft.com/office/powerpoint/2010/main" val="30786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225A-0FE4-809B-287B-8A0EA367B1B6}"/>
              </a:ext>
            </a:extLst>
          </p:cNvPr>
          <p:cNvSpPr>
            <a:spLocks noGrp="1"/>
          </p:cNvSpPr>
          <p:nvPr>
            <p:ph type="title"/>
          </p:nvPr>
        </p:nvSpPr>
        <p:spPr>
          <a:xfrm>
            <a:off x="838200" y="365125"/>
            <a:ext cx="7610856" cy="841883"/>
          </a:xfrm>
        </p:spPr>
        <p:txBody>
          <a:bodyPr>
            <a:normAutofit fontScale="90000"/>
          </a:bodyPr>
          <a:lstStyle/>
          <a:p>
            <a:pPr algn="r"/>
            <a:r>
              <a:rPr lang="he-IL" sz="3600" b="1" kern="100" dirty="0">
                <a:effectLst/>
                <a:latin typeface="Calibri" panose="020F0502020204030204" pitchFamily="34" charset="0"/>
                <a:ea typeface="Calibri" panose="020F0502020204030204" pitchFamily="34" charset="0"/>
                <a:cs typeface="Arial" panose="020B0604020202020204" pitchFamily="34" charset="0"/>
                <a:hlinkClick r:id="rId2"/>
              </a:rPr>
              <a:t>פעם את הלילה / שי המבר</a:t>
            </a:r>
            <a:br>
              <a:rPr lang="he-IL" sz="4400" b="1" kern="100" dirty="0">
                <a:effectLst/>
                <a:latin typeface="Calibri" panose="020F0502020204030204" pitchFamily="34" charset="0"/>
                <a:ea typeface="Calibri" panose="020F0502020204030204" pitchFamily="34" charset="0"/>
                <a:cs typeface="Arial" panose="020B0604020202020204" pitchFamily="34" charset="0"/>
              </a:rPr>
            </a:br>
            <a:endParaRPr lang="it-IT" dirty="0"/>
          </a:p>
        </p:txBody>
      </p:sp>
      <p:sp>
        <p:nvSpPr>
          <p:cNvPr id="3" name="Content Placeholder 2">
            <a:extLst>
              <a:ext uri="{FF2B5EF4-FFF2-40B4-BE49-F238E27FC236}">
                <a16:creationId xmlns:a16="http://schemas.microsoft.com/office/drawing/2014/main" id="{7C6B4422-144D-EE58-DA48-A9DC69FADEC4}"/>
              </a:ext>
            </a:extLst>
          </p:cNvPr>
          <p:cNvSpPr>
            <a:spLocks noGrp="1"/>
          </p:cNvSpPr>
          <p:nvPr>
            <p:ph sz="half" idx="1"/>
          </p:nvPr>
        </p:nvSpPr>
        <p:spPr>
          <a:xfrm>
            <a:off x="838200" y="949900"/>
            <a:ext cx="5678422" cy="5227064"/>
          </a:xfrm>
        </p:spPr>
        <p:txBody>
          <a:bodyPr>
            <a:normAutofit fontScale="77500" lnSpcReduction="20000"/>
          </a:bodyPr>
          <a:lstStyle/>
          <a:p>
            <a:pPr marL="0" indent="0" algn="r" rtl="1">
              <a:buNone/>
            </a:pPr>
            <a:r>
              <a:rPr lang="he-IL" b="0" i="0" dirty="0">
                <a:solidFill>
                  <a:srgbClr val="000000"/>
                </a:solidFill>
                <a:effectLst/>
                <a:latin typeface="Arial" panose="020B0604020202020204" pitchFamily="34" charset="0"/>
              </a:rPr>
              <a:t>עוד דקה</a:t>
            </a:r>
            <a:br>
              <a:rPr lang="he-IL" dirty="0"/>
            </a:br>
            <a:r>
              <a:rPr lang="he-IL" b="0" i="0" dirty="0">
                <a:solidFill>
                  <a:srgbClr val="000000"/>
                </a:solidFill>
                <a:effectLst/>
                <a:latin typeface="Arial" panose="020B0604020202020204" pitchFamily="34" charset="0"/>
              </a:rPr>
              <a:t>משהו יקרה לך</a:t>
            </a:r>
            <a:br>
              <a:rPr lang="he-IL" dirty="0"/>
            </a:br>
            <a:r>
              <a:rPr lang="he-IL" b="0" i="0" dirty="0">
                <a:solidFill>
                  <a:srgbClr val="000000"/>
                </a:solidFill>
                <a:effectLst/>
                <a:latin typeface="Arial" panose="020B0604020202020204" pitchFamily="34" charset="0"/>
              </a:rPr>
              <a:t>משהו יהפוך הכל</a:t>
            </a:r>
            <a:br>
              <a:rPr lang="he-IL" dirty="0"/>
            </a:br>
            <a:r>
              <a:rPr lang="he-IL" b="0" i="0" dirty="0">
                <a:solidFill>
                  <a:srgbClr val="000000"/>
                </a:solidFill>
                <a:effectLst/>
                <a:latin typeface="Arial" panose="020B0604020202020204" pitchFamily="34" charset="0"/>
              </a:rPr>
              <a:t>כל מילה</a:t>
            </a:r>
            <a:br>
              <a:rPr lang="he-IL" dirty="0"/>
            </a:br>
            <a:r>
              <a:rPr lang="he-IL" b="0" i="0" dirty="0">
                <a:solidFill>
                  <a:srgbClr val="000000"/>
                </a:solidFill>
                <a:effectLst/>
                <a:latin typeface="Arial" panose="020B0604020202020204" pitchFamily="34" charset="0"/>
              </a:rPr>
              <a:t>שכתבת בחושך</a:t>
            </a:r>
            <a:br>
              <a:rPr lang="he-IL" dirty="0"/>
            </a:br>
            <a:r>
              <a:rPr lang="he-IL" b="0" i="0" dirty="0">
                <a:solidFill>
                  <a:srgbClr val="000000"/>
                </a:solidFill>
                <a:effectLst/>
                <a:latin typeface="Arial" panose="020B0604020202020204" pitchFamily="34" charset="0"/>
              </a:rPr>
              <a:t>תהפוך לאור גדול.</a:t>
            </a:r>
          </a:p>
          <a:p>
            <a:pPr marL="0" indent="0" algn="r" rtl="1">
              <a:buNone/>
            </a:pPr>
            <a:r>
              <a:rPr lang="he-IL" b="1" i="0" dirty="0">
                <a:solidFill>
                  <a:srgbClr val="000000"/>
                </a:solidFill>
                <a:effectLst/>
                <a:latin typeface="Arial" panose="020B0604020202020204" pitchFamily="34" charset="0"/>
              </a:rPr>
              <a:t>ככה פשוט כי אפשר</a:t>
            </a:r>
            <a:br>
              <a:rPr lang="he-IL" b="1" dirty="0"/>
            </a:br>
            <a:r>
              <a:rPr lang="he-IL" b="1" i="0" dirty="0">
                <a:solidFill>
                  <a:srgbClr val="000000"/>
                </a:solidFill>
                <a:effectLst/>
                <a:latin typeface="Arial" panose="020B0604020202020204" pitchFamily="34" charset="0"/>
              </a:rPr>
              <a:t>ירח נשאר</a:t>
            </a:r>
            <a:br>
              <a:rPr lang="he-IL" b="1" dirty="0"/>
            </a:br>
            <a:r>
              <a:rPr lang="he-IL" b="1" i="0" dirty="0">
                <a:solidFill>
                  <a:srgbClr val="000000"/>
                </a:solidFill>
                <a:effectLst/>
                <a:latin typeface="Arial" panose="020B0604020202020204" pitchFamily="34" charset="0"/>
              </a:rPr>
              <a:t>להאיר לך את כל הלילה</a:t>
            </a:r>
            <a:br>
              <a:rPr lang="he-IL" b="1" dirty="0"/>
            </a:br>
            <a:r>
              <a:rPr lang="he-IL" b="1" i="0" dirty="0">
                <a:solidFill>
                  <a:srgbClr val="000000"/>
                </a:solidFill>
                <a:effectLst/>
                <a:latin typeface="Arial" panose="020B0604020202020204" pitchFamily="34" charset="0"/>
              </a:rPr>
              <a:t>ככה גם את יכולה</a:t>
            </a:r>
            <a:br>
              <a:rPr lang="he-IL" b="1" dirty="0"/>
            </a:br>
            <a:r>
              <a:rPr lang="he-IL" b="1" i="0" dirty="0">
                <a:solidFill>
                  <a:srgbClr val="000000"/>
                </a:solidFill>
                <a:effectLst/>
                <a:latin typeface="Arial" panose="020B0604020202020204" pitchFamily="34" charset="0"/>
              </a:rPr>
              <a:t>להחליט שמותר</a:t>
            </a:r>
            <a:br>
              <a:rPr lang="he-IL" b="1" dirty="0"/>
            </a:br>
            <a:r>
              <a:rPr lang="he-IL" b="1" i="0" dirty="0">
                <a:solidFill>
                  <a:srgbClr val="000000"/>
                </a:solidFill>
                <a:effectLst/>
                <a:latin typeface="Arial" panose="020B0604020202020204" pitchFamily="34" charset="0"/>
              </a:rPr>
              <a:t>לטפס מלמטה למעלה</a:t>
            </a:r>
            <a:br>
              <a:rPr lang="he-IL" b="1" dirty="0"/>
            </a:br>
            <a:r>
              <a:rPr lang="he-IL" b="1" i="0" dirty="0">
                <a:solidFill>
                  <a:srgbClr val="000000"/>
                </a:solidFill>
                <a:effectLst/>
                <a:latin typeface="Arial" panose="020B0604020202020204" pitchFamily="34" charset="0"/>
              </a:rPr>
              <a:t>פעם את לילה פעם יום</a:t>
            </a:r>
            <a:br>
              <a:rPr lang="he-IL" b="1" dirty="0"/>
            </a:br>
            <a:r>
              <a:rPr lang="he-IL" b="1" i="0" dirty="0">
                <a:solidFill>
                  <a:srgbClr val="000000"/>
                </a:solidFill>
                <a:effectLst/>
                <a:latin typeface="Arial" panose="020B0604020202020204" pitchFamily="34" charset="0"/>
              </a:rPr>
              <a:t>כלום לא נשאר באותו מקום</a:t>
            </a:r>
            <a:br>
              <a:rPr lang="he-IL" b="1" dirty="0"/>
            </a:br>
            <a:br>
              <a:rPr lang="he-IL" b="1" dirty="0"/>
            </a:br>
            <a:r>
              <a:rPr lang="he-IL" b="0" i="0" dirty="0">
                <a:solidFill>
                  <a:srgbClr val="000000"/>
                </a:solidFill>
                <a:effectLst/>
                <a:latin typeface="Arial" panose="020B0604020202020204" pitchFamily="34" charset="0"/>
              </a:rPr>
              <a:t>אין לך מה להחזיק את הפחד</a:t>
            </a:r>
            <a:br>
              <a:rPr lang="he-IL" dirty="0"/>
            </a:br>
            <a:r>
              <a:rPr lang="he-IL" b="0" i="0" dirty="0">
                <a:solidFill>
                  <a:srgbClr val="000000"/>
                </a:solidFill>
                <a:effectLst/>
                <a:latin typeface="Arial" panose="020B0604020202020204" pitchFamily="34" charset="0"/>
              </a:rPr>
              <a:t>בידיים חשופות</a:t>
            </a:r>
            <a:br>
              <a:rPr lang="he-IL" dirty="0"/>
            </a:br>
            <a:r>
              <a:rPr lang="he-IL" b="0" i="0" dirty="0">
                <a:solidFill>
                  <a:srgbClr val="000000"/>
                </a:solidFill>
                <a:effectLst/>
                <a:latin typeface="Arial" panose="020B0604020202020204" pitchFamily="34" charset="0"/>
              </a:rPr>
              <a:t>העבר ששתקת בחושך</a:t>
            </a:r>
            <a:br>
              <a:rPr lang="he-IL" dirty="0"/>
            </a:br>
            <a:r>
              <a:rPr lang="he-IL" b="0" i="0" dirty="0">
                <a:solidFill>
                  <a:srgbClr val="000000"/>
                </a:solidFill>
                <a:effectLst/>
                <a:latin typeface="Arial" panose="020B0604020202020204" pitchFamily="34" charset="0"/>
              </a:rPr>
              <a:t>תני לו לעבור</a:t>
            </a:r>
            <a:br>
              <a:rPr lang="he-IL" dirty="0"/>
            </a:br>
            <a:endParaRPr lang="it-IT" dirty="0"/>
          </a:p>
        </p:txBody>
      </p:sp>
      <p:sp>
        <p:nvSpPr>
          <p:cNvPr id="4" name="Content Placeholder 3">
            <a:extLst>
              <a:ext uri="{FF2B5EF4-FFF2-40B4-BE49-F238E27FC236}">
                <a16:creationId xmlns:a16="http://schemas.microsoft.com/office/drawing/2014/main" id="{09A5B0B2-CE22-9038-CD4C-0C312FCA22F7}"/>
              </a:ext>
            </a:extLst>
          </p:cNvPr>
          <p:cNvSpPr>
            <a:spLocks noGrp="1"/>
          </p:cNvSpPr>
          <p:nvPr>
            <p:ph sz="half" idx="2"/>
          </p:nvPr>
        </p:nvSpPr>
        <p:spPr>
          <a:xfrm>
            <a:off x="6986016" y="949900"/>
            <a:ext cx="4864608" cy="5542976"/>
          </a:xfrm>
        </p:spPr>
        <p:txBody>
          <a:bodyPr>
            <a:noAutofit/>
          </a:bodyPr>
          <a:lstStyle/>
          <a:p>
            <a:pPr marL="0" indent="0" algn="r" rtl="1">
              <a:buNone/>
            </a:pPr>
            <a:r>
              <a:rPr lang="he-IL" sz="2000" b="0" i="0" dirty="0">
                <a:solidFill>
                  <a:srgbClr val="000000"/>
                </a:solidFill>
                <a:effectLst/>
                <a:latin typeface="Arial" panose="020B0604020202020204" pitchFamily="34" charset="0"/>
              </a:rPr>
              <a:t>עוד דקה</a:t>
            </a:r>
            <a:br>
              <a:rPr lang="he-IL" sz="2000" dirty="0"/>
            </a:br>
            <a:r>
              <a:rPr lang="he-IL" sz="2000" b="0" i="0" dirty="0">
                <a:solidFill>
                  <a:srgbClr val="000000"/>
                </a:solidFill>
                <a:effectLst/>
                <a:latin typeface="Arial" panose="020B0604020202020204" pitchFamily="34" charset="0"/>
              </a:rPr>
              <a:t>משהו יקרה כאן</a:t>
            </a:r>
            <a:br>
              <a:rPr lang="he-IL" sz="2000" dirty="0"/>
            </a:br>
            <a:r>
              <a:rPr lang="he-IL" sz="2000" b="0" i="0" dirty="0">
                <a:solidFill>
                  <a:srgbClr val="000000"/>
                </a:solidFill>
                <a:effectLst/>
                <a:latin typeface="Arial" panose="020B0604020202020204" pitchFamily="34" charset="0"/>
              </a:rPr>
              <a:t>עצב יהפוך לים</a:t>
            </a:r>
            <a:br>
              <a:rPr lang="he-IL" sz="2000" dirty="0"/>
            </a:br>
            <a:r>
              <a:rPr lang="he-IL" sz="2000" b="0" i="0" dirty="0">
                <a:solidFill>
                  <a:srgbClr val="000000"/>
                </a:solidFill>
                <a:effectLst/>
                <a:latin typeface="Arial" panose="020B0604020202020204" pitchFamily="34" charset="0"/>
              </a:rPr>
              <a:t>בשנייה</a:t>
            </a:r>
            <a:br>
              <a:rPr lang="he-IL" sz="2000" dirty="0"/>
            </a:br>
            <a:r>
              <a:rPr lang="he-IL" sz="2000" b="0" i="0" dirty="0">
                <a:solidFill>
                  <a:srgbClr val="000000"/>
                </a:solidFill>
                <a:effectLst/>
                <a:latin typeface="Arial" panose="020B0604020202020204" pitchFamily="34" charset="0"/>
              </a:rPr>
              <a:t>שמש תעלה בך</a:t>
            </a:r>
            <a:br>
              <a:rPr lang="he-IL" sz="2000" dirty="0"/>
            </a:br>
            <a:r>
              <a:rPr lang="he-IL" sz="2000" b="0" i="0" dirty="0">
                <a:solidFill>
                  <a:srgbClr val="000000"/>
                </a:solidFill>
                <a:effectLst/>
                <a:latin typeface="Arial" panose="020B0604020202020204" pitchFamily="34" charset="0"/>
              </a:rPr>
              <a:t>ארץ מתוך החורבן</a:t>
            </a:r>
            <a:br>
              <a:rPr lang="he-IL" sz="2000" dirty="0"/>
            </a:br>
            <a:r>
              <a:rPr lang="he-IL" sz="2000" b="0" i="0" dirty="0">
                <a:solidFill>
                  <a:srgbClr val="000000"/>
                </a:solidFill>
                <a:effectLst/>
                <a:latin typeface="Arial" panose="020B0604020202020204" pitchFamily="34" charset="0"/>
              </a:rPr>
              <a:t>קחי לך זמן</a:t>
            </a:r>
            <a:br>
              <a:rPr lang="he-IL" sz="2000" dirty="0"/>
            </a:br>
            <a:r>
              <a:rPr lang="he-IL" sz="2000" b="0" i="0" dirty="0">
                <a:solidFill>
                  <a:srgbClr val="000000"/>
                </a:solidFill>
                <a:effectLst/>
                <a:latin typeface="Arial" panose="020B0604020202020204" pitchFamily="34" charset="0"/>
              </a:rPr>
              <a:t>תני לגוף למתוח</a:t>
            </a:r>
            <a:br>
              <a:rPr lang="he-IL" sz="2000" dirty="0"/>
            </a:br>
            <a:r>
              <a:rPr lang="he-IL" sz="2000" b="0" i="0" dirty="0">
                <a:solidFill>
                  <a:srgbClr val="000000"/>
                </a:solidFill>
                <a:effectLst/>
                <a:latin typeface="Arial" panose="020B0604020202020204" pitchFamily="34" charset="0"/>
              </a:rPr>
              <a:t>קו בין סוף להתחלה</a:t>
            </a:r>
            <a:br>
              <a:rPr lang="he-IL" sz="2000" dirty="0"/>
            </a:br>
            <a:r>
              <a:rPr lang="he-IL" sz="2000" b="0" i="0" dirty="0">
                <a:solidFill>
                  <a:srgbClr val="000000"/>
                </a:solidFill>
                <a:effectLst/>
                <a:latin typeface="Arial" panose="020B0604020202020204" pitchFamily="34" charset="0"/>
              </a:rPr>
              <a:t>בכניעה</a:t>
            </a:r>
            <a:br>
              <a:rPr lang="he-IL" sz="2000" dirty="0"/>
            </a:br>
            <a:r>
              <a:rPr lang="he-IL" sz="2000" b="0" i="0" dirty="0">
                <a:solidFill>
                  <a:srgbClr val="000000"/>
                </a:solidFill>
                <a:effectLst/>
                <a:latin typeface="Arial" panose="020B0604020202020204" pitchFamily="34" charset="0"/>
              </a:rPr>
              <a:t>לא כדי לברוח</a:t>
            </a:r>
            <a:br>
              <a:rPr lang="he-IL" sz="2000" dirty="0"/>
            </a:br>
            <a:r>
              <a:rPr lang="he-IL" sz="2000" b="0" i="0" dirty="0">
                <a:solidFill>
                  <a:srgbClr val="000000"/>
                </a:solidFill>
                <a:effectLst/>
                <a:latin typeface="Arial" panose="020B0604020202020204" pitchFamily="34" charset="0"/>
              </a:rPr>
              <a:t>כמו מתוך תפילה</a:t>
            </a:r>
            <a:br>
              <a:rPr lang="he-IL" sz="2000" dirty="0"/>
            </a:br>
            <a:br>
              <a:rPr lang="he-IL" sz="2000" dirty="0"/>
            </a:br>
            <a:r>
              <a:rPr lang="he-IL" sz="2000" b="1" i="0" dirty="0">
                <a:solidFill>
                  <a:srgbClr val="000000"/>
                </a:solidFill>
                <a:effectLst/>
                <a:latin typeface="Arial" panose="020B0604020202020204" pitchFamily="34" charset="0"/>
              </a:rPr>
              <a:t>ככה פשוט כי אפשר</a:t>
            </a:r>
            <a:br>
              <a:rPr lang="he-IL" sz="2000" b="1" dirty="0"/>
            </a:br>
            <a:r>
              <a:rPr lang="he-IL" sz="2000" b="1" i="0" dirty="0">
                <a:solidFill>
                  <a:srgbClr val="000000"/>
                </a:solidFill>
                <a:effectLst/>
                <a:latin typeface="Arial" panose="020B0604020202020204" pitchFamily="34" charset="0"/>
              </a:rPr>
              <a:t>ירח נשאר</a:t>
            </a:r>
            <a:br>
              <a:rPr lang="he-IL" sz="2000" b="1" dirty="0"/>
            </a:br>
            <a:r>
              <a:rPr lang="he-IL" sz="2000" b="1" i="0" dirty="0">
                <a:solidFill>
                  <a:srgbClr val="000000"/>
                </a:solidFill>
                <a:effectLst/>
                <a:latin typeface="Arial" panose="020B0604020202020204" pitchFamily="34" charset="0"/>
              </a:rPr>
              <a:t>להאיר לך את כל הלילה</a:t>
            </a:r>
            <a:br>
              <a:rPr lang="he-IL" sz="2000" b="1" dirty="0"/>
            </a:br>
            <a:r>
              <a:rPr lang="he-IL" sz="2000" b="1" i="0" dirty="0">
                <a:solidFill>
                  <a:srgbClr val="000000"/>
                </a:solidFill>
                <a:effectLst/>
                <a:latin typeface="Arial" panose="020B0604020202020204" pitchFamily="34" charset="0"/>
              </a:rPr>
              <a:t>ככה גם את יכולה</a:t>
            </a:r>
            <a:br>
              <a:rPr lang="he-IL" sz="2000" b="1" dirty="0"/>
            </a:br>
            <a:r>
              <a:rPr lang="he-IL" sz="2000" b="1" i="0" dirty="0">
                <a:solidFill>
                  <a:srgbClr val="000000"/>
                </a:solidFill>
                <a:effectLst/>
                <a:latin typeface="Arial" panose="020B0604020202020204" pitchFamily="34" charset="0"/>
              </a:rPr>
              <a:t>להחליט שמותר</a:t>
            </a:r>
            <a:br>
              <a:rPr lang="he-IL" sz="2000" b="1" dirty="0"/>
            </a:br>
            <a:r>
              <a:rPr lang="he-IL" sz="2000" b="1" i="0" dirty="0">
                <a:solidFill>
                  <a:srgbClr val="000000"/>
                </a:solidFill>
                <a:effectLst/>
                <a:latin typeface="Arial" panose="020B0604020202020204" pitchFamily="34" charset="0"/>
              </a:rPr>
              <a:t>לטפס מלמטה למעלה</a:t>
            </a:r>
            <a:br>
              <a:rPr lang="he-IL" sz="2000" b="1" dirty="0"/>
            </a:br>
            <a:r>
              <a:rPr lang="he-IL" sz="2000" b="1" i="0" dirty="0">
                <a:solidFill>
                  <a:srgbClr val="000000"/>
                </a:solidFill>
                <a:effectLst/>
                <a:latin typeface="Arial" panose="020B0604020202020204" pitchFamily="34" charset="0"/>
              </a:rPr>
              <a:t>פעם את לילה פעם יום</a:t>
            </a:r>
            <a:br>
              <a:rPr lang="he-IL" sz="2000" b="1" dirty="0"/>
            </a:br>
            <a:r>
              <a:rPr lang="he-IL" sz="2000" b="1" i="0" dirty="0">
                <a:solidFill>
                  <a:srgbClr val="000000"/>
                </a:solidFill>
                <a:effectLst/>
                <a:latin typeface="Arial" panose="020B0604020202020204" pitchFamily="34" charset="0"/>
              </a:rPr>
              <a:t>כלום לא נשאר באותו מקום</a:t>
            </a:r>
            <a:br>
              <a:rPr lang="he-IL" sz="2000" b="1" dirty="0"/>
            </a:br>
            <a:endParaRPr lang="it-IT" sz="2000" b="1" dirty="0"/>
          </a:p>
        </p:txBody>
      </p:sp>
      <p:sp>
        <p:nvSpPr>
          <p:cNvPr id="6" name="TextBox 5">
            <a:extLst>
              <a:ext uri="{FF2B5EF4-FFF2-40B4-BE49-F238E27FC236}">
                <a16:creationId xmlns:a16="http://schemas.microsoft.com/office/drawing/2014/main" id="{E41FAB9E-B3AF-EFF6-1AA7-DE266A6239A8}"/>
              </a:ext>
            </a:extLst>
          </p:cNvPr>
          <p:cNvSpPr txBox="1"/>
          <p:nvPr/>
        </p:nvSpPr>
        <p:spPr>
          <a:xfrm>
            <a:off x="8778240" y="108016"/>
            <a:ext cx="2871216" cy="584775"/>
          </a:xfrm>
          <a:prstGeom prst="rect">
            <a:avLst/>
          </a:prstGeom>
          <a:noFill/>
        </p:spPr>
        <p:txBody>
          <a:bodyPr wrap="square">
            <a:spAutoFit/>
          </a:bodyPr>
          <a:lstStyle/>
          <a:p>
            <a:pPr algn="r" rtl="1"/>
            <a:r>
              <a:rPr lang="he-IL" sz="3200" b="1" dirty="0">
                <a:cs typeface="+mn-cs"/>
              </a:rPr>
              <a:t>שיר שני</a:t>
            </a:r>
            <a:endParaRPr lang="it-IT" sz="3200" dirty="0"/>
          </a:p>
        </p:txBody>
      </p:sp>
      <p:pic>
        <p:nvPicPr>
          <p:cNvPr id="8" name="Picture 7">
            <a:extLst>
              <a:ext uri="{FF2B5EF4-FFF2-40B4-BE49-F238E27FC236}">
                <a16:creationId xmlns:a16="http://schemas.microsoft.com/office/drawing/2014/main" id="{C7B2CE76-D8EB-466E-F7DC-B5FC0F6916E7}"/>
              </a:ext>
            </a:extLst>
          </p:cNvPr>
          <p:cNvPicPr>
            <a:picLocks noChangeAspect="1"/>
          </p:cNvPicPr>
          <p:nvPr/>
        </p:nvPicPr>
        <p:blipFill>
          <a:blip r:embed="rId3"/>
          <a:stretch>
            <a:fillRect/>
          </a:stretch>
        </p:blipFill>
        <p:spPr>
          <a:xfrm>
            <a:off x="542544" y="365125"/>
            <a:ext cx="3270715" cy="2029968"/>
          </a:xfrm>
          <a:prstGeom prst="rect">
            <a:avLst/>
          </a:prstGeom>
        </p:spPr>
      </p:pic>
    </p:spTree>
    <p:extLst>
      <p:ext uri="{BB962C8B-B14F-4D97-AF65-F5344CB8AC3E}">
        <p14:creationId xmlns:p14="http://schemas.microsoft.com/office/powerpoint/2010/main" val="91853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1971C-62E3-5507-5DA0-840CCDCF5F26}"/>
              </a:ext>
            </a:extLst>
          </p:cNvPr>
          <p:cNvSpPr>
            <a:spLocks noGrp="1"/>
          </p:cNvSpPr>
          <p:nvPr>
            <p:ph type="title"/>
          </p:nvPr>
        </p:nvSpPr>
        <p:spPr>
          <a:xfrm>
            <a:off x="1137034" y="609597"/>
            <a:ext cx="9392421" cy="1330841"/>
          </a:xfrm>
        </p:spPr>
        <p:txBody>
          <a:bodyPr>
            <a:normAutofit/>
          </a:bodyPr>
          <a:lstStyle/>
          <a:p>
            <a:pPr rtl="0"/>
            <a:r>
              <a:rPr lang="en-US" b="1">
                <a:cs typeface="+mn-cs"/>
              </a:rPr>
              <a:t>il Coro</a:t>
            </a:r>
            <a:endParaRPr lang="he-IL" b="1">
              <a:cs typeface="+mn-cs"/>
            </a:endParaRPr>
          </a:p>
        </p:txBody>
      </p:sp>
      <p:sp>
        <p:nvSpPr>
          <p:cNvPr id="3" name="מציין מיקום תוכן 2">
            <a:extLst>
              <a:ext uri="{FF2B5EF4-FFF2-40B4-BE49-F238E27FC236}">
                <a16:creationId xmlns:a16="http://schemas.microsoft.com/office/drawing/2014/main" id="{4080A126-D856-BA50-5E95-823A7885C61C}"/>
              </a:ext>
            </a:extLst>
          </p:cNvPr>
          <p:cNvSpPr>
            <a:spLocks noGrp="1"/>
          </p:cNvSpPr>
          <p:nvPr>
            <p:ph idx="1"/>
          </p:nvPr>
        </p:nvSpPr>
        <p:spPr>
          <a:xfrm>
            <a:off x="1137034" y="2198362"/>
            <a:ext cx="4958966" cy="3917773"/>
          </a:xfrm>
        </p:spPr>
        <p:txBody>
          <a:bodyPr numCol="2">
            <a:normAutofit/>
          </a:bodyPr>
          <a:lstStyle/>
          <a:p>
            <a:pPr marL="0" indent="0">
              <a:buNone/>
            </a:pPr>
            <a:r>
              <a:rPr lang="it-IT" sz="2000" kern="100">
                <a:effectLst/>
                <a:latin typeface="Calibri" panose="020F0502020204030204" pitchFamily="34" charset="0"/>
                <a:ea typeface="Calibri" panose="020F0502020204030204" pitchFamily="34" charset="0"/>
              </a:rPr>
              <a:t>così è semplice perché</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la luna resta</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per illuminare tutta la tua notte</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Allora anche tu puoi</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decidere che è consentito</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salire dal basso verso l'alto</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a volte è notte, a volte è giorno</a:t>
            </a:r>
            <a:endParaRPr lang="he-IL" sz="2000" kern="100">
              <a:effectLst/>
              <a:latin typeface="Calibri" panose="020F0502020204030204" pitchFamily="34" charset="0"/>
              <a:ea typeface="Calibri" panose="020F0502020204030204" pitchFamily="34" charset="0"/>
            </a:endParaRPr>
          </a:p>
          <a:p>
            <a:pPr marL="0" indent="0">
              <a:buNone/>
            </a:pPr>
            <a:r>
              <a:rPr lang="it-IT" sz="2000" kern="100">
                <a:effectLst/>
                <a:latin typeface="Calibri" panose="020F0502020204030204" pitchFamily="34" charset="0"/>
                <a:ea typeface="Calibri" panose="020F0502020204030204" pitchFamily="34" charset="0"/>
              </a:rPr>
              <a:t>Niente rimane nello stesso posto</a:t>
            </a:r>
            <a:endParaRPr lang="he-IL" sz="2000" kern="100">
              <a:effectLst/>
              <a:latin typeface="Calibri" panose="020F0502020204030204" pitchFamily="34" charset="0"/>
              <a:ea typeface="Calibri" panose="020F0502020204030204" pitchFamily="34" charset="0"/>
            </a:endParaRPr>
          </a:p>
          <a:p>
            <a:pPr marL="0" indent="0" rtl="1">
              <a:buNone/>
            </a:pPr>
            <a:r>
              <a:rPr lang="he-IL" sz="2000" kern="100">
                <a:effectLst/>
                <a:latin typeface="Calibri" panose="020F0502020204030204" pitchFamily="34" charset="0"/>
                <a:ea typeface="Calibri" panose="020F0502020204030204" pitchFamily="34" charset="0"/>
                <a:cs typeface="Arial" panose="020B0604020202020204" pitchFamily="34" charset="0"/>
              </a:rPr>
              <a:t>ככה פשוט כי אפשר</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ירח נשאר</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להאיר לך את כל הלילה</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ככה גם את יכולה</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להחליט שמותר</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לטפס מלמטה למעלה</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פעם את לילה פעם יום</a:t>
            </a:r>
            <a:br>
              <a:rPr lang="it-IT" sz="2000" kern="100">
                <a:effectLst/>
                <a:latin typeface="Arial" panose="020B0604020202020204" pitchFamily="34" charset="0"/>
                <a:ea typeface="Calibri" panose="020F0502020204030204" pitchFamily="34" charset="0"/>
                <a:cs typeface="Arial" panose="020B0604020202020204" pitchFamily="34" charset="0"/>
              </a:rPr>
            </a:br>
            <a:r>
              <a:rPr lang="he-IL" sz="2000" kern="100">
                <a:effectLst/>
                <a:latin typeface="Calibri" panose="020F0502020204030204" pitchFamily="34" charset="0"/>
                <a:ea typeface="Calibri" panose="020F0502020204030204" pitchFamily="34" charset="0"/>
                <a:cs typeface="Arial" panose="020B0604020202020204" pitchFamily="34" charset="0"/>
              </a:rPr>
              <a:t>כלום לא נשאר באותו מקום </a:t>
            </a:r>
          </a:p>
          <a:p>
            <a:pPr marL="0" indent="0">
              <a:buNone/>
            </a:pPr>
            <a:endParaRPr lang="he-IL" sz="2000" kern="10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7DF5B9B6-7133-2B70-5DA8-A7C12FB8C746}"/>
              </a:ext>
            </a:extLst>
          </p:cNvPr>
          <p:cNvPicPr>
            <a:picLocks noChangeAspect="1"/>
          </p:cNvPicPr>
          <p:nvPr/>
        </p:nvPicPr>
        <p:blipFill>
          <a:blip r:embed="rId2"/>
          <a:stretch>
            <a:fillRect/>
          </a:stretch>
        </p:blipFill>
        <p:spPr>
          <a:xfrm>
            <a:off x="6719367" y="2578435"/>
            <a:ext cx="4788505" cy="2968873"/>
          </a:xfrm>
          <a:prstGeom prst="rect">
            <a:avLst/>
          </a:prstGeom>
        </p:spPr>
      </p:pic>
    </p:spTree>
    <p:extLst>
      <p:ext uri="{BB962C8B-B14F-4D97-AF65-F5344CB8AC3E}">
        <p14:creationId xmlns:p14="http://schemas.microsoft.com/office/powerpoint/2010/main" val="220139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5249DC97-B4D0-EDB3-68C8-916422E99B2E}"/>
              </a:ext>
            </a:extLst>
          </p:cNvPr>
          <p:cNvSpPr>
            <a:spLocks noGrp="1"/>
          </p:cNvSpPr>
          <p:nvPr>
            <p:ph type="title"/>
          </p:nvPr>
        </p:nvSpPr>
        <p:spPr>
          <a:xfrm>
            <a:off x="838200" y="365125"/>
            <a:ext cx="5387502" cy="1325563"/>
          </a:xfrm>
        </p:spPr>
        <p:txBody>
          <a:bodyPr>
            <a:normAutofit/>
          </a:bodyPr>
          <a:lstStyle/>
          <a:p>
            <a:pPr algn="ctr"/>
            <a:r>
              <a:rPr lang="he-IL" b="1" kern="100" dirty="0">
                <a:effectLst/>
                <a:latin typeface="Calibri" panose="020F0502020204030204" pitchFamily="34" charset="0"/>
                <a:ea typeface="Calibri" panose="020F0502020204030204" pitchFamily="34" charset="0"/>
                <a:cs typeface="Arial" panose="020B0604020202020204" pitchFamily="34" charset="0"/>
              </a:rPr>
              <a:t>תפילה</a:t>
            </a:r>
            <a:endParaRPr lang="he-IL" dirty="0"/>
          </a:p>
        </p:txBody>
      </p:sp>
      <p:sp>
        <p:nvSpPr>
          <p:cNvPr id="3" name="מציין מיקום תוכן 2">
            <a:extLst>
              <a:ext uri="{FF2B5EF4-FFF2-40B4-BE49-F238E27FC236}">
                <a16:creationId xmlns:a16="http://schemas.microsoft.com/office/drawing/2014/main" id="{A7E6BF6A-A308-2731-2029-D21320D89564}"/>
              </a:ext>
            </a:extLst>
          </p:cNvPr>
          <p:cNvSpPr>
            <a:spLocks noGrp="1"/>
          </p:cNvSpPr>
          <p:nvPr>
            <p:ph idx="1"/>
          </p:nvPr>
        </p:nvSpPr>
        <p:spPr>
          <a:xfrm>
            <a:off x="452176" y="1768511"/>
            <a:ext cx="5773526" cy="1034980"/>
          </a:xfrm>
        </p:spPr>
        <p:txBody>
          <a:bodyPr>
            <a:normAutofit/>
          </a:bodyPr>
          <a:lstStyle/>
          <a:p>
            <a:pPr marL="0" indent="0" algn="r" rtl="1">
              <a:spcAft>
                <a:spcPts val="800"/>
              </a:spcAft>
              <a:buNone/>
            </a:pPr>
            <a:r>
              <a:rPr lang="he-IL" sz="1800" kern="100" dirty="0">
                <a:effectLst/>
                <a:latin typeface="Calibri" panose="020F0502020204030204" pitchFamily="34" charset="0"/>
                <a:ea typeface="Calibri" panose="020F0502020204030204" pitchFamily="34" charset="0"/>
                <a:cs typeface="Arial" panose="020B0604020202020204" pitchFamily="34" charset="0"/>
              </a:rPr>
              <a:t>קוראים בקול את התפילה</a:t>
            </a:r>
          </a:p>
          <a:p>
            <a:pPr marL="0" indent="0" algn="r" rtl="1">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rtl="1">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E76787-DEC3-4C0E-5069-96B947D28642}"/>
              </a:ext>
            </a:extLst>
          </p:cNvPr>
          <p:cNvPicPr>
            <a:picLocks noChangeAspect="1"/>
          </p:cNvPicPr>
          <p:nvPr/>
        </p:nvPicPr>
        <p:blipFill rotWithShape="1">
          <a:blip r:embed="rId2"/>
          <a:srcRect l="38866" r="3778"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013350-6E1F-F50B-B663-D7733AE37342}"/>
              </a:ext>
            </a:extLst>
          </p:cNvPr>
          <p:cNvPicPr>
            <a:picLocks noChangeAspect="1"/>
          </p:cNvPicPr>
          <p:nvPr/>
        </p:nvPicPr>
        <p:blipFill>
          <a:blip r:embed="rId3"/>
          <a:stretch>
            <a:fillRect/>
          </a:stretch>
        </p:blipFill>
        <p:spPr>
          <a:xfrm>
            <a:off x="1223054" y="2202247"/>
            <a:ext cx="4443721" cy="4005682"/>
          </a:xfrm>
          <a:prstGeom prst="rect">
            <a:avLst/>
          </a:prstGeom>
        </p:spPr>
      </p:pic>
    </p:spTree>
    <p:extLst>
      <p:ext uri="{BB962C8B-B14F-4D97-AF65-F5344CB8AC3E}">
        <p14:creationId xmlns:p14="http://schemas.microsoft.com/office/powerpoint/2010/main" val="273464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126605" y="239653"/>
            <a:ext cx="10058400" cy="1450800"/>
          </a:xfrm>
          <a:prstGeom prst="rect">
            <a:avLst/>
          </a:prstGeom>
          <a:noFill/>
          <a:ln>
            <a:noFill/>
          </a:ln>
        </p:spPr>
        <p:txBody>
          <a:bodyPr spcFirstLastPara="1" wrap="square" lIns="91425" tIns="45700" rIns="91425" bIns="45700" anchor="b" anchorCtr="0">
            <a:normAutofit/>
          </a:bodyPr>
          <a:lstStyle/>
          <a:p>
            <a:pPr marL="0" lvl="0" indent="0" algn="ctr" rtl="1">
              <a:lnSpc>
                <a:spcPct val="85000"/>
              </a:lnSpc>
              <a:spcBef>
                <a:spcPts val="0"/>
              </a:spcBef>
              <a:spcAft>
                <a:spcPts val="0"/>
              </a:spcAft>
              <a:buSzPts val="1800"/>
              <a:buNone/>
            </a:pPr>
            <a:r>
              <a:rPr lang="iw-IL" sz="4800" b="1" dirty="0">
                <a:solidFill>
                  <a:schemeClr val="dk1"/>
                </a:solidFill>
              </a:rPr>
              <a:t>קישורים</a:t>
            </a:r>
            <a:br>
              <a:rPr lang="iw-IL" sz="4800" b="1" dirty="0">
                <a:solidFill>
                  <a:schemeClr val="dk1"/>
                </a:solidFill>
              </a:rPr>
            </a:br>
            <a:endParaRPr dirty="0"/>
          </a:p>
        </p:txBody>
      </p:sp>
      <p:sp>
        <p:nvSpPr>
          <p:cNvPr id="3" name="Text Placeholder 2">
            <a:extLst>
              <a:ext uri="{FF2B5EF4-FFF2-40B4-BE49-F238E27FC236}">
                <a16:creationId xmlns:a16="http://schemas.microsoft.com/office/drawing/2014/main" id="{2018E602-4600-11C5-5EDA-6BFAF23C78FB}"/>
              </a:ext>
            </a:extLst>
          </p:cNvPr>
          <p:cNvSpPr>
            <a:spLocks noGrp="1"/>
          </p:cNvSpPr>
          <p:nvPr>
            <p:ph type="body" idx="1"/>
          </p:nvPr>
        </p:nvSpPr>
        <p:spPr/>
        <p:txBody>
          <a:bodyPr>
            <a:normAutofit/>
          </a:bodyPr>
          <a:lstStyle/>
          <a:p>
            <a:pPr algn="l" rtl="0">
              <a:lnSpc>
                <a:spcPct val="150000"/>
              </a:lnSpc>
            </a:pPr>
            <a:r>
              <a:rPr lang="it-IT" sz="1400" dirty="0">
                <a:hlinkClick r:id="rId3">
                  <a:extLst>
                    <a:ext uri="{A12FA001-AC4F-418D-AE19-62706E023703}">
                      <ahyp:hlinkClr xmlns:ahyp="http://schemas.microsoft.com/office/drawing/2018/hyperlinkcolor" val="tx"/>
                    </a:ext>
                  </a:extLst>
                </a:hlinkClick>
              </a:rPr>
              <a:t>la </a:t>
            </a:r>
            <a:r>
              <a:rPr lang="en-US" sz="1400" dirty="0" err="1">
                <a:hlinkClick r:id="rId3">
                  <a:extLst>
                    <a:ext uri="{A12FA001-AC4F-418D-AE19-62706E023703}">
                      <ahyp:hlinkClr xmlns:ahyp="http://schemas.microsoft.com/office/drawing/2018/hyperlinkcolor" val="tx"/>
                    </a:ext>
                  </a:extLst>
                </a:hlinkClick>
              </a:rPr>
              <a:t>poesia</a:t>
            </a:r>
            <a:r>
              <a:rPr lang="it-IT" sz="1400" dirty="0">
                <a:hlinkClick r:id="rId3">
                  <a:extLst>
                    <a:ext uri="{A12FA001-AC4F-418D-AE19-62706E023703}">
                      <ahyp:hlinkClr xmlns:ahyp="http://schemas.microsoft.com/office/drawing/2018/hyperlinkcolor" val="tx"/>
                    </a:ext>
                  </a:extLst>
                </a:hlinkClick>
              </a:rPr>
              <a:t> in italiano</a:t>
            </a:r>
            <a:r>
              <a:rPr lang="he-IL" sz="1400" dirty="0"/>
              <a:t>: </a:t>
            </a:r>
            <a:endParaRPr lang="en-US" sz="1400" dirty="0"/>
          </a:p>
          <a:p>
            <a:pPr marL="0" indent="0" algn="l" rtl="0">
              <a:lnSpc>
                <a:spcPct val="150000"/>
              </a:lnSpc>
              <a:buNone/>
            </a:pPr>
            <a:r>
              <a:rPr lang="it-IT" sz="1400" dirty="0"/>
              <a:t>https://youtu.be/hP-uBJWAkOM?si=SmKtFbvS5MCCHJ-K</a:t>
            </a:r>
          </a:p>
          <a:p>
            <a:pPr algn="l" rtl="0">
              <a:lnSpc>
                <a:spcPct val="150000"/>
              </a:lnSpc>
            </a:pPr>
            <a:r>
              <a:rPr lang="it-IT" sz="1400" dirty="0"/>
              <a:t>Canzone: </a:t>
            </a:r>
            <a:r>
              <a:rPr lang="he-IL" sz="1400" b="1" kern="100" dirty="0">
                <a:effectLst/>
                <a:latin typeface="Calibri" panose="020F0502020204030204" pitchFamily="34" charset="0"/>
                <a:ea typeface="Calibri" panose="020F0502020204030204" pitchFamily="34" charset="0"/>
                <a:cs typeface="Arial" panose="020B0604020202020204" pitchFamily="34" charset="0"/>
                <a:hlinkClick r:id="rId4"/>
              </a:rPr>
              <a:t>שבורי לב/ חנן בן ארי</a:t>
            </a:r>
            <a:r>
              <a:rPr lang="he-IL" sz="1400" b="1" kern="100" dirty="0">
                <a:effectLst/>
                <a:latin typeface="Calibri" panose="020F0502020204030204" pitchFamily="34" charset="0"/>
                <a:ea typeface="Calibri" panose="020F0502020204030204" pitchFamily="34" charset="0"/>
                <a:cs typeface="Arial" panose="020B0604020202020204" pitchFamily="34" charset="0"/>
              </a:rPr>
              <a:t> </a:t>
            </a:r>
            <a:br>
              <a:rPr lang="he-IL" sz="1400" b="1" kern="100" dirty="0">
                <a:effectLst/>
                <a:latin typeface="Calibri" panose="020F0502020204030204" pitchFamily="34" charset="0"/>
                <a:ea typeface="Calibri" panose="020F0502020204030204" pitchFamily="34" charset="0"/>
                <a:cs typeface="Arial" panose="020B0604020202020204" pitchFamily="34" charset="0"/>
              </a:rPr>
            </a:br>
            <a:r>
              <a:rPr lang="it-IT" sz="1400" dirty="0">
                <a:hlinkClick r:id="rId5"/>
              </a:rPr>
              <a:t>https://youtu.be/z27MZP_4P_U?si=2-mY3mzUFiWucVon</a:t>
            </a:r>
            <a:endParaRPr lang="it-IT" sz="1400" dirty="0"/>
          </a:p>
          <a:p>
            <a:pPr>
              <a:lnSpc>
                <a:spcPct val="150000"/>
              </a:lnSpc>
            </a:pPr>
            <a:r>
              <a:rPr lang="it-IT" sz="1400" dirty="0"/>
              <a:t>Canzone : </a:t>
            </a:r>
            <a:r>
              <a:rPr lang="he-IL" sz="1400" b="1" kern="100" dirty="0">
                <a:effectLst/>
                <a:latin typeface="Calibri" panose="020F0502020204030204" pitchFamily="34" charset="0"/>
                <a:ea typeface="Calibri" panose="020F0502020204030204" pitchFamily="34" charset="0"/>
                <a:cs typeface="Arial" panose="020B0604020202020204" pitchFamily="34" charset="0"/>
                <a:hlinkClick r:id="rId6"/>
              </a:rPr>
              <a:t>פעם את הלילה / שי המבר</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50000"/>
              </a:lnSpc>
              <a:buNone/>
            </a:pPr>
            <a:r>
              <a:rPr lang="it-IT" sz="1400" b="1" kern="100" dirty="0">
                <a:effectLst/>
                <a:latin typeface="Calibri" panose="020F0502020204030204" pitchFamily="34" charset="0"/>
                <a:ea typeface="Calibri" panose="020F0502020204030204" pitchFamily="34" charset="0"/>
                <a:cs typeface="Arial" panose="020B0604020202020204" pitchFamily="34" charset="0"/>
                <a:hlinkClick r:id="rId7"/>
              </a:rPr>
              <a:t>https://youtu.be/Hgv2hoICGNk?si=H2M3P16Th3k0UGzT</a:t>
            </a:r>
            <a:endParaRPr lang="en-US" sz="1400" b="1" kern="100" dirty="0">
              <a:latin typeface="Calibri" panose="020F0502020204030204" pitchFamily="34" charset="0"/>
              <a:ea typeface="Calibri" panose="020F0502020204030204" pitchFamily="34" charset="0"/>
              <a:cs typeface="Arial" panose="020B0604020202020204" pitchFamily="34" charset="0"/>
            </a:endParaRPr>
          </a:p>
          <a:p>
            <a:pPr marL="0" indent="0" algn="l" rtl="0">
              <a:buNone/>
            </a:pPr>
            <a:br>
              <a:rPr lang="he-IL" sz="3600" b="1" kern="100" dirty="0">
                <a:effectLst/>
                <a:latin typeface="Calibri" panose="020F0502020204030204" pitchFamily="34" charset="0"/>
                <a:ea typeface="Calibri" panose="020F0502020204030204" pitchFamily="34" charset="0"/>
                <a:cs typeface="Arial" panose="020B0604020202020204" pitchFamily="34" charset="0"/>
              </a:rPr>
            </a:br>
            <a:endParaRPr lang="it-IT" sz="36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it-IT" dirty="0"/>
          </a:p>
          <a:p>
            <a:pPr marL="0" indent="0" algn="l" rtl="0">
              <a:buNone/>
            </a:pPr>
            <a:endParaRPr lang="he-IL" dirty="0"/>
          </a:p>
          <a:p>
            <a:pPr algn="l" rtl="0"/>
            <a:endParaRPr lang="it-IT" dirty="0"/>
          </a:p>
          <a:p>
            <a:pPr algn="l" rtl="0"/>
            <a:endParaRPr lang="it-IT" dirty="0"/>
          </a:p>
          <a:p>
            <a:pPr algn="l" rtl="0"/>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flag made of people&#10;&#10;Description automatically generated">
            <a:extLst>
              <a:ext uri="{FF2B5EF4-FFF2-40B4-BE49-F238E27FC236}">
                <a16:creationId xmlns:a16="http://schemas.microsoft.com/office/drawing/2014/main" id="{21AFD841-24C9-F78A-52BE-3FB6DD327E99}"/>
              </a:ext>
            </a:extLst>
          </p:cNvPr>
          <p:cNvPicPr>
            <a:picLocks noChangeAspect="1"/>
          </p:cNvPicPr>
          <p:nvPr/>
        </p:nvPicPr>
        <p:blipFill rotWithShape="1">
          <a:blip r:embed="rId2">
            <a:extLst>
              <a:ext uri="{28A0092B-C50C-407E-A947-70E740481C1C}">
                <a14:useLocalDpi xmlns:a14="http://schemas.microsoft.com/office/drawing/2010/main" val="0"/>
              </a:ext>
            </a:extLst>
          </a:blip>
          <a:srcRect t="12632" b="29089"/>
          <a:stretch/>
        </p:blipFill>
        <p:spPr>
          <a:xfrm>
            <a:off x="20" y="1282"/>
            <a:ext cx="12191980" cy="6856718"/>
          </a:xfrm>
          <a:prstGeom prst="rect">
            <a:avLst/>
          </a:prstGeom>
        </p:spPr>
      </p:pic>
    </p:spTree>
    <p:extLst>
      <p:ext uri="{BB962C8B-B14F-4D97-AF65-F5344CB8AC3E}">
        <p14:creationId xmlns:p14="http://schemas.microsoft.com/office/powerpoint/2010/main" val="22493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DECD-984A-0F19-6B8A-0F18C4D27ECC}"/>
              </a:ext>
            </a:extLst>
          </p:cNvPr>
          <p:cNvSpPr>
            <a:spLocks noGrp="1"/>
          </p:cNvSpPr>
          <p:nvPr>
            <p:ph type="title"/>
          </p:nvPr>
        </p:nvSpPr>
        <p:spPr>
          <a:xfrm>
            <a:off x="746927" y="-130629"/>
            <a:ext cx="10606873" cy="1151709"/>
          </a:xfrm>
        </p:spPr>
        <p:txBody>
          <a:bodyPr/>
          <a:lstStyle/>
          <a:p>
            <a:pPr algn="r" rtl="1"/>
            <a:r>
              <a:rPr lang="iw-IL" dirty="0">
                <a:solidFill>
                  <a:schemeClr val="dk2"/>
                </a:solidFill>
              </a:rPr>
              <a:t>הסבר למורה</a:t>
            </a:r>
            <a:r>
              <a:rPr lang="he-IL" dirty="0">
                <a:solidFill>
                  <a:schemeClr val="dk2"/>
                </a:solidFill>
              </a:rPr>
              <a:t> -</a:t>
            </a:r>
            <a:r>
              <a:rPr lang="iw-IL" dirty="0">
                <a:solidFill>
                  <a:schemeClr val="dk2"/>
                </a:solidFill>
              </a:rPr>
              <a:t> רציונל הפעילות</a:t>
            </a:r>
            <a:endParaRPr lang="it-IT" dirty="0"/>
          </a:p>
        </p:txBody>
      </p:sp>
      <p:sp>
        <p:nvSpPr>
          <p:cNvPr id="3" name="Content Placeholder 2">
            <a:extLst>
              <a:ext uri="{FF2B5EF4-FFF2-40B4-BE49-F238E27FC236}">
                <a16:creationId xmlns:a16="http://schemas.microsoft.com/office/drawing/2014/main" id="{52FCFB3C-CD32-471A-A34F-6410EBED9DD2}"/>
              </a:ext>
            </a:extLst>
          </p:cNvPr>
          <p:cNvSpPr>
            <a:spLocks noGrp="1"/>
          </p:cNvSpPr>
          <p:nvPr>
            <p:ph idx="1"/>
          </p:nvPr>
        </p:nvSpPr>
        <p:spPr>
          <a:xfrm>
            <a:off x="137159" y="670560"/>
            <a:ext cx="11902441" cy="5184742"/>
          </a:xfrm>
        </p:spPr>
        <p:txBody>
          <a:bodyPr>
            <a:noAutofit/>
          </a:bodyPr>
          <a:lstStyle/>
          <a:p>
            <a:pPr algn="r" rtl="1">
              <a:lnSpc>
                <a:spcPct val="170000"/>
              </a:lnSpc>
              <a:spcAft>
                <a:spcPts val="800"/>
              </a:spcAft>
              <a:buFont typeface="Courier New" panose="02070309020205020404" pitchFamily="49" charset="0"/>
              <a:buChar char="o"/>
            </a:pPr>
            <a:r>
              <a:rPr lang="he-IL" sz="1800" kern="100" dirty="0">
                <a:effectLst/>
                <a:latin typeface="Calibri" panose="020F0502020204030204" pitchFamily="34" charset="0"/>
                <a:ea typeface="Calibri" panose="020F0502020204030204" pitchFamily="34" charset="0"/>
              </a:rPr>
              <a:t>יום הזיכרון לחללי מערכות ישראל, הוא יום הזיכרון הרשמי של מדינת ישראל לזכר לוחמיה ולוחמותיה, אנשי ונשות כוחות הביטחון, לוחמי ולוחמות המחתרות ולזכר מי שנרצחו בפעולות האיבה.</a:t>
            </a:r>
          </a:p>
          <a:p>
            <a:pPr algn="r" rtl="1">
              <a:lnSpc>
                <a:spcPct val="170000"/>
              </a:lnSpc>
              <a:spcAft>
                <a:spcPts val="800"/>
              </a:spcAft>
              <a:buFont typeface="Courier New" panose="02070309020205020404" pitchFamily="49" charset="0"/>
              <a:buChar char="o"/>
            </a:pPr>
            <a:r>
              <a:rPr lang="he-IL" sz="1800" kern="100" dirty="0">
                <a:effectLst/>
                <a:latin typeface="Calibri" panose="020F0502020204030204" pitchFamily="34" charset="0"/>
                <a:ea typeface="Calibri" panose="020F0502020204030204" pitchFamily="34" charset="0"/>
              </a:rPr>
              <a:t> יום הזיכרון הוא יום אבל לאומי וביום זה כואבת האומה בכאבן של המשפחות, החברים והקרובים של הנופלים ומוקירה את זכרם ופועלם</a:t>
            </a:r>
            <a:r>
              <a:rPr lang="it-IT" sz="1800" kern="100" dirty="0">
                <a:effectLst/>
                <a:latin typeface="David" panose="020E0502060401010101" pitchFamily="34" charset="-79"/>
                <a:ea typeface="Calibri" panose="020F0502020204030204" pitchFamily="34" charset="0"/>
              </a:rPr>
              <a:t>. </a:t>
            </a:r>
            <a:r>
              <a:rPr lang="he-IL" sz="1800" kern="100" dirty="0">
                <a:effectLst/>
                <a:latin typeface="David" panose="020E0502060401010101" pitchFamily="34" charset="-79"/>
                <a:ea typeface="Calibri" panose="020F0502020204030204" pitchFamily="34" charset="0"/>
              </a:rPr>
              <a:t>אך בנוסף לזיכרון, יש ביום הזיכרון גם אספקט של שלום ותקווה כשאנחנו מזכירים את הנופלים ומבינים שכוחם חי וממשיך</a:t>
            </a:r>
            <a:r>
              <a:rPr lang="it-IT" sz="1800" kern="100" dirty="0">
                <a:effectLst/>
                <a:latin typeface="David" panose="020E0502060401010101" pitchFamily="34" charset="-79"/>
                <a:ea typeface="Calibri" panose="020F0502020204030204" pitchFamily="34" charset="0"/>
              </a:rPr>
              <a:t>. </a:t>
            </a:r>
            <a:endParaRPr lang="it-IT" sz="1800" kern="100" dirty="0">
              <a:effectLst/>
              <a:latin typeface="Calibri" panose="020F0502020204030204" pitchFamily="34" charset="0"/>
              <a:ea typeface="Calibri" panose="020F0502020204030204" pitchFamily="34" charset="0"/>
            </a:endParaRPr>
          </a:p>
          <a:p>
            <a:pPr marL="0" indent="0" algn="r" rtl="1">
              <a:lnSpc>
                <a:spcPct val="170000"/>
              </a:lnSpc>
              <a:spcAft>
                <a:spcPts val="800"/>
              </a:spcAft>
              <a:buNone/>
            </a:pPr>
            <a:r>
              <a:rPr lang="he-IL" sz="1800" kern="100" dirty="0">
                <a:effectLst/>
                <a:latin typeface="Calibri" panose="020F0502020204030204" pitchFamily="34" charset="0"/>
                <a:ea typeface="Calibri" panose="020F0502020204030204" pitchFamily="34" charset="0"/>
              </a:rPr>
              <a:t>הרציונל הפדגוגי של השיעור על השלום ביום הזיכרון, מבוסס על עיקרון ההערכה והזיכרון, כדי להזכיר את חשיבות הזיכרון וההערכה לנופלים במערכות ישראל. התפיסה הזו מאפשרת להם להבין ולהעריך את המחיר ששולם בשביל לשמור על שלום המדינה.</a:t>
            </a:r>
          </a:p>
          <a:p>
            <a:pPr algn="r" rtl="1">
              <a:lnSpc>
                <a:spcPct val="170000"/>
              </a:lnSpc>
              <a:spcAft>
                <a:spcPts val="800"/>
              </a:spcAft>
              <a:buFont typeface="Courier New" panose="02070309020205020404" pitchFamily="49" charset="0"/>
              <a:buChar char="o"/>
            </a:pPr>
            <a:r>
              <a:rPr lang="he-IL" sz="1800" kern="100" dirty="0">
                <a:effectLst/>
                <a:latin typeface="Calibri" panose="020F0502020204030204" pitchFamily="34" charset="0"/>
                <a:ea typeface="Calibri" panose="020F0502020204030204" pitchFamily="34" charset="0"/>
              </a:rPr>
              <a:t> השיעור מטפח ערכים של שלום ואחדות, ומעודד את התלמידים לחשוב כיצד הם יכולים לתרום לחיזוק השלום ולמניעת נזקים עתידיים. ניתן לפתח יכולת יצירתית. התלמידים משתמשים ביצירתיות בכתיבת פואמות או שירים על נושאי שלום ותקווה. </a:t>
            </a:r>
          </a:p>
          <a:p>
            <a:pPr algn="r" rtl="1">
              <a:lnSpc>
                <a:spcPct val="170000"/>
              </a:lnSpc>
              <a:spcAft>
                <a:spcPts val="800"/>
              </a:spcAft>
              <a:buFont typeface="Courier New" panose="02070309020205020404" pitchFamily="49" charset="0"/>
              <a:buChar char="o"/>
            </a:pPr>
            <a:r>
              <a:rPr lang="he-IL" sz="1800" kern="100" dirty="0">
                <a:effectLst/>
                <a:latin typeface="Calibri" panose="020F0502020204030204" pitchFamily="34" charset="0"/>
                <a:ea typeface="Calibri" panose="020F0502020204030204" pitchFamily="34" charset="0"/>
              </a:rPr>
              <a:t>פעילות זו מפתחת את יכולתם לבטא רגשות ורעיונות בצורה אמנותית וחווייתית. השיעור מכוון להשפיע על רגשות התלמידים ולעורר בהם מחשבה ומעשה חיוביים בקשר לתקווה ולשלום בקרב הקהילה והמדינה.</a:t>
            </a:r>
            <a:endParaRPr lang="it-IT" sz="1800" kern="100" dirty="0">
              <a:effectLst/>
              <a:latin typeface="Calibri" panose="020F0502020204030204" pitchFamily="34" charset="0"/>
              <a:ea typeface="Calibri" panose="020F0502020204030204" pitchFamily="34" charset="0"/>
            </a:endParaRPr>
          </a:p>
          <a:p>
            <a:pPr marL="0" indent="0" algn="r" rtl="1">
              <a:lnSpc>
                <a:spcPct val="170000"/>
              </a:lnSpc>
              <a:spcAft>
                <a:spcPts val="800"/>
              </a:spcAft>
              <a:buNone/>
            </a:pPr>
            <a:r>
              <a:rPr lang="it-IT" sz="1800" kern="100" dirty="0">
                <a:effectLst/>
                <a:latin typeface="David" panose="020E0502060401010101" pitchFamily="34" charset="-79"/>
                <a:ea typeface="Calibri" panose="020F0502020204030204" pitchFamily="34" charset="0"/>
              </a:rPr>
              <a:t> </a:t>
            </a:r>
            <a:endParaRPr lang="it-IT" sz="1800" kern="100" dirty="0">
              <a:effectLst/>
              <a:latin typeface="Calibri" panose="020F0502020204030204" pitchFamily="34" charset="0"/>
              <a:ea typeface="Calibri" panose="020F0502020204030204" pitchFamily="34" charset="0"/>
            </a:endParaRPr>
          </a:p>
          <a:p>
            <a:pPr marL="114300" lvl="0" indent="0" algn="r" rtl="1">
              <a:lnSpc>
                <a:spcPct val="170000"/>
              </a:lnSpc>
              <a:spcBef>
                <a:spcPts val="2000"/>
              </a:spcBef>
              <a:spcAft>
                <a:spcPts val="0"/>
              </a:spcAft>
              <a:buSzPct val="108108"/>
              <a:buNone/>
            </a:pPr>
            <a:r>
              <a:rPr lang="iw-IL" sz="1800" dirty="0">
                <a:latin typeface="Calibri"/>
                <a:ea typeface="Calibri"/>
                <a:sym typeface="Calibri"/>
              </a:rPr>
              <a:t> </a:t>
            </a:r>
          </a:p>
          <a:p>
            <a:pPr marL="0" indent="0" algn="r" rtl="1">
              <a:lnSpc>
                <a:spcPct val="150000"/>
              </a:lnSpc>
              <a:buNone/>
            </a:pPr>
            <a:endParaRPr lang="en-US" sz="1800" dirty="0">
              <a:latin typeface="Calibri" panose="020F0502020204030204" pitchFamily="34" charset="0"/>
              <a:cs typeface="Calibri" panose="020F0502020204030204" pitchFamily="34" charset="0"/>
            </a:endParaRPr>
          </a:p>
          <a:p>
            <a:pPr marL="0" indent="0" algn="r" rtl="1">
              <a:lnSpc>
                <a:spcPct val="150000"/>
              </a:lnSpc>
              <a:buNone/>
            </a:pPr>
            <a:r>
              <a:rPr lang="en-US" sz="1800" dirty="0">
                <a:latin typeface="Calibri" panose="020F0502020204030204" pitchFamily="34" charset="0"/>
                <a:cs typeface="Calibri" panose="020F0502020204030204" pitchFamily="34" charset="0"/>
              </a:rPr>
              <a:t> </a:t>
            </a:r>
            <a:endParaRPr lang="it-IT"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80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n a hill">
            <a:extLst>
              <a:ext uri="{FF2B5EF4-FFF2-40B4-BE49-F238E27FC236}">
                <a16:creationId xmlns:a16="http://schemas.microsoft.com/office/drawing/2014/main" id="{B0A18EC5-4BF2-15C8-46DB-45DB0945B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8011" cy="6858000"/>
          </a:xfrm>
          <a:prstGeom prst="rect">
            <a:avLst/>
          </a:prstGeom>
        </p:spPr>
      </p:pic>
      <p:sp>
        <p:nvSpPr>
          <p:cNvPr id="3" name="תיבת טקסט 2">
            <a:extLst>
              <a:ext uri="{FF2B5EF4-FFF2-40B4-BE49-F238E27FC236}">
                <a16:creationId xmlns:a16="http://schemas.microsoft.com/office/drawing/2014/main" id="{5BBF5D9E-BE50-2774-A775-FBB961EF15FD}"/>
              </a:ext>
            </a:extLst>
          </p:cNvPr>
          <p:cNvSpPr txBox="1"/>
          <p:nvPr/>
        </p:nvSpPr>
        <p:spPr>
          <a:xfrm>
            <a:off x="5547361" y="1857494"/>
            <a:ext cx="6355080" cy="1938992"/>
          </a:xfrm>
          <a:prstGeom prst="rect">
            <a:avLst/>
          </a:prstGeom>
          <a:noFill/>
        </p:spPr>
        <p:txBody>
          <a:bodyPr wrap="square">
            <a:spAutoFit/>
          </a:bodyPr>
          <a:lstStyle/>
          <a:p>
            <a:r>
              <a:rPr lang="en-US" sz="3600" dirty="0" err="1">
                <a:solidFill>
                  <a:schemeClr val="tx2">
                    <a:lumMod val="75000"/>
                    <a:lumOff val="25000"/>
                  </a:schemeClr>
                </a:solidFill>
              </a:rPr>
              <a:t>Interpretazione</a:t>
            </a:r>
            <a:r>
              <a:rPr lang="en-US" sz="3600" dirty="0">
                <a:solidFill>
                  <a:schemeClr val="tx2">
                    <a:lumMod val="75000"/>
                    <a:lumOff val="25000"/>
                  </a:schemeClr>
                </a:solidFill>
              </a:rPr>
              <a:t> </a:t>
            </a:r>
            <a:r>
              <a:rPr lang="en-US" sz="3600" dirty="0" err="1">
                <a:solidFill>
                  <a:schemeClr val="tx2">
                    <a:lumMod val="75000"/>
                    <a:lumOff val="25000"/>
                  </a:schemeClr>
                </a:solidFill>
              </a:rPr>
              <a:t>dell'immagine</a:t>
            </a:r>
            <a:endParaRPr lang="he-IL" sz="3600" dirty="0">
              <a:solidFill>
                <a:schemeClr val="tx2">
                  <a:lumMod val="75000"/>
                  <a:lumOff val="25000"/>
                </a:schemeClr>
              </a:solidFill>
            </a:endParaRPr>
          </a:p>
          <a:p>
            <a:r>
              <a:rPr lang="it-IT" sz="2800" dirty="0"/>
              <a:t>Cosa vedete nella foto?</a:t>
            </a:r>
            <a:endParaRPr lang="he-IL" sz="2800" dirty="0"/>
          </a:p>
          <a:p>
            <a:r>
              <a:rPr lang="it-IT" sz="2800" dirty="0"/>
              <a:t>Cosa provate?</a:t>
            </a:r>
            <a:endParaRPr lang="he-IL" sz="2800" dirty="0"/>
          </a:p>
          <a:p>
            <a:r>
              <a:rPr lang="it-IT" sz="2800" dirty="0"/>
              <a:t>Verso cosa guardano i due</a:t>
            </a:r>
            <a:r>
              <a:rPr lang="he-IL" sz="2800" dirty="0"/>
              <a:t>?</a:t>
            </a:r>
          </a:p>
        </p:txBody>
      </p:sp>
    </p:spTree>
    <p:extLst>
      <p:ext uri="{BB962C8B-B14F-4D97-AF65-F5344CB8AC3E}">
        <p14:creationId xmlns:p14="http://schemas.microsoft.com/office/powerpoint/2010/main" val="399365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D2FF7-4C82-2E4D-66DC-FE5A40844A80}"/>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ctr" rtl="1"/>
            <a:r>
              <a:rPr lang="en-US" sz="5400" dirty="0" err="1"/>
              <a:t>השלום</a:t>
            </a:r>
            <a:br>
              <a:rPr lang="en-US" sz="5400" dirty="0"/>
            </a:br>
            <a:r>
              <a:rPr lang="en-US" sz="5400" dirty="0"/>
              <a:t>La Pace</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ird wearing a military uniform">
            <a:extLst>
              <a:ext uri="{FF2B5EF4-FFF2-40B4-BE49-F238E27FC236}">
                <a16:creationId xmlns:a16="http://schemas.microsoft.com/office/drawing/2014/main" id="{AFCC2732-C196-7983-25BB-5F2BBCF1FE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1322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DE6B3E-24CD-69C3-FF39-29592C474639}"/>
              </a:ext>
            </a:extLst>
          </p:cNvPr>
          <p:cNvPicPr>
            <a:picLocks noChangeAspect="1"/>
          </p:cNvPicPr>
          <p:nvPr/>
        </p:nvPicPr>
        <p:blipFill rotWithShape="1">
          <a:blip r:embed="rId2"/>
          <a:srcRect b="1753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44A581-DBCE-02BE-52B8-63817EEA8D3E}"/>
              </a:ext>
            </a:extLst>
          </p:cNvPr>
          <p:cNvSpPr>
            <a:spLocks noGrp="1"/>
          </p:cNvSpPr>
          <p:nvPr>
            <p:ph type="title"/>
          </p:nvPr>
        </p:nvSpPr>
        <p:spPr>
          <a:xfrm>
            <a:off x="838200" y="365125"/>
            <a:ext cx="3822189" cy="1899912"/>
          </a:xfrm>
        </p:spPr>
        <p:txBody>
          <a:bodyPr>
            <a:normAutofit/>
          </a:bodyPr>
          <a:lstStyle/>
          <a:p>
            <a:r>
              <a:rPr lang="en-US" sz="4000"/>
              <a:t>Girotondo intorno alla colomba</a:t>
            </a:r>
            <a:br>
              <a:rPr lang="en-US" sz="4000"/>
            </a:br>
            <a:r>
              <a:rPr lang="en-US" sz="4000"/>
              <a:t>Pablo Picasso</a:t>
            </a:r>
            <a:endParaRPr lang="it-IT" sz="4000"/>
          </a:p>
        </p:txBody>
      </p:sp>
      <p:sp>
        <p:nvSpPr>
          <p:cNvPr id="3" name="Content Placeholder 2">
            <a:extLst>
              <a:ext uri="{FF2B5EF4-FFF2-40B4-BE49-F238E27FC236}">
                <a16:creationId xmlns:a16="http://schemas.microsoft.com/office/drawing/2014/main" id="{E27EC670-649B-8AC2-EF61-6DC133FEE7C9}"/>
              </a:ext>
            </a:extLst>
          </p:cNvPr>
          <p:cNvSpPr>
            <a:spLocks noGrp="1"/>
          </p:cNvSpPr>
          <p:nvPr>
            <p:ph idx="1"/>
          </p:nvPr>
        </p:nvSpPr>
        <p:spPr>
          <a:xfrm>
            <a:off x="838200" y="2434201"/>
            <a:ext cx="3822189" cy="3742762"/>
          </a:xfrm>
        </p:spPr>
        <p:txBody>
          <a:bodyPr>
            <a:normAutofit/>
          </a:bodyPr>
          <a:lstStyle/>
          <a:p>
            <a:pPr marL="0" indent="0">
              <a:buNone/>
            </a:pPr>
            <a:r>
              <a:rPr lang="it-IT" sz="2000" dirty="0"/>
              <a:t>Si consiglia di analizzare l'immagine di Picasso</a:t>
            </a:r>
            <a:br>
              <a:rPr lang="he-IL" sz="2000" dirty="0"/>
            </a:br>
            <a:r>
              <a:rPr lang="it-IT" sz="2000" dirty="0"/>
              <a:t>"Girotondo intorno la colomba ", 1961.</a:t>
            </a:r>
            <a:br>
              <a:rPr lang="he-IL" sz="2000" dirty="0"/>
            </a:br>
            <a:br>
              <a:rPr lang="en-US" sz="2000" dirty="0"/>
            </a:br>
            <a:r>
              <a:rPr lang="it-IT" sz="2000" dirty="0"/>
              <a:t>Chiedere agli studenti cosa vedono</a:t>
            </a:r>
            <a:br>
              <a:rPr lang="he-IL" sz="2000" dirty="0"/>
            </a:br>
            <a:r>
              <a:rPr lang="it-IT" sz="2000" dirty="0"/>
              <a:t>nell'immagine, cosa </a:t>
            </a:r>
            <a:r>
              <a:rPr lang="it-IT" sz="2000" dirty="0" err="1"/>
              <a:t>provono</a:t>
            </a:r>
            <a:r>
              <a:rPr lang="it-IT" sz="2000" dirty="0"/>
              <a:t>... </a:t>
            </a:r>
            <a:br>
              <a:rPr lang="he-IL" sz="2000" dirty="0"/>
            </a:br>
            <a:r>
              <a:rPr lang="it-IT" sz="2000" dirty="0"/>
              <a:t>quali sono i colori della pace secondo loro</a:t>
            </a:r>
            <a:br>
              <a:rPr lang="he-IL" sz="2000" dirty="0"/>
            </a:br>
            <a:endParaRPr lang="it-IT" sz="2000" dirty="0"/>
          </a:p>
        </p:txBody>
      </p:sp>
    </p:spTree>
    <p:extLst>
      <p:ext uri="{BB962C8B-B14F-4D97-AF65-F5344CB8AC3E}">
        <p14:creationId xmlns:p14="http://schemas.microsoft.com/office/powerpoint/2010/main" val="186936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994611" y="263527"/>
            <a:ext cx="10058400" cy="1450757"/>
          </a:xfrm>
          <a:prstGeom prst="rect">
            <a:avLst/>
          </a:prstGeom>
          <a:noFill/>
          <a:ln>
            <a:noFill/>
          </a:ln>
        </p:spPr>
        <p:txBody>
          <a:bodyPr spcFirstLastPara="1" wrap="square" lIns="91425" tIns="45700" rIns="91425" bIns="45700" anchor="b" anchorCtr="0">
            <a:noAutofit/>
          </a:bodyPr>
          <a:lstStyle/>
          <a:p>
            <a:pPr marL="0" lvl="0" indent="0" algn="ctr" rtl="1">
              <a:lnSpc>
                <a:spcPct val="85000"/>
              </a:lnSpc>
              <a:spcBef>
                <a:spcPts val="0"/>
              </a:spcBef>
              <a:spcAft>
                <a:spcPts val="0"/>
              </a:spcAft>
              <a:buSzPts val="1800"/>
              <a:buNone/>
            </a:pPr>
            <a:r>
              <a:rPr lang="iw-IL" sz="3600" dirty="0"/>
              <a:t> </a:t>
            </a:r>
            <a:br>
              <a:rPr lang="iw-IL" sz="3600" dirty="0"/>
            </a:br>
            <a:br>
              <a:rPr lang="iw-IL" sz="3600" dirty="0"/>
            </a:br>
            <a:r>
              <a:rPr lang="iw-IL" sz="3600" dirty="0">
                <a:latin typeface="Calibri"/>
                <a:ea typeface="Calibri"/>
                <a:cs typeface="Calibri"/>
                <a:sym typeface="Calibri"/>
              </a:rPr>
              <a:t>פעילויות: השי</a:t>
            </a:r>
            <a:r>
              <a:rPr lang="he-IL" sz="3600" dirty="0">
                <a:latin typeface="Calibri"/>
                <a:ea typeface="Calibri"/>
                <a:cs typeface="Calibri"/>
                <a:sym typeface="Calibri"/>
              </a:rPr>
              <a:t>ר</a:t>
            </a:r>
            <a:r>
              <a:rPr lang="en-US" sz="3600" dirty="0">
                <a:latin typeface="Calibri"/>
                <a:ea typeface="Calibri"/>
                <a:cs typeface="Calibri"/>
                <a:sym typeface="Calibri"/>
              </a:rPr>
              <a:t> </a:t>
            </a:r>
            <a:r>
              <a:rPr lang="he-IL" sz="3600" dirty="0">
                <a:latin typeface="Calibri"/>
                <a:ea typeface="Calibri"/>
                <a:cs typeface="Calibri"/>
                <a:sym typeface="Calibri"/>
              </a:rPr>
              <a:t>"קופסת הצבעים</a:t>
            </a:r>
            <a:r>
              <a:rPr lang="iw-IL" sz="3600" dirty="0">
                <a:latin typeface="Calibri"/>
                <a:ea typeface="Calibri"/>
                <a:cs typeface="Calibri"/>
                <a:sym typeface="Calibri"/>
              </a:rPr>
              <a:t>"</a:t>
            </a:r>
            <a:br>
              <a:rPr lang="iw-IL" sz="3600" dirty="0">
                <a:latin typeface="Calibri"/>
                <a:ea typeface="Calibri"/>
                <a:cs typeface="Calibri"/>
                <a:sym typeface="Calibri"/>
              </a:rPr>
            </a:br>
            <a:r>
              <a:rPr lang="iw-IL" sz="3600" dirty="0">
                <a:latin typeface="Calibri"/>
                <a:ea typeface="Calibri"/>
                <a:cs typeface="Calibri"/>
                <a:sym typeface="Calibri"/>
              </a:rPr>
              <a:t>“</a:t>
            </a:r>
            <a:r>
              <a:rPr lang="en-US" sz="3600" dirty="0">
                <a:latin typeface="Calibri"/>
                <a:ea typeface="Calibri"/>
                <a:cs typeface="Calibri"/>
                <a:sym typeface="Calibri"/>
              </a:rPr>
              <a:t>H</a:t>
            </a:r>
            <a:r>
              <a:rPr lang="en-US" sz="3600" dirty="0"/>
              <a:t>o dipinto la pace</a:t>
            </a:r>
            <a:r>
              <a:rPr lang="iw-IL" sz="3600" dirty="0">
                <a:latin typeface="Calibri"/>
                <a:ea typeface="Calibri"/>
                <a:cs typeface="Calibri"/>
                <a:sym typeface="Calibri"/>
              </a:rPr>
              <a:t>” di </a:t>
            </a:r>
            <a:r>
              <a:rPr lang="en-US" sz="3600" dirty="0"/>
              <a:t>Tali </a:t>
            </a:r>
            <a:r>
              <a:rPr lang="en-US" sz="3600" dirty="0" err="1"/>
              <a:t>Sorek</a:t>
            </a:r>
            <a:br>
              <a:rPr lang="iw-IL" sz="3600" dirty="0">
                <a:latin typeface="Calibri"/>
                <a:ea typeface="Calibri"/>
                <a:cs typeface="Calibri"/>
                <a:sym typeface="Calibri"/>
              </a:rPr>
            </a:br>
            <a:endParaRPr sz="3600" dirty="0"/>
          </a:p>
        </p:txBody>
      </p:sp>
      <p:pic>
        <p:nvPicPr>
          <p:cNvPr id="4" name="Picture 3">
            <a:extLst>
              <a:ext uri="{FF2B5EF4-FFF2-40B4-BE49-F238E27FC236}">
                <a16:creationId xmlns:a16="http://schemas.microsoft.com/office/drawing/2014/main" id="{C0038C52-E738-3656-E9C4-9FFD095A6F02}"/>
              </a:ext>
            </a:extLst>
          </p:cNvPr>
          <p:cNvPicPr>
            <a:picLocks noChangeAspect="1"/>
          </p:cNvPicPr>
          <p:nvPr/>
        </p:nvPicPr>
        <p:blipFill>
          <a:blip r:embed="rId3"/>
          <a:stretch>
            <a:fillRect/>
          </a:stretch>
        </p:blipFill>
        <p:spPr>
          <a:xfrm>
            <a:off x="221064" y="112748"/>
            <a:ext cx="12098215" cy="6745252"/>
          </a:xfrm>
          <a:prstGeom prst="rect">
            <a:avLst/>
          </a:prstGeom>
        </p:spPr>
      </p:pic>
      <p:sp>
        <p:nvSpPr>
          <p:cNvPr id="109" name="Google Shape;109;p16"/>
          <p:cNvSpPr txBox="1">
            <a:spLocks noGrp="1"/>
          </p:cNvSpPr>
          <p:nvPr>
            <p:ph type="body" idx="1"/>
          </p:nvPr>
        </p:nvSpPr>
        <p:spPr>
          <a:xfrm>
            <a:off x="442127" y="1714284"/>
            <a:ext cx="10229222" cy="4880188"/>
          </a:xfrm>
          <a:prstGeom prst="rect">
            <a:avLst/>
          </a:prstGeom>
          <a:noFill/>
          <a:ln>
            <a:noFill/>
          </a:ln>
        </p:spPr>
        <p:txBody>
          <a:bodyPr spcFirstLastPara="1" wrap="square" lIns="0" tIns="45700" rIns="0" bIns="45700" anchor="t" anchorCtr="0">
            <a:normAutofit fontScale="77500" lnSpcReduction="20000"/>
          </a:bodyPr>
          <a:lstStyle/>
          <a:p>
            <a:pPr marL="180975" lvl="0" indent="0" algn="r" rtl="1">
              <a:lnSpc>
                <a:spcPct val="107000"/>
              </a:lnSpc>
              <a:spcBef>
                <a:spcPts val="1200"/>
              </a:spcBef>
              <a:spcAft>
                <a:spcPts val="0"/>
              </a:spcAft>
              <a:buSzPct val="144000"/>
              <a:buNone/>
            </a:pPr>
            <a:r>
              <a:rPr lang="he-IL" sz="1800" dirty="0">
                <a:solidFill>
                  <a:schemeClr val="tx1"/>
                </a:solidFill>
              </a:rPr>
              <a:t>1</a:t>
            </a:r>
            <a:r>
              <a:rPr lang="he-IL" sz="2900" dirty="0">
                <a:solidFill>
                  <a:schemeClr val="tx1"/>
                </a:solidFill>
              </a:rPr>
              <a:t>. </a:t>
            </a:r>
            <a:r>
              <a:rPr lang="he-IL" sz="2100" dirty="0">
                <a:solidFill>
                  <a:schemeClr val="tx1"/>
                </a:solidFill>
              </a:rPr>
              <a:t>קראו </a:t>
            </a:r>
            <a:r>
              <a:rPr lang="he-IL" sz="2100" dirty="0">
                <a:solidFill>
                  <a:schemeClr val="tx1"/>
                </a:solidFill>
                <a:latin typeface="Calibri"/>
                <a:ea typeface="Calibri"/>
                <a:cs typeface="Calibri"/>
                <a:sym typeface="Calibri"/>
              </a:rPr>
              <a:t>את ה</a:t>
            </a:r>
            <a:r>
              <a:rPr lang="iw-IL" sz="2100" dirty="0">
                <a:solidFill>
                  <a:schemeClr val="tx1"/>
                </a:solidFill>
                <a:latin typeface="Calibri"/>
                <a:ea typeface="Calibri"/>
                <a:cs typeface="Calibri"/>
                <a:sym typeface="Calibri"/>
              </a:rPr>
              <a:t>שיר "</a:t>
            </a:r>
            <a:r>
              <a:rPr lang="he-IL" sz="2100" dirty="0">
                <a:solidFill>
                  <a:schemeClr val="tx1"/>
                </a:solidFill>
                <a:latin typeface="Calibri"/>
                <a:ea typeface="Calibri"/>
                <a:cs typeface="Calibri"/>
                <a:sym typeface="Calibri"/>
              </a:rPr>
              <a:t> קופסת הצבעים" של טלי שורק </a:t>
            </a:r>
            <a:r>
              <a:rPr lang="iw-IL" sz="2100" dirty="0">
                <a:latin typeface="Calibri"/>
                <a:ea typeface="Calibri"/>
                <a:cs typeface="Calibri"/>
                <a:sym typeface="Calibri"/>
              </a:rPr>
              <a:t>וזהו את המסר המרכזי בטקסט באמצעות שתי שאלות מנחות </a:t>
            </a:r>
            <a:r>
              <a:rPr lang="iw-IL" sz="2100" dirty="0"/>
              <a:t> </a:t>
            </a:r>
            <a:r>
              <a:rPr lang="he-IL" sz="2100" dirty="0"/>
              <a:t>(</a:t>
            </a:r>
            <a:r>
              <a:rPr lang="iw-IL" sz="2100" dirty="0">
                <a:latin typeface="Calibri"/>
                <a:ea typeface="Calibri"/>
                <a:cs typeface="Calibri"/>
                <a:sym typeface="Calibri"/>
              </a:rPr>
              <a:t>שאלות משימה</a:t>
            </a:r>
            <a:r>
              <a:rPr lang="he-IL" sz="2100" dirty="0">
                <a:latin typeface="Calibri"/>
                <a:ea typeface="Calibri"/>
                <a:cs typeface="Calibri"/>
                <a:sym typeface="Calibri"/>
              </a:rPr>
              <a:t>) </a:t>
            </a:r>
          </a:p>
          <a:p>
            <a:pPr marL="180975" lvl="0" indent="0" algn="r" rtl="1">
              <a:lnSpc>
                <a:spcPct val="107000"/>
              </a:lnSpc>
              <a:spcBef>
                <a:spcPts val="1200"/>
              </a:spcBef>
              <a:spcAft>
                <a:spcPts val="0"/>
              </a:spcAft>
              <a:buSzPct val="144000"/>
              <a:buNone/>
            </a:pPr>
            <a:r>
              <a:rPr lang="he-IL" sz="2100" dirty="0">
                <a:latin typeface="Calibri"/>
                <a:ea typeface="Calibri"/>
                <a:cs typeface="Calibri"/>
                <a:sym typeface="Calibri"/>
              </a:rPr>
              <a:t>2. חלקו את הכיתה לקבוצות של ארבעה תלמידים.</a:t>
            </a:r>
          </a:p>
          <a:p>
            <a:pPr marL="180975" lvl="0" indent="0" algn="r" rtl="1">
              <a:lnSpc>
                <a:spcPct val="107000"/>
              </a:lnSpc>
              <a:spcBef>
                <a:spcPts val="2000"/>
              </a:spcBef>
              <a:spcAft>
                <a:spcPts val="0"/>
              </a:spcAft>
              <a:buSzPct val="159999"/>
              <a:buChar char=" "/>
            </a:pPr>
            <a:r>
              <a:rPr lang="he-IL" sz="2100" dirty="0">
                <a:latin typeface="Calibri"/>
                <a:ea typeface="Calibri"/>
                <a:cs typeface="Calibri"/>
                <a:sym typeface="Calibri"/>
              </a:rPr>
              <a:t>3.תנו את הטקסט הכתוב של השיר מתורגם גם לעברית. </a:t>
            </a:r>
            <a:endParaRPr lang="he-IL" sz="2100" dirty="0"/>
          </a:p>
          <a:p>
            <a:pPr marL="180975" lvl="0" indent="0" algn="r" rtl="1">
              <a:lnSpc>
                <a:spcPct val="107000"/>
              </a:lnSpc>
              <a:spcBef>
                <a:spcPts val="2000"/>
              </a:spcBef>
              <a:spcAft>
                <a:spcPts val="0"/>
              </a:spcAft>
              <a:buSzPct val="159999"/>
              <a:buChar char=" "/>
            </a:pPr>
            <a:r>
              <a:rPr lang="he-IL" sz="2100" dirty="0"/>
              <a:t>4. </a:t>
            </a:r>
            <a:r>
              <a:rPr lang="iw-IL" sz="2100" dirty="0">
                <a:latin typeface="Calibri"/>
                <a:ea typeface="Calibri"/>
                <a:cs typeface="Calibri"/>
                <a:sym typeface="Calibri"/>
              </a:rPr>
              <a:t>נתחו את הטקסט הכתוב וחזקו את אוצר המילים של המילים החדשות.</a:t>
            </a:r>
            <a:endParaRPr lang="he-IL" sz="2100" dirty="0">
              <a:latin typeface="Calibri"/>
              <a:ea typeface="Calibri"/>
              <a:cs typeface="Calibri"/>
              <a:sym typeface="Calibri"/>
            </a:endParaRPr>
          </a:p>
          <a:p>
            <a:pPr marL="180975" lvl="0" indent="0" algn="r" rtl="1">
              <a:lnSpc>
                <a:spcPct val="107000"/>
              </a:lnSpc>
              <a:spcBef>
                <a:spcPts val="2000"/>
              </a:spcBef>
              <a:spcAft>
                <a:spcPts val="0"/>
              </a:spcAft>
              <a:buSzPct val="159999"/>
              <a:buChar char=" "/>
            </a:pPr>
            <a:r>
              <a:rPr lang="he-IL" sz="2100" dirty="0"/>
              <a:t>5. </a:t>
            </a:r>
            <a:r>
              <a:rPr lang="iw-IL" sz="2100" dirty="0">
                <a:latin typeface="Calibri"/>
                <a:ea typeface="Calibri"/>
                <a:cs typeface="Calibri"/>
                <a:sym typeface="Calibri"/>
              </a:rPr>
              <a:t>.חפשו מילות מפתח בטקסט וסמנו קו תחתון מתחת.</a:t>
            </a:r>
            <a:endParaRPr sz="2100" dirty="0">
              <a:latin typeface="Calibri"/>
              <a:ea typeface="Calibri"/>
              <a:cs typeface="Calibri"/>
              <a:sym typeface="Calibri"/>
            </a:endParaRPr>
          </a:p>
          <a:p>
            <a:pPr marL="457200" lvl="0" indent="-301752" algn="l" rtl="0">
              <a:lnSpc>
                <a:spcPct val="107000"/>
              </a:lnSpc>
              <a:spcBef>
                <a:spcPts val="2000"/>
              </a:spcBef>
              <a:spcAft>
                <a:spcPts val="0"/>
              </a:spcAft>
              <a:buSzPct val="159999"/>
              <a:buChar char=" "/>
            </a:pPr>
            <a:r>
              <a:rPr lang="iw-IL" sz="1800" dirty="0"/>
              <a:t>1.</a:t>
            </a:r>
            <a:r>
              <a:rPr lang="en-US" sz="1800" dirty="0"/>
              <a:t> </a:t>
            </a:r>
            <a:r>
              <a:rPr lang="en-US" sz="1800" dirty="0" err="1"/>
              <a:t>Leggere</a:t>
            </a:r>
            <a:r>
              <a:rPr lang="iw-IL" sz="1800" dirty="0"/>
              <a:t> la </a:t>
            </a:r>
            <a:r>
              <a:rPr lang="en-US" sz="1800" dirty="0" err="1"/>
              <a:t>poesia</a:t>
            </a:r>
            <a:r>
              <a:rPr lang="iw-IL" sz="1800" dirty="0"/>
              <a:t> </a:t>
            </a:r>
            <a:r>
              <a:rPr lang="en-US" sz="1800" dirty="0"/>
              <a:t>“ho dipinto la pace” di Tali </a:t>
            </a:r>
            <a:r>
              <a:rPr lang="en-US" sz="1800" dirty="0" err="1"/>
              <a:t>Sorek</a:t>
            </a:r>
            <a:r>
              <a:rPr lang="iw-IL" sz="1800" dirty="0"/>
              <a:t> e far individuare il messaggio chiave nel testo attraverso due domande guida.</a:t>
            </a:r>
            <a:endParaRPr sz="1800" dirty="0"/>
          </a:p>
          <a:p>
            <a:pPr marL="457200" lvl="0" indent="-274320" algn="l" rtl="0">
              <a:lnSpc>
                <a:spcPct val="107000"/>
              </a:lnSpc>
              <a:spcBef>
                <a:spcPts val="2000"/>
              </a:spcBef>
              <a:spcAft>
                <a:spcPts val="0"/>
              </a:spcAft>
              <a:buSzPct val="100000"/>
              <a:buChar char=" "/>
            </a:pPr>
            <a:r>
              <a:rPr lang="iw-IL" sz="1800" dirty="0"/>
              <a:t>2. Dividere la classe in gruppi di 4 studenti</a:t>
            </a:r>
            <a:endParaRPr sz="1800" dirty="0"/>
          </a:p>
          <a:p>
            <a:pPr marL="457200" lvl="0" indent="-274320" algn="l" rtl="0">
              <a:lnSpc>
                <a:spcPct val="107000"/>
              </a:lnSpc>
              <a:spcBef>
                <a:spcPts val="2000"/>
              </a:spcBef>
              <a:spcAft>
                <a:spcPts val="0"/>
              </a:spcAft>
              <a:buSzPct val="100000"/>
              <a:buChar char=" "/>
            </a:pPr>
            <a:r>
              <a:rPr lang="iw-IL" sz="1800" dirty="0"/>
              <a:t>3. Consegnare il testo della </a:t>
            </a:r>
            <a:r>
              <a:rPr lang="iw-IL" sz="1800" dirty="0">
                <a:latin typeface="Calibri"/>
                <a:ea typeface="Calibri"/>
                <a:cs typeface="Calibri"/>
                <a:sym typeface="Calibri"/>
              </a:rPr>
              <a:t> canzone</a:t>
            </a:r>
            <a:r>
              <a:rPr lang="iw-IL" sz="1800" dirty="0"/>
              <a:t> </a:t>
            </a:r>
            <a:r>
              <a:rPr lang="iw-IL" sz="1800" dirty="0">
                <a:latin typeface="Calibri"/>
                <a:ea typeface="Calibri"/>
                <a:cs typeface="Calibri"/>
                <a:sym typeface="Calibri"/>
              </a:rPr>
              <a:t> tradotto anche in ebraico</a:t>
            </a:r>
            <a:r>
              <a:rPr lang="iw-IL" sz="1800" dirty="0"/>
              <a:t>.</a:t>
            </a:r>
            <a:endParaRPr sz="1800" dirty="0"/>
          </a:p>
          <a:p>
            <a:pPr marL="457200" lvl="0" indent="-274320" algn="l" rtl="0">
              <a:lnSpc>
                <a:spcPct val="107000"/>
              </a:lnSpc>
              <a:spcBef>
                <a:spcPts val="2000"/>
              </a:spcBef>
              <a:spcAft>
                <a:spcPts val="0"/>
              </a:spcAft>
              <a:buSzPct val="100000"/>
              <a:buChar char=" "/>
            </a:pPr>
            <a:r>
              <a:rPr lang="iw-IL" sz="1800" dirty="0"/>
              <a:t>4. </a:t>
            </a:r>
            <a:r>
              <a:rPr lang="iw-IL" sz="1800" dirty="0">
                <a:latin typeface="Calibri"/>
                <a:ea typeface="Calibri"/>
                <a:cs typeface="Calibri"/>
                <a:sym typeface="Calibri"/>
              </a:rPr>
              <a:t>analizzare il testo scritto rafforzando il vocabolario delle par</a:t>
            </a:r>
            <a:r>
              <a:rPr lang="iw-IL" sz="1800" dirty="0"/>
              <a:t>ole nuove</a:t>
            </a:r>
            <a:endParaRPr sz="1800" dirty="0"/>
          </a:p>
          <a:p>
            <a:pPr marL="457200" lvl="0" indent="-274320" algn="l" rtl="0">
              <a:lnSpc>
                <a:spcPct val="107000"/>
              </a:lnSpc>
              <a:spcBef>
                <a:spcPts val="2000"/>
              </a:spcBef>
              <a:spcAft>
                <a:spcPts val="0"/>
              </a:spcAft>
              <a:buSzPct val="100000"/>
              <a:buChar char=" "/>
            </a:pPr>
            <a:r>
              <a:rPr lang="iw-IL" sz="1800" dirty="0"/>
              <a:t>5. Cercare </a:t>
            </a:r>
            <a:r>
              <a:rPr lang="iw-IL" sz="1800" dirty="0">
                <a:latin typeface="Calibri"/>
                <a:ea typeface="Calibri"/>
                <a:cs typeface="Calibri"/>
                <a:sym typeface="Calibri"/>
              </a:rPr>
              <a:t> e sottolineare le parole</a:t>
            </a:r>
            <a:r>
              <a:rPr lang="iw-IL" sz="1800" dirty="0"/>
              <a:t> chiave </a:t>
            </a:r>
            <a:r>
              <a:rPr lang="iw-IL" sz="1800" dirty="0">
                <a:latin typeface="Calibri"/>
                <a:ea typeface="Calibri"/>
                <a:cs typeface="Calibri"/>
                <a:sym typeface="Calibri"/>
              </a:rPr>
              <a:t> nel testo</a:t>
            </a:r>
            <a:endParaRPr sz="1800" dirty="0">
              <a:latin typeface="Calibri"/>
              <a:ea typeface="Calibri"/>
              <a:cs typeface="Calibri"/>
              <a:sym typeface="Calibri"/>
            </a:endParaRPr>
          </a:p>
          <a:p>
            <a:pPr marL="457200" lvl="0" indent="-228600" algn="l" rtl="0">
              <a:lnSpc>
                <a:spcPct val="90000"/>
              </a:lnSpc>
              <a:spcBef>
                <a:spcPts val="2000"/>
              </a:spcBef>
              <a:spcAft>
                <a:spcPts val="0"/>
              </a:spcAft>
              <a:buSzPct val="144000"/>
              <a:buNone/>
            </a:pPr>
            <a:endParaRPr dirty="0"/>
          </a:p>
        </p:txBody>
      </p:sp>
      <p:sp>
        <p:nvSpPr>
          <p:cNvPr id="6" name="TextBox 5">
            <a:extLst>
              <a:ext uri="{FF2B5EF4-FFF2-40B4-BE49-F238E27FC236}">
                <a16:creationId xmlns:a16="http://schemas.microsoft.com/office/drawing/2014/main" id="{F1BB49E4-8E82-1CE3-DD08-C8CA19713910}"/>
              </a:ext>
            </a:extLst>
          </p:cNvPr>
          <p:cNvSpPr txBox="1"/>
          <p:nvPr/>
        </p:nvSpPr>
        <p:spPr>
          <a:xfrm>
            <a:off x="2632668" y="411982"/>
            <a:ext cx="6667081" cy="1569660"/>
          </a:xfrm>
          <a:prstGeom prst="rect">
            <a:avLst/>
          </a:prstGeom>
          <a:noFill/>
        </p:spPr>
        <p:txBody>
          <a:bodyPr wrap="square">
            <a:spAutoFit/>
          </a:bodyPr>
          <a:lstStyle/>
          <a:p>
            <a:pPr algn="ctr" rtl="1"/>
            <a:r>
              <a:rPr lang="iw-IL" sz="3200" b="1" dirty="0">
                <a:latin typeface="Calibri"/>
                <a:ea typeface="Calibri"/>
                <a:cs typeface="Calibri"/>
                <a:sym typeface="Calibri"/>
              </a:rPr>
              <a:t>פעילויות: השי</a:t>
            </a:r>
            <a:r>
              <a:rPr lang="he-IL" sz="3200" b="1" dirty="0">
                <a:latin typeface="Calibri"/>
                <a:ea typeface="Calibri"/>
                <a:cs typeface="Calibri"/>
                <a:sym typeface="Calibri"/>
              </a:rPr>
              <a:t>ר</a:t>
            </a:r>
            <a:r>
              <a:rPr lang="en-US" sz="3200" b="1" dirty="0">
                <a:latin typeface="Calibri"/>
                <a:ea typeface="Calibri"/>
                <a:cs typeface="Calibri"/>
                <a:sym typeface="Calibri"/>
              </a:rPr>
              <a:t> </a:t>
            </a:r>
            <a:r>
              <a:rPr lang="he-IL" sz="3200" b="1" dirty="0">
                <a:latin typeface="Calibri"/>
                <a:ea typeface="Calibri"/>
                <a:cs typeface="Calibri"/>
                <a:sym typeface="Calibri"/>
              </a:rPr>
              <a:t>"קופסת הצבעים</a:t>
            </a:r>
            <a:r>
              <a:rPr lang="iw-IL" sz="3200" b="1" dirty="0">
                <a:latin typeface="Calibri"/>
                <a:ea typeface="Calibri"/>
                <a:cs typeface="Calibri"/>
                <a:sym typeface="Calibri"/>
              </a:rPr>
              <a:t>"</a:t>
            </a:r>
            <a:br>
              <a:rPr lang="iw-IL" sz="3200" b="1" dirty="0">
                <a:latin typeface="Calibri"/>
                <a:ea typeface="Calibri"/>
                <a:cs typeface="Calibri"/>
                <a:sym typeface="Calibri"/>
              </a:rPr>
            </a:br>
            <a:r>
              <a:rPr lang="iw-IL" sz="3200" b="1" dirty="0">
                <a:latin typeface="Calibri"/>
                <a:ea typeface="Calibri"/>
                <a:cs typeface="Calibri"/>
                <a:sym typeface="Calibri"/>
              </a:rPr>
              <a:t>“</a:t>
            </a:r>
            <a:r>
              <a:rPr lang="en-US" sz="3200" b="1" dirty="0">
                <a:latin typeface="Calibri"/>
                <a:ea typeface="Calibri"/>
                <a:cs typeface="Calibri"/>
                <a:sym typeface="Calibri"/>
              </a:rPr>
              <a:t>H</a:t>
            </a:r>
            <a:r>
              <a:rPr lang="en-US" sz="3200" b="1" dirty="0"/>
              <a:t>o dipinto la pace</a:t>
            </a:r>
            <a:r>
              <a:rPr lang="iw-IL" sz="3200" b="1" dirty="0">
                <a:latin typeface="Calibri"/>
                <a:ea typeface="Calibri"/>
                <a:cs typeface="Calibri"/>
                <a:sym typeface="Calibri"/>
              </a:rPr>
              <a:t>” di </a:t>
            </a:r>
            <a:r>
              <a:rPr lang="en-US" sz="3200" b="1" dirty="0"/>
              <a:t>Tali </a:t>
            </a:r>
            <a:r>
              <a:rPr lang="en-US" sz="3200" b="1" dirty="0" err="1"/>
              <a:t>Sorek</a:t>
            </a:r>
            <a:br>
              <a:rPr lang="iw-IL" sz="3200" b="1" dirty="0">
                <a:latin typeface="Calibri"/>
                <a:ea typeface="Calibri"/>
                <a:cs typeface="Calibri"/>
                <a:sym typeface="Calibri"/>
              </a:rPr>
            </a:br>
            <a:endParaRPr lang="it-IT"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5830914-743E-10FF-4420-AE3DD67E804C}"/>
              </a:ext>
            </a:extLst>
          </p:cNvPr>
          <p:cNvPicPr>
            <a:picLocks noChangeAspect="1"/>
          </p:cNvPicPr>
          <p:nvPr/>
        </p:nvPicPr>
        <p:blipFill rotWithShape="1">
          <a:blip r:embed="rId2"/>
          <a:srcRect t="22978" b="19635"/>
          <a:stretch/>
        </p:blipFill>
        <p:spPr>
          <a:xfrm>
            <a:off x="20" y="70339"/>
            <a:ext cx="12191980" cy="6856718"/>
          </a:xfrm>
          <a:prstGeom prst="rect">
            <a:avLst/>
          </a:prstGeom>
        </p:spPr>
      </p:pic>
      <p:sp>
        <p:nvSpPr>
          <p:cNvPr id="5" name="TextBox 4">
            <a:extLst>
              <a:ext uri="{FF2B5EF4-FFF2-40B4-BE49-F238E27FC236}">
                <a16:creationId xmlns:a16="http://schemas.microsoft.com/office/drawing/2014/main" id="{57EAD5F5-0120-A5BA-3FC5-922BDCD773BB}"/>
              </a:ext>
            </a:extLst>
          </p:cNvPr>
          <p:cNvSpPr txBox="1"/>
          <p:nvPr/>
        </p:nvSpPr>
        <p:spPr>
          <a:xfrm>
            <a:off x="2803490" y="160774"/>
            <a:ext cx="6378191" cy="954107"/>
          </a:xfrm>
          <a:prstGeom prst="rect">
            <a:avLst/>
          </a:prstGeom>
          <a:noFill/>
        </p:spPr>
        <p:txBody>
          <a:bodyPr wrap="square">
            <a:spAutoFit/>
          </a:bodyPr>
          <a:lstStyle/>
          <a:p>
            <a:pPr algn="ctr" rtl="1"/>
            <a:r>
              <a:rPr lang="he-IL" sz="2800" b="1" dirty="0">
                <a:latin typeface="Calibri"/>
                <a:ea typeface="Calibri"/>
                <a:cs typeface="Calibri"/>
                <a:sym typeface="Calibri"/>
              </a:rPr>
              <a:t>קופסת הצבעים</a:t>
            </a:r>
            <a:br>
              <a:rPr lang="iw-IL" sz="2800" b="1" dirty="0">
                <a:latin typeface="Calibri"/>
                <a:ea typeface="Calibri"/>
                <a:cs typeface="Calibri"/>
                <a:sym typeface="Calibri"/>
              </a:rPr>
            </a:br>
            <a:r>
              <a:rPr lang="iw-IL" sz="2800" b="1" dirty="0">
                <a:latin typeface="Calibri"/>
                <a:ea typeface="Calibri"/>
                <a:cs typeface="Calibri"/>
                <a:sym typeface="Calibri"/>
              </a:rPr>
              <a:t>“</a:t>
            </a:r>
            <a:r>
              <a:rPr lang="en-US" sz="2800" b="1" dirty="0">
                <a:latin typeface="Calibri"/>
                <a:ea typeface="Calibri"/>
                <a:cs typeface="Calibri"/>
                <a:sym typeface="Calibri"/>
              </a:rPr>
              <a:t>H</a:t>
            </a:r>
            <a:r>
              <a:rPr lang="en-US" sz="2800" b="1" dirty="0"/>
              <a:t>o dipinto la pace</a:t>
            </a:r>
            <a:r>
              <a:rPr lang="iw-IL" sz="2800" b="1" dirty="0">
                <a:latin typeface="Calibri"/>
                <a:ea typeface="Calibri"/>
                <a:cs typeface="Calibri"/>
                <a:sym typeface="Calibri"/>
              </a:rPr>
              <a:t>” di </a:t>
            </a:r>
            <a:r>
              <a:rPr lang="en-US" sz="2800" b="1" dirty="0"/>
              <a:t>Tali </a:t>
            </a:r>
            <a:r>
              <a:rPr lang="en-US" sz="2800" b="1" dirty="0" err="1"/>
              <a:t>Sorek</a:t>
            </a:r>
            <a:endParaRPr lang="it-IT" sz="2800" b="1" dirty="0"/>
          </a:p>
        </p:txBody>
      </p:sp>
      <p:sp>
        <p:nvSpPr>
          <p:cNvPr id="7" name="TextBox 6">
            <a:extLst>
              <a:ext uri="{FF2B5EF4-FFF2-40B4-BE49-F238E27FC236}">
                <a16:creationId xmlns:a16="http://schemas.microsoft.com/office/drawing/2014/main" id="{38343C50-69D1-1987-9A52-0B4B69AB21C1}"/>
              </a:ext>
            </a:extLst>
          </p:cNvPr>
          <p:cNvSpPr txBox="1"/>
          <p:nvPr/>
        </p:nvSpPr>
        <p:spPr>
          <a:xfrm>
            <a:off x="1024933" y="1296237"/>
            <a:ext cx="4240404" cy="5355312"/>
          </a:xfrm>
          <a:prstGeom prst="rect">
            <a:avLst/>
          </a:prstGeom>
          <a:noFill/>
        </p:spPr>
        <p:txBody>
          <a:bodyPr wrap="square">
            <a:spAutoFit/>
          </a:bodyPr>
          <a:lstStyle/>
          <a:p>
            <a:pPr marL="114300" indent="0" algn="l" rtl="0">
              <a:buNone/>
            </a:pPr>
            <a:r>
              <a:rPr lang="it-IT" b="1" dirty="0"/>
              <a:t>Avevo una scatola di colori, </a:t>
            </a:r>
          </a:p>
          <a:p>
            <a:pPr marL="114300" indent="0" algn="l" rtl="0">
              <a:buNone/>
            </a:pPr>
            <a:r>
              <a:rPr lang="it-IT" b="1" dirty="0"/>
              <a:t>brillanti decisi e vivi </a:t>
            </a:r>
          </a:p>
          <a:p>
            <a:pPr marL="114300" indent="0" algn="l" rtl="0">
              <a:buNone/>
            </a:pPr>
            <a:r>
              <a:rPr lang="it-IT" b="1" dirty="0"/>
              <a:t>avevo una scatola di colori, </a:t>
            </a:r>
          </a:p>
          <a:p>
            <a:pPr marL="114300" indent="0" algn="l" rtl="0">
              <a:buNone/>
            </a:pPr>
            <a:r>
              <a:rPr lang="it-IT" b="1" dirty="0"/>
              <a:t>alcuni caldi, altri molto freddi. </a:t>
            </a:r>
          </a:p>
          <a:p>
            <a:pPr marL="114300" indent="0" algn="l" rtl="0">
              <a:buNone/>
            </a:pPr>
            <a:r>
              <a:rPr lang="it-IT" b="1" dirty="0"/>
              <a:t>Non avevo il rosso per il sangue dei feriti. </a:t>
            </a:r>
          </a:p>
          <a:p>
            <a:pPr marL="114300" indent="0" algn="l" rtl="0">
              <a:buNone/>
            </a:pPr>
            <a:r>
              <a:rPr lang="it-IT" b="1" dirty="0"/>
              <a:t>Non avevo il nero per il pianto degli orfani. </a:t>
            </a:r>
          </a:p>
          <a:p>
            <a:pPr marL="114300" indent="0" algn="l" rtl="0">
              <a:buNone/>
            </a:pPr>
            <a:r>
              <a:rPr lang="it-IT" b="1" dirty="0"/>
              <a:t>Non avevo il bianco per il volto dei morti. </a:t>
            </a:r>
          </a:p>
          <a:p>
            <a:pPr marL="114300" indent="0" algn="l" rtl="0">
              <a:buNone/>
            </a:pPr>
            <a:r>
              <a:rPr lang="it-IT" b="1" dirty="0"/>
              <a:t>Non avevo il giallo per le sabbie ardenti. </a:t>
            </a:r>
          </a:p>
          <a:p>
            <a:pPr marL="114300" indent="0" algn="l" rtl="0">
              <a:buNone/>
            </a:pPr>
            <a:r>
              <a:rPr lang="it-IT" b="1" dirty="0"/>
              <a:t>Ma avevo l’arancio per la gioia della vita. </a:t>
            </a:r>
          </a:p>
          <a:p>
            <a:pPr marL="114300" indent="0" algn="l" rtl="0">
              <a:buNone/>
            </a:pPr>
            <a:r>
              <a:rPr lang="it-IT" b="1" dirty="0"/>
              <a:t>E il verde per i germogli e per i nidi. </a:t>
            </a:r>
          </a:p>
          <a:p>
            <a:pPr marL="114300" indent="0" algn="l" rtl="0">
              <a:buNone/>
            </a:pPr>
            <a:r>
              <a:rPr lang="it-IT" b="1" dirty="0"/>
              <a:t>E il celeste per i chiari cieli splendenti. </a:t>
            </a:r>
          </a:p>
          <a:p>
            <a:pPr marL="114300" indent="0" algn="l" rtl="0">
              <a:buNone/>
            </a:pPr>
            <a:r>
              <a:rPr lang="it-IT" b="1" dirty="0"/>
              <a:t>E il rosa per il sogno e il riposo. </a:t>
            </a:r>
          </a:p>
          <a:p>
            <a:pPr marL="114300" indent="0" algn="l" rtl="0">
              <a:buNone/>
            </a:pPr>
            <a:r>
              <a:rPr lang="it-IT" b="1" dirty="0"/>
              <a:t>Mi son seduta e ho dipinto la pace. </a:t>
            </a:r>
          </a:p>
        </p:txBody>
      </p:sp>
      <p:sp>
        <p:nvSpPr>
          <p:cNvPr id="10" name="TextBox 9">
            <a:extLst>
              <a:ext uri="{FF2B5EF4-FFF2-40B4-BE49-F238E27FC236}">
                <a16:creationId xmlns:a16="http://schemas.microsoft.com/office/drawing/2014/main" id="{30929C91-6B5F-C58D-F66E-C4878818A67B}"/>
              </a:ext>
            </a:extLst>
          </p:cNvPr>
          <p:cNvSpPr txBox="1"/>
          <p:nvPr/>
        </p:nvSpPr>
        <p:spPr>
          <a:xfrm>
            <a:off x="7415684" y="1205317"/>
            <a:ext cx="3386293" cy="5478423"/>
          </a:xfrm>
          <a:prstGeom prst="rect">
            <a:avLst/>
          </a:prstGeom>
          <a:noFill/>
        </p:spPr>
        <p:txBody>
          <a:bodyPr wrap="square">
            <a:spAutoFit/>
          </a:bodyPr>
          <a:lstStyle/>
          <a:p>
            <a:pPr algn="r" rtl="1"/>
            <a:r>
              <a:rPr lang="he-IL" sz="1400" kern="0" dirty="0">
                <a:solidFill>
                  <a:srgbClr val="000000"/>
                </a:solidFill>
                <a:effectLst/>
                <a:ea typeface="Times New Roman" panose="02020603050405020304" pitchFamily="18" charset="0"/>
                <a:cs typeface="Arial" panose="020B0604020202020204" pitchFamily="34" charset="0"/>
              </a:rPr>
              <a:t>הייתה לי קופסת צבעים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זוהרים, נעימים ונאים.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הייתה לי קופסה של צבעים יפים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צבעים קרים, צבעים חמים.</a:t>
            </a:r>
            <a:br>
              <a:rPr lang="he-IL" sz="1400" kern="0" dirty="0">
                <a:solidFill>
                  <a:srgbClr val="000000"/>
                </a:solidFill>
                <a:effectLst/>
                <a:ea typeface="Times New Roman" panose="02020603050405020304" pitchFamily="18" charset="0"/>
                <a:cs typeface="Arial" panose="020B0604020202020204" pitchFamily="34" charset="0"/>
              </a:rPr>
            </a:b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לא היה לי אדום,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לא היה אדום של דם הפצועים.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לא היה לי שחור, של אבלות יתומים.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לא היה לבן, לבן של פני המתים.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לא היה צהוב של חולות לוהטים.</a:t>
            </a:r>
            <a:br>
              <a:rPr lang="he-IL" sz="1400" kern="0" dirty="0">
                <a:solidFill>
                  <a:srgbClr val="000000"/>
                </a:solidFill>
                <a:effectLst/>
                <a:ea typeface="Times New Roman" panose="02020603050405020304" pitchFamily="18" charset="0"/>
                <a:cs typeface="Arial" panose="020B0604020202020204" pitchFamily="34" charset="0"/>
              </a:rPr>
            </a:b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הייתה לי קופסת צבעים...</a:t>
            </a:r>
            <a:br>
              <a:rPr lang="he-IL" sz="1400" kern="0" dirty="0">
                <a:solidFill>
                  <a:srgbClr val="000000"/>
                </a:solidFill>
                <a:effectLst/>
                <a:ea typeface="Times New Roman" panose="02020603050405020304" pitchFamily="18" charset="0"/>
                <a:cs typeface="Arial" panose="020B0604020202020204" pitchFamily="34" charset="0"/>
              </a:rPr>
            </a:b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היה, היה לי כתום.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היה כתום של שמחת חיים.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היה לי ירוק של לבלוב ופריחה.</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היה תכול של שמיים בהירים.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היה ורוד לי של חלום ומנוחה.</a:t>
            </a:r>
            <a:br>
              <a:rPr lang="he-IL" sz="1400" kern="0" dirty="0">
                <a:solidFill>
                  <a:srgbClr val="000000"/>
                </a:solidFill>
                <a:effectLst/>
                <a:ea typeface="Times New Roman" panose="02020603050405020304" pitchFamily="18" charset="0"/>
                <a:cs typeface="Arial" panose="020B0604020202020204" pitchFamily="34" charset="0"/>
              </a:rPr>
            </a:b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הייתה לי קופסת צבעים...</a:t>
            </a:r>
            <a:br>
              <a:rPr lang="he-IL" sz="1400" kern="0" dirty="0">
                <a:solidFill>
                  <a:srgbClr val="000000"/>
                </a:solidFill>
                <a:effectLst/>
                <a:ea typeface="Times New Roman" panose="02020603050405020304" pitchFamily="18" charset="0"/>
                <a:cs typeface="Arial" panose="020B0604020202020204" pitchFamily="34" charset="0"/>
              </a:rPr>
            </a:b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הייתה לי קופסת צבעים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זוהרים, נעימים ונאים.</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ישבתי לי, ישבתי וציירתי</a:t>
            </a:r>
            <a:br>
              <a:rPr lang="he-IL" sz="1400" kern="0" dirty="0">
                <a:solidFill>
                  <a:srgbClr val="000000"/>
                </a:solidFill>
                <a:effectLst/>
                <a:ea typeface="Times New Roman" panose="02020603050405020304" pitchFamily="18" charset="0"/>
                <a:cs typeface="Arial" panose="020B0604020202020204" pitchFamily="34" charset="0"/>
              </a:rPr>
            </a:br>
            <a:r>
              <a:rPr lang="he-IL" sz="1400" kern="0" dirty="0">
                <a:solidFill>
                  <a:srgbClr val="000000"/>
                </a:solidFill>
                <a:effectLst/>
                <a:ea typeface="Times New Roman" panose="02020603050405020304" pitchFamily="18" charset="0"/>
                <a:cs typeface="Arial" panose="020B0604020202020204" pitchFamily="34" charset="0"/>
              </a:rPr>
              <a:t>שלום.</a:t>
            </a:r>
            <a:endParaRPr lang="it-IT" sz="1400" dirty="0"/>
          </a:p>
        </p:txBody>
      </p:sp>
    </p:spTree>
    <p:extLst>
      <p:ext uri="{BB962C8B-B14F-4D97-AF65-F5344CB8AC3E}">
        <p14:creationId xmlns:p14="http://schemas.microsoft.com/office/powerpoint/2010/main" val="114539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A418-213F-03F9-AF81-573B85F3EF2C}"/>
              </a:ext>
            </a:extLst>
          </p:cNvPr>
          <p:cNvSpPr>
            <a:spLocks noGrp="1"/>
          </p:cNvSpPr>
          <p:nvPr>
            <p:ph type="title"/>
          </p:nvPr>
        </p:nvSpPr>
        <p:spPr>
          <a:xfrm>
            <a:off x="895927" y="286603"/>
            <a:ext cx="10372437" cy="1412887"/>
          </a:xfrm>
        </p:spPr>
        <p:txBody>
          <a:bodyPr>
            <a:normAutofit/>
          </a:bodyPr>
          <a:lstStyle/>
          <a:p>
            <a:pPr algn="ctr"/>
            <a:r>
              <a:rPr lang="he-IL" dirty="0">
                <a:solidFill>
                  <a:schemeClr val="tx2">
                    <a:lumMod val="75000"/>
                    <a:lumOff val="25000"/>
                  </a:schemeClr>
                </a:solidFill>
              </a:rPr>
              <a:t>הבנת הנקרא</a:t>
            </a:r>
            <a:br>
              <a:rPr lang="he-IL" dirty="0"/>
            </a:br>
            <a:r>
              <a:rPr lang="en-US" sz="2800" dirty="0" err="1"/>
              <a:t>Comprensione</a:t>
            </a:r>
            <a:r>
              <a:rPr lang="en-US" sz="2800" dirty="0"/>
              <a:t> del testo</a:t>
            </a:r>
            <a:endParaRPr lang="it-IT" sz="2800" dirty="0"/>
          </a:p>
        </p:txBody>
      </p:sp>
      <p:sp>
        <p:nvSpPr>
          <p:cNvPr id="3" name="Text Placeholder 2">
            <a:extLst>
              <a:ext uri="{FF2B5EF4-FFF2-40B4-BE49-F238E27FC236}">
                <a16:creationId xmlns:a16="http://schemas.microsoft.com/office/drawing/2014/main" id="{1FF64F20-9459-E4FD-0967-85A436285C35}"/>
              </a:ext>
            </a:extLst>
          </p:cNvPr>
          <p:cNvSpPr>
            <a:spLocks noGrp="1"/>
          </p:cNvSpPr>
          <p:nvPr>
            <p:ph type="body" idx="1"/>
          </p:nvPr>
        </p:nvSpPr>
        <p:spPr>
          <a:xfrm>
            <a:off x="1066800" y="1808789"/>
            <a:ext cx="10058400" cy="4023360"/>
          </a:xfrm>
        </p:spPr>
        <p:txBody>
          <a:bodyPr>
            <a:normAutofit fontScale="92500" lnSpcReduction="10000"/>
          </a:bodyPr>
          <a:lstStyle/>
          <a:p>
            <a:pPr marL="0" indent="0" algn="l" rtl="0">
              <a:buNone/>
            </a:pPr>
            <a:r>
              <a:rPr lang="en-US" dirty="0"/>
              <a:t>1) Perche’ la </a:t>
            </a:r>
            <a:r>
              <a:rPr lang="en-US" dirty="0" err="1"/>
              <a:t>giovane</a:t>
            </a:r>
            <a:r>
              <a:rPr lang="en-US" dirty="0"/>
              <a:t> </a:t>
            </a:r>
            <a:r>
              <a:rPr lang="en-US" dirty="0" err="1"/>
              <a:t>poetessa</a:t>
            </a:r>
            <a:r>
              <a:rPr lang="en-US" dirty="0"/>
              <a:t> </a:t>
            </a:r>
            <a:r>
              <a:rPr lang="it-IT" dirty="0"/>
              <a:t>non possiede alcuni colori?</a:t>
            </a:r>
          </a:p>
          <a:p>
            <a:pPr algn="l" rtl="0">
              <a:buFont typeface="Courier New" panose="02070309020205020404" pitchFamily="49" charset="0"/>
              <a:buChar char="o"/>
            </a:pPr>
            <a:r>
              <a:rPr lang="it-IT" dirty="0"/>
              <a:t>perché sono colori che rappresentano il dolore e la morte</a:t>
            </a:r>
          </a:p>
          <a:p>
            <a:pPr algn="l" rtl="0">
              <a:buFont typeface="Courier New" panose="02070309020205020404" pitchFamily="49" charset="0"/>
              <a:buChar char="o"/>
            </a:pPr>
            <a:r>
              <a:rPr lang="it-IT" dirty="0"/>
              <a:t>perché certi colori non le piacciono</a:t>
            </a:r>
          </a:p>
          <a:p>
            <a:pPr algn="l" rtl="0">
              <a:buFont typeface="Courier New" panose="02070309020205020404" pitchFamily="49" charset="0"/>
              <a:buChar char="o"/>
            </a:pPr>
            <a:r>
              <a:rPr lang="it-IT" dirty="0"/>
              <a:t>perché sono colori troppo scuri</a:t>
            </a:r>
          </a:p>
          <a:p>
            <a:pPr algn="l" rtl="0">
              <a:buFont typeface="Courier New" panose="02070309020205020404" pitchFamily="49" charset="0"/>
              <a:buChar char="o"/>
            </a:pPr>
            <a:endParaRPr lang="it-IT" dirty="0"/>
          </a:p>
          <a:p>
            <a:pPr marL="114300" indent="0" algn="l" rtl="0">
              <a:buNone/>
            </a:pPr>
            <a:r>
              <a:rPr lang="it-IT" dirty="0"/>
              <a:t>2) mancandole alcuni colori la giovane poetessa non può disegnare</a:t>
            </a:r>
          </a:p>
          <a:p>
            <a:pPr algn="l" rtl="0">
              <a:buFont typeface="Courier New" panose="02070309020205020404" pitchFamily="49" charset="0"/>
              <a:buChar char="o"/>
            </a:pPr>
            <a:r>
              <a:rPr lang="it-IT" dirty="0"/>
              <a:t> la guerra</a:t>
            </a:r>
          </a:p>
          <a:p>
            <a:pPr algn="l" rtl="0">
              <a:buFont typeface="Courier New" panose="02070309020205020404" pitchFamily="49" charset="0"/>
              <a:buChar char="o"/>
            </a:pPr>
            <a:r>
              <a:rPr lang="it-IT" dirty="0"/>
              <a:t> il dolore</a:t>
            </a:r>
          </a:p>
          <a:p>
            <a:pPr algn="l" rtl="0">
              <a:buFont typeface="Courier New" panose="02070309020205020404" pitchFamily="49" charset="0"/>
              <a:buChar char="o"/>
            </a:pPr>
            <a:r>
              <a:rPr lang="it-IT" dirty="0"/>
              <a:t> la pace</a:t>
            </a:r>
          </a:p>
        </p:txBody>
      </p:sp>
    </p:spTree>
    <p:extLst>
      <p:ext uri="{BB962C8B-B14F-4D97-AF65-F5344CB8AC3E}">
        <p14:creationId xmlns:p14="http://schemas.microsoft.com/office/powerpoint/2010/main" val="252417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TotalTime>
  <Words>1439</Words>
  <Application>Microsoft Office PowerPoint</Application>
  <PresentationFormat>Widescreen</PresentationFormat>
  <Paragraphs>119</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Calibri</vt:lpstr>
      <vt:lpstr>Courier New</vt:lpstr>
      <vt:lpstr>David</vt:lpstr>
      <vt:lpstr>Times New Roman</vt:lpstr>
      <vt:lpstr>Varela Round</vt:lpstr>
      <vt:lpstr>Office Theme</vt:lpstr>
      <vt:lpstr>PowerPoint Presentation</vt:lpstr>
      <vt:lpstr>PowerPoint Presentation</vt:lpstr>
      <vt:lpstr>הסבר למורה - רציונל הפעילות</vt:lpstr>
      <vt:lpstr>PowerPoint Presentation</vt:lpstr>
      <vt:lpstr>השלום La Pace</vt:lpstr>
      <vt:lpstr>Girotondo intorno alla colomba Pablo Picasso</vt:lpstr>
      <vt:lpstr>   פעילויות: השיר "קופסת הצבעים" “Ho dipinto la pace” di Tali Sorek </vt:lpstr>
      <vt:lpstr>PowerPoint Presentation</vt:lpstr>
      <vt:lpstr>הבנת הנקרא Comprensione del testo</vt:lpstr>
      <vt:lpstr>Tali sorek rappresenta la pace attraverso i colori, ognuno dei quali ha un sinistro preciso.  Completa la tabella collegando ogni colore ha il significato corrispondente.</vt:lpstr>
      <vt:lpstr>דיון בנושא השיר Discussione </vt:lpstr>
      <vt:lpstr>מטלה: שיר של שלום scrittura di una poesia sulla pace</vt:lpstr>
      <vt:lpstr>שיר פתיחה</vt:lpstr>
      <vt:lpstr>שבורי לב/ חנן בן ארי  </vt:lpstr>
      <vt:lpstr>פעם את הלילה / שי המבר </vt:lpstr>
      <vt:lpstr>il Coro</vt:lpstr>
      <vt:lpstr>תפילה</vt:lpstr>
      <vt:lpstr>קישורים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סונינו טיציאנה</dc:creator>
  <cp:lastModifiedBy>סונינו טיציאנה</cp:lastModifiedBy>
  <cp:revision>29</cp:revision>
  <dcterms:created xsi:type="dcterms:W3CDTF">2024-03-21T17:19:15Z</dcterms:created>
  <dcterms:modified xsi:type="dcterms:W3CDTF">2024-03-24T18:03:39Z</dcterms:modified>
</cp:coreProperties>
</file>