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4" r:id="rId2"/>
    <p:sldId id="257" r:id="rId3"/>
    <p:sldId id="337" r:id="rId4"/>
    <p:sldId id="342" r:id="rId5"/>
    <p:sldId id="338" r:id="rId6"/>
    <p:sldId id="341" r:id="rId7"/>
    <p:sldId id="345" r:id="rId8"/>
    <p:sldId id="346" r:id="rId9"/>
    <p:sldId id="339" r:id="rId10"/>
    <p:sldId id="344" r:id="rId11"/>
    <p:sldId id="260" r:id="rId12"/>
    <p:sldId id="261" r:id="rId13"/>
    <p:sldId id="282" r:id="rId14"/>
    <p:sldId id="34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F904B-33EC-496C-AFB2-9A955E892940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9BC12-7BFD-4CD7-9520-0A57174F39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28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4633-0E5B-CC8D-0BE4-C171AC3D5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4188F-C983-0ACD-5F89-59B3F9F3A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C614E-5E72-C59F-5C87-B84F93C5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6AC4-7389-D87B-B629-035E700F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86976-43D8-F98C-3E48-BD2F2BF1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55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9CCF-F51F-FEB9-C874-754C0BCF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D5B41-10CC-C3CE-B8F6-48BB09BB9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08325-39F2-7967-1715-8B0B56D6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CCA53-8220-10CB-9D29-CA104810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3FCFD-DF10-D4E3-BFCF-9A3FEA4F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15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A367F-B20A-1926-2783-9E36A289F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A604E-BE1E-1B41-F488-469C010A6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DA3F7-47DA-0B84-B3CC-3E0EBA57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FFEEA-0772-65BD-F12F-8097BE79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9F5E-B975-CB99-760F-DD97F14E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66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E35B-D9C5-0859-9C66-99235E0D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6105-9577-7F03-C129-F64C8538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1BC3-716D-7919-4193-F9DBFDC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05C1C-F9F4-963C-92ED-8855BB44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278C4-9ECE-44D8-1618-77D79810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28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3386-1827-3A85-3116-8278245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FF44B-4356-3785-06F9-CB1212F8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C66D5-AC73-24A2-2CD3-82DD69E8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DC4A-5E42-7829-76BD-C63C2E97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BB551-6A13-13FE-E2D9-B366A049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95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0EC1-50E3-43C9-357B-2F36CA35C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D9D5E-DE86-D29A-D603-406F755F3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83DF4-D681-AE4C-4E7F-17809D084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1C3EE-5141-D53F-7DD1-42F19678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2FD38-05BC-5B4D-A521-F12CEBB6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549D1-4EBD-5DD1-17AD-598BC097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96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7F4B-0A48-61B2-A93D-85AA0136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963B0-8763-2AF0-7973-53FC717CE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4901F-3F5B-E2AC-AA99-673B568FA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F3C19-B6DB-9266-30A9-BA4D8987B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07851-8A57-116B-AF17-1B67211EF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6482C-6454-2C65-6DA3-144223AB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59900-6110-02AB-C12B-6B94E134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7D003-F8D6-CBB6-F72A-21E01114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9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821F-2BC9-C120-9BA9-A56F64C2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EE58A-E15F-E613-6014-EB6C21DC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DD93D-4F88-3236-0717-020C4795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E3FA4-F8AB-33C5-4B7E-E016C75C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02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110FB-9847-40EA-E155-0C250808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F6498-8B08-1AF4-9C71-2AF00D22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68365-1B39-2FD4-D58D-39F9214B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1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3AE7-92B2-E474-5F40-7B5324E2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8F44C-3B46-838F-C462-23BF2DD9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FC2E0-28BE-60F4-5CD3-ADA90F80B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34099-4D07-8182-10F6-CAA7C066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C255D-9FDF-FB9A-7711-309E72A2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BF224-1601-5E33-5AEC-86B49D3D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2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17DA-3B2F-72D5-B449-3FC97977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6C735-F22A-2D58-D852-BA8EB83B6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AA01D-5339-F43F-2A7C-8E0D7D9C3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8C25E-F8CC-BEDC-FDC3-86C1BBF9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38F9A-7226-9E7A-2853-90DB9AD5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AB8FD-8562-7435-7421-C1D29C86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90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3439C-588D-61C7-E7F6-F89F9D74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D8944-88E7-1668-832F-6E9E067CF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09864-C580-C723-0563-225CFFDE5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86122-2817-46D7-95C5-D6E1AD720C28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C26A0-63E8-3C63-90BE-F3DF83492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495D6-CD5B-CA7C-A4FA-564E34882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FA0957-6576-4EBD-A8FD-8CA0EF3AC1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82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QCu9kl68Tg?si=3whhrNp7aIDCbEF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9%D7%94%D7%95%D7%93%D7%94_%D7%94%D7%A9%D7%91%D7%95%D7%99%D7%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GQCu9kl68Tg?si=3whhrNp7aIDCbEFL" TargetMode="External"/><Relationship Id="rId4" Type="http://schemas.openxmlformats.org/officeDocument/2006/relationships/hyperlink" Target="https://youtu.be/M_MpzEgWL5Y?si=RVZNQhbqWuXpJdm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4jehIfMAs?si=zKbNJrC7z0gPPki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_MpzEgWL5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15" descr="A flag on a pole&#10;&#10;Description automatically generated">
            <a:extLst>
              <a:ext uri="{FF2B5EF4-FFF2-40B4-BE49-F238E27FC236}">
                <a16:creationId xmlns:a16="http://schemas.microsoft.com/office/drawing/2014/main" id="{6B482C65-AD8C-CFF8-2ED4-6F3AF1595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34" y="1967596"/>
            <a:ext cx="6209123" cy="4246937"/>
          </a:xfrm>
          <a:prstGeom prst="rect">
            <a:avLst/>
          </a:prstGeom>
        </p:spPr>
      </p:pic>
      <p:pic>
        <p:nvPicPr>
          <p:cNvPr id="2" name="Google Shape;104;p1" descr="A blue and white logo&#10;&#10;Description automatically generated">
            <a:extLst>
              <a:ext uri="{FF2B5EF4-FFF2-40B4-BE49-F238E27FC236}">
                <a16:creationId xmlns:a16="http://schemas.microsoft.com/office/drawing/2014/main" id="{840CBC30-F41E-7699-2E5B-323EECC40F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619" y="643467"/>
            <a:ext cx="1396679" cy="13241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2DB4A1-B44D-9855-A582-F0013DF72F4E}"/>
              </a:ext>
            </a:extLst>
          </p:cNvPr>
          <p:cNvSpPr txBox="1"/>
          <p:nvPr/>
        </p:nvSpPr>
        <p:spPr>
          <a:xfrm>
            <a:off x="7739254" y="2076925"/>
            <a:ext cx="3283069" cy="1494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7240">
              <a:spcAft>
                <a:spcPts val="600"/>
              </a:spcAft>
            </a:pPr>
            <a:r>
              <a:rPr lang="he-IL" sz="459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איטלקית</a:t>
            </a:r>
            <a:br>
              <a:rPr lang="he-IL" sz="459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459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Italiano</a:t>
            </a:r>
            <a:endParaRPr lang="it-IT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16033-9D3F-B841-1E39-F489DA8B7CA4}"/>
              </a:ext>
            </a:extLst>
          </p:cNvPr>
          <p:cNvSpPr txBox="1"/>
          <p:nvPr/>
        </p:nvSpPr>
        <p:spPr>
          <a:xfrm>
            <a:off x="7576613" y="3508452"/>
            <a:ext cx="3740767" cy="2311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7240">
              <a:spcAft>
                <a:spcPts val="600"/>
              </a:spcAft>
            </a:pPr>
            <a:r>
              <a:rPr lang="he-IL" sz="4080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חודש התקומה</a:t>
            </a:r>
          </a:p>
          <a:p>
            <a:pPr algn="ctr" defTabSz="777240">
              <a:spcAft>
                <a:spcPts val="600"/>
              </a:spcAft>
            </a:pPr>
            <a:r>
              <a:rPr lang="he-IL" sz="40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e-IL" sz="408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יום העצמאות</a:t>
            </a:r>
            <a:endParaRPr lang="en-US" sz="408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 defTabSz="777240">
              <a:spcAft>
                <a:spcPts val="600"/>
              </a:spcAft>
            </a:pPr>
            <a:r>
              <a:rPr lang="en-US" sz="23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sz="238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simboli</a:t>
            </a:r>
            <a:r>
              <a:rPr lang="en-US" sz="23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38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23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38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rinascita</a:t>
            </a:r>
            <a:endParaRPr lang="he-IL" sz="238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77240">
              <a:spcAft>
                <a:spcPts val="600"/>
              </a:spcAft>
            </a:pPr>
            <a:r>
              <a:rPr lang="he-IL" sz="2380" b="1" dirty="0"/>
              <a:t>הסמלים</a:t>
            </a:r>
            <a:r>
              <a:rPr lang="he-IL" sz="23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e-IL" sz="2800" b="1" dirty="0"/>
          </a:p>
        </p:txBody>
      </p:sp>
      <p:pic>
        <p:nvPicPr>
          <p:cNvPr id="8" name="Google Shape;102;p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22C99A3-3D5C-E443-F97C-CAF924B01C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570" y="803573"/>
            <a:ext cx="2624754" cy="860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C89D68C-D237-97EC-903C-A2B4446C39A7}"/>
              </a:ext>
            </a:extLst>
          </p:cNvPr>
          <p:cNvSpPr txBox="1"/>
          <p:nvPr/>
        </p:nvSpPr>
        <p:spPr>
          <a:xfrm>
            <a:off x="6661947" y="1713976"/>
            <a:ext cx="6096000" cy="399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אגף א' – שפות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9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lag with a star on it">
            <a:extLst>
              <a:ext uri="{FF2B5EF4-FFF2-40B4-BE49-F238E27FC236}">
                <a16:creationId xmlns:a16="http://schemas.microsoft.com/office/drawing/2014/main" id="{E762A195-3D1A-E1D0-8164-B486FC686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2" r="20608" b="-1"/>
          <a:stretch/>
        </p:blipFill>
        <p:spPr>
          <a:xfrm>
            <a:off x="-1" y="0"/>
            <a:ext cx="1801525" cy="265276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A4A99-A373-8979-A7BB-82A96147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485705"/>
            <a:ext cx="10298723" cy="830629"/>
          </a:xfrm>
        </p:spPr>
        <p:txBody>
          <a:bodyPr/>
          <a:lstStyle/>
          <a:p>
            <a:pPr algn="ctr" rtl="1"/>
            <a:r>
              <a:rPr lang="he-I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התקווה</a:t>
            </a:r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הבנת הנקרא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707B-E1CE-253E-9208-300F80298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2038"/>
            <a:ext cx="5723964" cy="4374925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he-IL" b="1" dirty="0"/>
              <a:t>עוד לא – טרם, עדיין לא</a:t>
            </a:r>
          </a:p>
          <a:p>
            <a:pPr algn="r" rtl="1"/>
            <a:r>
              <a:rPr lang="he-IL" b="1" dirty="0"/>
              <a:t>אבדה – נעלמה</a:t>
            </a:r>
          </a:p>
          <a:p>
            <a:pPr algn="r" rtl="1"/>
            <a:r>
              <a:rPr lang="he-IL" b="1" dirty="0"/>
              <a:t>תקוותנו –אמונתנו</a:t>
            </a:r>
          </a:p>
          <a:p>
            <a:pPr algn="r" rtl="1"/>
            <a:r>
              <a:rPr lang="he-IL" b="1" dirty="0"/>
              <a:t>בת שנות אלפיים – 2000 שנות הגולה שבהם היה עם ישראל.</a:t>
            </a:r>
          </a:p>
          <a:p>
            <a:pPr algn="r" rtl="1"/>
            <a:r>
              <a:rPr lang="he-IL" b="1" dirty="0"/>
              <a:t>להיות עם – רצון להיהפך לעם</a:t>
            </a:r>
          </a:p>
          <a:p>
            <a:pPr algn="r" rtl="1"/>
            <a:r>
              <a:rPr lang="he-IL" b="1" dirty="0"/>
              <a:t>חופשי – משוחרר, לא עבד</a:t>
            </a:r>
          </a:p>
          <a:p>
            <a:pPr algn="r" rtl="1"/>
            <a:r>
              <a:rPr lang="he-IL" b="1" dirty="0"/>
              <a:t>בארצנו – במדינתנו</a:t>
            </a:r>
          </a:p>
          <a:p>
            <a:pPr algn="r" rtl="1"/>
            <a:r>
              <a:rPr lang="he-IL" b="1" dirty="0"/>
              <a:t>ארץ ציון – שם של ארץ ישראל</a:t>
            </a:r>
          </a:p>
          <a:p>
            <a:pPr algn="r" rtl="1"/>
            <a:r>
              <a:rPr lang="he-IL" b="1" dirty="0"/>
              <a:t>ירושלים – עיר הבירה</a:t>
            </a:r>
            <a:endParaRPr lang="it-IT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F2BDA-2CBB-40E4-77A9-64F8AA499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2164" y="1802039"/>
            <a:ext cx="5378823" cy="3818832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he-IL" b="1" dirty="0"/>
              <a:t>כל עוד – כל זמן ש...</a:t>
            </a:r>
          </a:p>
          <a:p>
            <a:pPr algn="r" rtl="1"/>
            <a:r>
              <a:rPr lang="he-IL" b="1" dirty="0"/>
              <a:t>בלבב פנימה – בעומק של הלב</a:t>
            </a:r>
          </a:p>
          <a:p>
            <a:pPr algn="r" rtl="1"/>
            <a:r>
              <a:rPr lang="he-IL" b="1" dirty="0"/>
              <a:t>נפש – נשמה</a:t>
            </a:r>
          </a:p>
          <a:p>
            <a:pPr algn="r" rtl="1"/>
            <a:r>
              <a:rPr lang="he-IL" b="1" dirty="0"/>
              <a:t>יהודי – בן עמנו</a:t>
            </a:r>
          </a:p>
          <a:p>
            <a:pPr algn="r" rtl="1"/>
            <a:r>
              <a:rPr lang="he-IL" b="1" dirty="0"/>
              <a:t>הומיה –משמיעה קול, סוערת</a:t>
            </a:r>
          </a:p>
          <a:p>
            <a:pPr algn="r" rtl="1"/>
            <a:r>
              <a:rPr lang="he-IL" b="1" dirty="0"/>
              <a:t>ולפאתי – מהמילה פאה,בצד,בקצה</a:t>
            </a:r>
          </a:p>
          <a:p>
            <a:pPr algn="r" rtl="1"/>
            <a:r>
              <a:rPr lang="he-IL" b="1" dirty="0"/>
              <a:t>מזרח – הכיוון של ארץ ישראל מרוב הרצות הגולה.</a:t>
            </a:r>
          </a:p>
          <a:p>
            <a:pPr algn="r" rtl="1"/>
            <a:r>
              <a:rPr lang="he-IL" b="1" dirty="0"/>
              <a:t>קדימה – הפנים שלנו לחזית</a:t>
            </a:r>
          </a:p>
          <a:p>
            <a:pPr algn="r" rtl="1"/>
            <a:r>
              <a:rPr lang="he-IL" b="1" dirty="0"/>
              <a:t>עין לציון – המבט לארץ ישראל</a:t>
            </a:r>
          </a:p>
          <a:p>
            <a:pPr algn="r" rtl="1"/>
            <a:r>
              <a:rPr lang="he-IL" b="1" dirty="0"/>
              <a:t>צופיה – מהמילה צפייה, צופה,מביט</a:t>
            </a:r>
          </a:p>
          <a:p>
            <a:pPr algn="r" rt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615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E76B-21ED-5E06-D115-94231573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/>
              <a:t>דיון בנושא ההמנון </a:t>
            </a:r>
            <a:r>
              <a:rPr lang="he-IL" dirty="0"/>
              <a:t>- </a:t>
            </a:r>
            <a:r>
              <a:rPr lang="en-US" dirty="0" err="1"/>
              <a:t>Discussione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46ED8-74FA-0348-8136-E10899309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984832" cy="4486275"/>
          </a:xfrm>
        </p:spPr>
        <p:txBody>
          <a:bodyPr>
            <a:normAutofit lnSpcReduction="10000"/>
          </a:bodyPr>
          <a:lstStyle/>
          <a:p>
            <a:pPr marL="571500" indent="-342900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דִיוּן  קבוצתי על המסר של ההמנון דרך שאלות מנחות: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אתה חושב שההמנון רוצה לתקשר על תקווה?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המשמעות של תקווה עבורך?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לדעתך מילות ההמנון מתחברות למושג התקווה שלך?    </a:t>
            </a:r>
          </a:p>
          <a:p>
            <a:pPr marL="514350" indent="-285750" algn="l" rtl="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Discussione di gruppo attraverso domande guida: </a:t>
            </a:r>
            <a:endParaRPr lang="it-IT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l" rtl="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cosa pensate che l’inno voglia comunicare riguardo la speranza? </a:t>
            </a:r>
            <a:endParaRPr lang="it-IT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l" rtl="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Cosa significa per voi speranza? </a:t>
            </a:r>
            <a:endParaRPr lang="it-IT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l" rt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Secondo voi il testo dell’inno si collega al vostro concetto di speranza? Ogni gruppo sarà invitato a condividere le proprie opinioni.</a:t>
            </a:r>
            <a:endParaRPr lang="it-IT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0">
              <a:lnSpc>
                <a:spcPct val="107000"/>
              </a:lnSpc>
              <a:spcAft>
                <a:spcPts val="800"/>
              </a:spcAft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50C08-7629-9C04-9E66-63116640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 rtl="1"/>
            <a:r>
              <a:rPr lang="he-IL" sz="4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מטלה</a:t>
            </a:r>
            <a:r>
              <a:rPr lang="he-IL" sz="4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מכתב של תקווה</a:t>
            </a:r>
            <a:br>
              <a:rPr lang="he-IL" sz="4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4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scrittura</a:t>
            </a:r>
            <a:r>
              <a:rPr lang="en-US" sz="4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di </a:t>
            </a:r>
            <a:r>
              <a:rPr lang="en-US" sz="4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una</a:t>
            </a:r>
            <a:r>
              <a:rPr lang="en-US" sz="4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lettera</a:t>
            </a:r>
            <a:r>
              <a:rPr lang="en-US" sz="4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sulla</a:t>
            </a:r>
            <a:r>
              <a:rPr lang="en-US" sz="4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speranza</a:t>
            </a:r>
            <a:endParaRPr lang="it-IT" sz="4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0001F-3685-0059-8AA3-AEE5AD035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he-IL" sz="2200" dirty="0"/>
              <a:t>לבקש מהתלמידים לכתוב מכתב באותו נושא לילדים באותו גיל שעוברים תקופה קשה.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err="1"/>
              <a:t>Chiedere</a:t>
            </a:r>
            <a:r>
              <a:rPr lang="en-US" sz="2200" dirty="0"/>
              <a:t> </a:t>
            </a:r>
            <a:r>
              <a:rPr lang="en-US" sz="2200" dirty="0" err="1"/>
              <a:t>agli</a:t>
            </a:r>
            <a:r>
              <a:rPr lang="en-US" sz="2200" dirty="0"/>
              <a:t> </a:t>
            </a:r>
            <a:r>
              <a:rPr lang="en-US" sz="2200" dirty="0" err="1"/>
              <a:t>studenti</a:t>
            </a:r>
            <a:r>
              <a:rPr lang="en-US" sz="2200" dirty="0"/>
              <a:t>  di </a:t>
            </a:r>
            <a:r>
              <a:rPr lang="en-US" sz="2200" dirty="0" err="1"/>
              <a:t>scrivere</a:t>
            </a:r>
            <a:r>
              <a:rPr lang="en-US" sz="2200" dirty="0"/>
              <a:t> </a:t>
            </a:r>
            <a:r>
              <a:rPr lang="en-US" sz="2200" dirty="0" err="1"/>
              <a:t>una</a:t>
            </a:r>
            <a:r>
              <a:rPr lang="en-US" sz="2200" dirty="0"/>
              <a:t> </a:t>
            </a:r>
            <a:r>
              <a:rPr lang="en-US" sz="2200" dirty="0" err="1"/>
              <a:t>lettera</a:t>
            </a:r>
            <a:r>
              <a:rPr lang="en-US" sz="2200" dirty="0"/>
              <a:t> </a:t>
            </a:r>
            <a:r>
              <a:rPr lang="en-US" sz="2200" dirty="0" err="1"/>
              <a:t>sulla</a:t>
            </a:r>
            <a:r>
              <a:rPr lang="en-US" sz="2200" dirty="0"/>
              <a:t> Speranza </a:t>
            </a:r>
            <a:r>
              <a:rPr lang="en-US" sz="2200" dirty="0" err="1"/>
              <a:t>indirizzata</a:t>
            </a:r>
            <a:r>
              <a:rPr lang="en-US" sz="2200" dirty="0"/>
              <a:t> a </a:t>
            </a:r>
            <a:r>
              <a:rPr lang="en-US" sz="2200" dirty="0" err="1"/>
              <a:t>ragazzi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loro eta’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stanno</a:t>
            </a:r>
            <a:r>
              <a:rPr lang="en-US" sz="2200" dirty="0"/>
              <a:t> </a:t>
            </a:r>
            <a:r>
              <a:rPr lang="en-US" sz="2200" dirty="0" err="1"/>
              <a:t>passando</a:t>
            </a:r>
            <a:r>
              <a:rPr lang="en-US" sz="2200" dirty="0"/>
              <a:t> un </a:t>
            </a:r>
            <a:r>
              <a:rPr lang="en-US" sz="2200" dirty="0" err="1"/>
              <a:t>periodo</a:t>
            </a:r>
            <a:r>
              <a:rPr lang="en-US" sz="2200" dirty="0"/>
              <a:t> difficile.</a:t>
            </a:r>
            <a:endParaRPr lang="it-IT" sz="2200" dirty="0"/>
          </a:p>
        </p:txBody>
      </p:sp>
      <p:pic>
        <p:nvPicPr>
          <p:cNvPr id="4" name="Content Placeholder 15" descr="A flag on a pole&#10;&#10;Description automatically generated">
            <a:extLst>
              <a:ext uri="{FF2B5EF4-FFF2-40B4-BE49-F238E27FC236}">
                <a16:creationId xmlns:a16="http://schemas.microsoft.com/office/drawing/2014/main" id="{498E03CA-3294-E709-0C75-4EEA34383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9" r="2084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9416B3-195D-BADA-E68D-0B1A744F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cs"/>
              </a:rPr>
              <a:t>התקווה</a:t>
            </a:r>
            <a:br>
              <a:rPr lang="he-IL" dirty="0"/>
            </a:br>
            <a:endParaRPr lang="he-IL" dirty="0"/>
          </a:p>
        </p:txBody>
      </p:sp>
      <p:pic>
        <p:nvPicPr>
          <p:cNvPr id="5" name="Picture 4" descr="A blue and white striped background with black text&#10;&#10;Description automatically generated">
            <a:extLst>
              <a:ext uri="{FF2B5EF4-FFF2-40B4-BE49-F238E27FC236}">
                <a16:creationId xmlns:a16="http://schemas.microsoft.com/office/drawing/2014/main" id="{E7CE7940-AA09-CFC1-42D2-539DC0359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8347053-39F1-02ED-71F4-1250ACE0A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algn="r" rtl="1">
              <a:spcAft>
                <a:spcPts val="800"/>
              </a:spcAft>
            </a:pPr>
            <a:r>
              <a:rPr lang="he-I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שירת ההמנון היא דרך לכבד ולקדם ערכים לאומיים וחברתיים בקרב קהל התלמידים בבית הספר ולקדם את תחושת השייכות למדינה ולעם.</a:t>
            </a:r>
          </a:p>
          <a:p>
            <a:pPr algn="r" rtl="1">
              <a:spcAft>
                <a:spcPts val="800"/>
              </a:spcAft>
            </a:pPr>
            <a:r>
              <a:rPr lang="he-I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לשירת התקווה</a:t>
            </a:r>
            <a:r>
              <a:rPr lang="he-I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הינכם מתבקשים לעמוד</a:t>
            </a:r>
          </a:p>
          <a:p>
            <a:pPr rtl="0">
              <a:spcAft>
                <a:spcPts val="800"/>
              </a:spcAft>
            </a:pPr>
            <a:r>
              <a:rPr lang="it-IT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Cantiamo insieme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l'inno nazionale HaTikva "Speranza".</a:t>
            </a:r>
            <a:endParaRPr lang="he-I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https://youtu.be/GQCu9kl68Tg?si=3whhrNp7aIDCbEFL</a:t>
            </a:r>
            <a:endParaRPr lang="he-IL" sz="2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spcAft>
                <a:spcPts val="800"/>
              </a:spcAf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67321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126605" y="23965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w-IL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קישורים</a:t>
            </a:r>
            <a:br>
              <a:rPr lang="iw-IL" sz="4800" b="1" dirty="0">
                <a:solidFill>
                  <a:schemeClr val="dk1"/>
                </a:solidFill>
              </a:rPr>
            </a:b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8E602-4600-11C5-5EDA-6BFAF23C7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Judea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capta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https://he.wikipedia.org/wiki/%D7%99%D7%94%D7%95%D7%93%D7%94_%D7%94%D7%A9%D7%91%D7%95%D7%99%D7%94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br>
              <a:rPr lang="he-I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it-IT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it-IT" sz="2400" dirty="0"/>
              <a:t>Canzone: </a:t>
            </a:r>
            <a:r>
              <a:rPr lang="he-IL" sz="2400" dirty="0"/>
              <a:t>שיר </a:t>
            </a:r>
            <a:r>
              <a:rPr lang="he-IL" sz="2400" b="1" dirty="0"/>
              <a:t>כחול ולבן זה צבע שלי</a:t>
            </a:r>
            <a:r>
              <a:rPr lang="he-IL" sz="2400" dirty="0"/>
              <a:t> – זמירה חן</a:t>
            </a:r>
            <a:endParaRPr lang="en-US" sz="2400" dirty="0"/>
          </a:p>
          <a:p>
            <a:pPr marL="0" indent="0" algn="l" rtl="0">
              <a:buNone/>
            </a:pPr>
            <a:r>
              <a:rPr lang="it-IT" sz="2400" dirty="0">
                <a:hlinkClick r:id="rId4"/>
              </a:rPr>
              <a:t>https://youtu.be/M_MpzEgWL5Y?si=RVZNQhbqWuXpJdmJ</a:t>
            </a:r>
            <a:endParaRPr lang="it-IT" sz="2400" dirty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it-IT" sz="2400" dirty="0"/>
              <a:t>Inno nazionale :</a:t>
            </a:r>
            <a:r>
              <a:rPr lang="he-IL" sz="2400" b="1" dirty="0">
                <a:cs typeface="+mn-cs"/>
              </a:rPr>
              <a:t> התקווה</a:t>
            </a:r>
            <a:r>
              <a:rPr lang="en-US" sz="2400" b="1" dirty="0">
                <a:cs typeface="+mn-cs"/>
              </a:rPr>
              <a:t> </a:t>
            </a:r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https://youtu.be/GQCu9kl68Tg?si=3whhrNp7aIDCbEFL</a:t>
            </a:r>
            <a:endParaRPr lang="he-IL" sz="24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sz="2400" b="1" dirty="0">
              <a:cs typeface="+mn-cs"/>
            </a:endParaRPr>
          </a:p>
          <a:p>
            <a:pPr marL="0" indent="0" algn="l" rtl="0">
              <a:buNone/>
            </a:pPr>
            <a:endParaRPr lang="it-IT" dirty="0"/>
          </a:p>
          <a:p>
            <a:pPr marL="0" indent="0" algn="l" rtl="0">
              <a:buNone/>
            </a:pPr>
            <a:endParaRPr lang="he-IL" dirty="0"/>
          </a:p>
          <a:p>
            <a:pPr algn="l" rtl="0"/>
            <a:endParaRPr lang="it-IT" dirty="0"/>
          </a:p>
          <a:p>
            <a:pPr algn="l" rtl="0"/>
            <a:endParaRPr lang="it-IT" dirty="0"/>
          </a:p>
          <a:p>
            <a:pPr algn="l" rtl="0"/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iw-IL" dirty="0">
                <a:solidFill>
                  <a:schemeClr val="dk2"/>
                </a:solidFill>
              </a:rPr>
              <a:t>הסבר למורה– רציונל הפעילות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396240" y="1845734"/>
            <a:ext cx="107594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47500" lnSpcReduction="20000"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הפעילות המוצעת נועדה לפתח את מיומנויות הדיון , האזנה, הבנת הנקרא וכתיבה בשיעורי איטלקית בחטיבת הביניים.</a:t>
            </a:r>
            <a:r>
              <a:rPr lang="he-IL" sz="4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4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רציונל הפעילות הוא לספק לתלמידים תחושה של נורמליות וחיוביות. 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4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להבין את חשיבות התקווה בחיים. לעודד חוסן באמצעות תקווה, ולעזור להם לפתח את היכולת להתמודד עם מצוקות ואתגרים בצורה חיובית ונחושה יותר.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4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לחשוב  על החשיבות של הסתכלות קדימה ובניית עתיד טוב יותר. לקדם ולעודד סולידריות ואמפתיה בין התלמידים כדי לתמוך זה בזה.</a:t>
            </a:r>
            <a:endParaRPr lang="it-IT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" lvl="0" indent="-1778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endParaRPr dirty="0"/>
          </a:p>
          <a:p>
            <a:pPr marL="91440" lvl="0" indent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29C84-4567-232F-7D59-C84A85F8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11" y="236939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מטבע</a:t>
            </a:r>
            <a:r>
              <a:rPr lang="en-US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ישראל</a:t>
            </a:r>
            <a:r>
              <a:rPr lang="en-US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המשוחררת</a:t>
            </a:r>
            <a:r>
              <a:rPr lang="en-US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1948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conio</a:t>
            </a:r>
            <a:r>
              <a:rPr lang="en-US" sz="28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28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moneta</a:t>
            </a:r>
            <a:br>
              <a:rPr lang="en-US" sz="28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Fondazione </a:t>
            </a:r>
            <a:r>
              <a:rPr lang="en-US" sz="280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dello</a:t>
            </a:r>
            <a:r>
              <a:rPr lang="en-US" sz="28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80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tato</a:t>
            </a:r>
            <a:r>
              <a:rPr lang="en-US" sz="28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d’Israel</a:t>
            </a:r>
            <a:r>
              <a:rPr lang="en-US" sz="28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old coin with a palm tree and people">
            <a:extLst>
              <a:ext uri="{FF2B5EF4-FFF2-40B4-BE49-F238E27FC236}">
                <a16:creationId xmlns:a16="http://schemas.microsoft.com/office/drawing/2014/main" id="{81EA0C4B-E91D-A63B-A9A0-BEFD118FE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58" y="625684"/>
            <a:ext cx="5834631" cy="545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F74AE7-AF58-501A-6167-55AE5D9D59B7}"/>
              </a:ext>
            </a:extLst>
          </p:cNvPr>
          <p:cNvSpPr txBox="1"/>
          <p:nvPr/>
        </p:nvSpPr>
        <p:spPr>
          <a:xfrm>
            <a:off x="174347" y="5366305"/>
            <a:ext cx="8653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0" i="0" dirty="0">
                <a:solidFill>
                  <a:srgbClr val="0D0D0D"/>
                </a:solidFill>
                <a:effectLst/>
                <a:latin typeface="Söhne"/>
              </a:rPr>
              <a:t>סמל להתפשטות רוח העצמאות והתקווה בקרב העם היהודי</a:t>
            </a:r>
            <a:endParaRPr lang="it-IT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003226F-2FB2-A2DC-43D0-25A864C7FFC2}"/>
              </a:ext>
            </a:extLst>
          </p:cNvPr>
          <p:cNvSpPr txBox="1"/>
          <p:nvPr/>
        </p:nvSpPr>
        <p:spPr>
          <a:xfrm>
            <a:off x="297234" y="3678012"/>
            <a:ext cx="52196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dirty="0" err="1"/>
              <a:t>Cosa</a:t>
            </a:r>
            <a:r>
              <a:rPr lang="he-IL" sz="2800" dirty="0"/>
              <a:t> </a:t>
            </a:r>
            <a:r>
              <a:rPr lang="he-IL" sz="2800" dirty="0" err="1"/>
              <a:t>vedete</a:t>
            </a:r>
            <a:r>
              <a:rPr lang="he-IL" sz="2800" dirty="0"/>
              <a:t> </a:t>
            </a:r>
            <a:r>
              <a:rPr lang="he-IL" sz="2800" dirty="0" err="1"/>
              <a:t>nella</a:t>
            </a:r>
            <a:r>
              <a:rPr lang="he-IL" sz="2800" dirty="0"/>
              <a:t> </a:t>
            </a:r>
            <a:r>
              <a:rPr lang="he-IL" sz="2800" dirty="0" err="1"/>
              <a:t>moneta</a:t>
            </a:r>
            <a:r>
              <a:rPr lang="he-IL" sz="2800" dirty="0"/>
              <a:t>?</a:t>
            </a:r>
          </a:p>
          <a:p>
            <a:r>
              <a:rPr lang="he-IL" sz="2800" dirty="0" err="1"/>
              <a:t>Cosa</a:t>
            </a:r>
            <a:r>
              <a:rPr lang="he-IL" sz="2800" dirty="0"/>
              <a:t> </a:t>
            </a:r>
            <a:r>
              <a:rPr lang="he-IL" sz="2800" dirty="0" err="1"/>
              <a:t>fanno</a:t>
            </a:r>
            <a:r>
              <a:rPr lang="he-IL" sz="2800" dirty="0"/>
              <a:t> </a:t>
            </a:r>
            <a:r>
              <a:rPr lang="he-IL" sz="2800" dirty="0" err="1"/>
              <a:t>l'uomo</a:t>
            </a:r>
            <a:r>
              <a:rPr lang="he-IL" sz="2800" dirty="0"/>
              <a:t> e </a:t>
            </a:r>
            <a:r>
              <a:rPr lang="he-IL" sz="2800" dirty="0" err="1"/>
              <a:t>la</a:t>
            </a:r>
            <a:r>
              <a:rPr lang="he-IL" sz="2800" dirty="0"/>
              <a:t> </a:t>
            </a:r>
            <a:r>
              <a:rPr lang="he-IL" sz="2800" dirty="0" err="1"/>
              <a:t>donna</a:t>
            </a:r>
            <a:r>
              <a:rPr lang="he-IL" sz="2800" dirty="0"/>
              <a:t>? </a:t>
            </a:r>
          </a:p>
          <a:p>
            <a:r>
              <a:rPr lang="he-IL" sz="2800" dirty="0" err="1"/>
              <a:t>Che</a:t>
            </a:r>
            <a:r>
              <a:rPr lang="he-IL" sz="2800" dirty="0"/>
              <a:t> </a:t>
            </a:r>
            <a:r>
              <a:rPr lang="he-IL" sz="2800" dirty="0" err="1"/>
              <a:t>simboli</a:t>
            </a:r>
            <a:r>
              <a:rPr lang="he-IL" sz="2800" dirty="0"/>
              <a:t> </a:t>
            </a:r>
            <a:r>
              <a:rPr lang="he-IL" sz="2800" dirty="0" err="1"/>
              <a:t>riconoscete</a:t>
            </a:r>
            <a:r>
              <a:rPr lang="he-IL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7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045F5-F93C-4D9C-BC6C-129AE742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en-US" sz="36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Judea </a:t>
            </a:r>
            <a:r>
              <a:rPr lang="en-US" sz="3600" b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capta</a:t>
            </a:r>
            <a:r>
              <a:rPr lang="en-US" sz="36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e-IL" sz="36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e-IL" sz="36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60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טיטוס</a:t>
            </a:r>
            <a:r>
              <a:rPr lang="en-US" sz="36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 </a:t>
            </a:r>
            <a:r>
              <a:rPr lang="en-US" sz="360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המנצח</a:t>
            </a:r>
            <a:r>
              <a:rPr lang="en-US" sz="36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 – </a:t>
            </a:r>
            <a:r>
              <a:rPr lang="he-IL" sz="36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יהודה השבוייה</a:t>
            </a:r>
            <a:br>
              <a:rPr lang="en-US" sz="36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Ecclesia e </a:t>
            </a:r>
            <a:r>
              <a:rPr lang="en-US" sz="3600" b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Sinagoga</a:t>
            </a:r>
            <a:endParaRPr lang="en-US" sz="36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DC655-2FA5-190F-0674-9E172B3DE08E}"/>
              </a:ext>
            </a:extLst>
          </p:cNvPr>
          <p:cNvSpPr>
            <a:spLocks/>
          </p:cNvSpPr>
          <p:nvPr/>
        </p:nvSpPr>
        <p:spPr>
          <a:xfrm>
            <a:off x="1324160" y="1690689"/>
            <a:ext cx="4692407" cy="12347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822960" rtl="1">
              <a:spcAft>
                <a:spcPts val="600"/>
              </a:spcAft>
            </a:pPr>
            <a:r>
              <a:rPr lang="he-IL" sz="16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האקלזיה (הכנסייה הנוצרית) ואת </a:t>
            </a:r>
            <a:r>
              <a:rPr lang="he-IL" sz="162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הסינגוגה</a:t>
            </a:r>
            <a:r>
              <a:rPr lang="he-IL" sz="16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(כנסת ישראל). פסלים אלא עומדים בשער של הקתדרלות הנוצריות. היהודים אינם רואים את האמת שבנצרות. השילטון וההשגחה של ה' עבר לידי הנצרות.</a:t>
            </a:r>
            <a:endParaRPr lang="it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5120E-2534-9A86-3F05-3747C3CADED8}"/>
              </a:ext>
            </a:extLst>
          </p:cNvPr>
          <p:cNvSpPr>
            <a:spLocks/>
          </p:cNvSpPr>
          <p:nvPr/>
        </p:nvSpPr>
        <p:spPr>
          <a:xfrm>
            <a:off x="6175434" y="1725069"/>
            <a:ext cx="5591186" cy="109976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r" defTabSz="822960" rtl="1">
              <a:lnSpc>
                <a:spcPct val="110000"/>
              </a:lnSpc>
              <a:spcAft>
                <a:spcPts val="600"/>
              </a:spcAft>
            </a:pPr>
            <a:r>
              <a:rPr lang="he-I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מטבע רומי משנת 70 לספירה.</a:t>
            </a:r>
          </a:p>
          <a:p>
            <a:pPr algn="r" defTabSz="822960" rtl="1">
              <a:lnSpc>
                <a:spcPct val="110000"/>
              </a:lnSpc>
              <a:spcAft>
                <a:spcPts val="600"/>
              </a:spcAft>
            </a:pPr>
            <a:r>
              <a:rPr lang="he-I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על המטבע אלת הניצחון (כנפיים על גבה) חורטת על גבי מגן את בשורת הניצחון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he-I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האישה האבלה שבצל עץ התמר מסמלת את יהודה.</a:t>
            </a:r>
            <a:endParaRPr lang="it-IT" sz="1700" dirty="0"/>
          </a:p>
        </p:txBody>
      </p:sp>
      <p:pic>
        <p:nvPicPr>
          <p:cNvPr id="9" name="Content Placeholder 8" descr="A close-up of statues in a frame&#10;&#10;Description automatically generated">
            <a:extLst>
              <a:ext uri="{FF2B5EF4-FFF2-40B4-BE49-F238E27FC236}">
                <a16:creationId xmlns:a16="http://schemas.microsoft.com/office/drawing/2014/main" id="{C921426A-CDF2-4C17-282E-F2725E158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08" y="2824831"/>
            <a:ext cx="2619067" cy="3352131"/>
          </a:xfrm>
          <a:prstGeom prst="rect">
            <a:avLst/>
          </a:prstGeom>
        </p:spPr>
      </p:pic>
      <p:pic>
        <p:nvPicPr>
          <p:cNvPr id="12" name="Content Placeholder 12" descr="A gold coin with a picture of a person and a palm tree">
            <a:extLst>
              <a:ext uri="{FF2B5EF4-FFF2-40B4-BE49-F238E27FC236}">
                <a16:creationId xmlns:a16="http://schemas.microsoft.com/office/drawing/2014/main" id="{F508D78E-0C0E-1F57-526E-4500912E9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15" y="2824832"/>
            <a:ext cx="3483811" cy="33521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7A91F8-BDD2-AB04-3911-5152FDAAF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85" y="2785303"/>
            <a:ext cx="2394165" cy="34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1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11C1D-4B58-CEB1-65A4-6993A1C3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 rtl="1"/>
            <a:r>
              <a:rPr lang="he-IL" sz="3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דגל ישראל</a:t>
            </a:r>
            <a:br>
              <a:rPr lang="he-IL" sz="3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</a:t>
            </a:r>
            <a:r>
              <a:rPr lang="en-US" sz="3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bandiera</a:t>
            </a:r>
            <a:r>
              <a:rPr lang="en-US" sz="3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dello</a:t>
            </a:r>
            <a:r>
              <a:rPr lang="en-US" sz="3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Stato</a:t>
            </a:r>
            <a:r>
              <a:rPr lang="en-US" sz="3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d’Israel</a:t>
            </a:r>
            <a:endParaRPr lang="it-IT" sz="3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flag with a star on it&#10;&#10;Description automatically generated">
            <a:extLst>
              <a:ext uri="{FF2B5EF4-FFF2-40B4-BE49-F238E27FC236}">
                <a16:creationId xmlns:a16="http://schemas.microsoft.com/office/drawing/2014/main" id="{D4119604-1FDB-0D62-07EA-608F36EC1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2" r="2060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9F1D8-7E34-7F5E-D793-EE3C78F6C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276" y="2655918"/>
            <a:ext cx="6969210" cy="387289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/>
              <a:t>ב-1948 נקבע דיגלה של ההסתדרות הציונית ובו שני פסים תכלת ולבן ומגן דוד על רקע לבן. הדגל מורכב משני סמלים יהודים:</a:t>
            </a:r>
          </a:p>
          <a:p>
            <a:pPr algn="r" rtl="1"/>
            <a:r>
              <a:rPr lang="he-IL" sz="2000" dirty="0"/>
              <a:t>טלית: הצבעים תכלת ולבן מופיעים גם בתיאור בגדי הכהן הגדול ביום הכיפורים. הצבע הלבן מסמל קדושה וטהרה.</a:t>
            </a:r>
          </a:p>
          <a:p>
            <a:pPr algn="r" rtl="1"/>
            <a:r>
              <a:rPr lang="he-IL" sz="2000" dirty="0"/>
              <a:t>מגן דוד: הפך לסמל יהודי במשך הדורות. במאה ה-14 מופיע כחותמת של קהילות יהודים.</a:t>
            </a:r>
          </a:p>
          <a:p>
            <a:pPr algn="r" rtl="1"/>
            <a:r>
              <a:rPr lang="he-IL" sz="2000" dirty="0"/>
              <a:t>הציונות מאמצת אותו כסמל לאומי בקונגרס הציוני הראשון ב-1897 ביוזמתו של וולפסון שהיה מראשי התנועה הציונית.</a:t>
            </a:r>
          </a:p>
          <a:p>
            <a:pPr marL="0" indent="0" algn="r" rtl="1">
              <a:buNone/>
            </a:pPr>
            <a:endParaRPr lang="he-IL" sz="2000" dirty="0"/>
          </a:p>
          <a:p>
            <a:pPr algn="l"/>
            <a:r>
              <a:rPr lang="it-IT" sz="2000" dirty="0">
                <a:hlinkClick r:id="rId3"/>
              </a:rPr>
              <a:t>https://youtu.be/xq4jehIfMAs?si=zKbNJrC7z0gPPkiy</a:t>
            </a:r>
            <a:endParaRPr lang="he-IL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9777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F9EC5-1EC9-2906-9CCB-3959F009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4" y="1053268"/>
            <a:ext cx="4973934" cy="31121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יהודים</a:t>
            </a:r>
            <a:r>
              <a:rPr lang="en-US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ברומא</a:t>
            </a:r>
            <a:r>
              <a:rPr lang="en-US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חוגגים</a:t>
            </a:r>
            <a:r>
              <a:rPr lang="en-US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את</a:t>
            </a:r>
            <a:r>
              <a:rPr lang="en-US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הקמת</a:t>
            </a:r>
            <a:r>
              <a:rPr lang="en-US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מדינת</a:t>
            </a:r>
            <a:r>
              <a:rPr lang="en-US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ישראל</a:t>
            </a:r>
            <a:r>
              <a:rPr lang="en-US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ליד</a:t>
            </a:r>
            <a:r>
              <a:rPr lang="en-US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שער</a:t>
            </a:r>
            <a:r>
              <a:rPr lang="en-US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טיטוס</a:t>
            </a:r>
            <a:r>
              <a:rPr lang="he-IL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4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מאי</a:t>
            </a:r>
            <a:r>
              <a:rPr lang="en-US" sz="4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1948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protesting in front of a stone arch">
            <a:extLst>
              <a:ext uri="{FF2B5EF4-FFF2-40B4-BE49-F238E27FC236}">
                <a16:creationId xmlns:a16="http://schemas.microsoft.com/office/drawing/2014/main" id="{D4BA1DE4-8D36-CD35-8A47-47A304130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r="880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537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68A1B5-FA55-49C1-6A60-1FE66FEBB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195" y="1271111"/>
            <a:ext cx="7390805" cy="5221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D319D9-0483-7F19-4900-C6A5F2ED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שיר </a:t>
            </a:r>
            <a:r>
              <a:rPr lang="he-I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כחול ולבן זה צבע שלי</a:t>
            </a:r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זמירה חן</a:t>
            </a:r>
            <a:br>
              <a:rPr lang="he-IL" sz="1800" dirty="0"/>
            </a:br>
            <a:r>
              <a:rPr lang="it-IT" sz="1800" dirty="0">
                <a:hlinkClick r:id="rId3"/>
              </a:rPr>
              <a:t>https://youtu.be/M_MpzEgWL5Y</a:t>
            </a:r>
            <a:br>
              <a:rPr lang="he-IL" dirty="0"/>
            </a:br>
            <a:endParaRPr lang="it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930D84-6AF2-EDAC-0579-B2715F3E3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9697" y="1458340"/>
            <a:ext cx="5082097" cy="4351338"/>
          </a:xfrm>
        </p:spPr>
      </p:pic>
    </p:spTree>
    <p:extLst>
      <p:ext uri="{BB962C8B-B14F-4D97-AF65-F5344CB8AC3E}">
        <p14:creationId xmlns:p14="http://schemas.microsoft.com/office/powerpoint/2010/main" val="382987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772B-826B-5F07-2C7E-6DABCD2A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שיר </a:t>
            </a:r>
            <a:r>
              <a:rPr lang="he-I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כחול ולבן זה צבע שלי</a:t>
            </a:r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זמירה חן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4D85-753A-2E00-F1C3-21E07B5D8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0" indent="-457200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האזינו לשיר "</a:t>
            </a:r>
            <a:r>
              <a:rPr lang="he-IL" b="1" dirty="0"/>
              <a:t> כחול ולבן זה צבע שלי"</a:t>
            </a: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וזהו את המסר המרכזי בטקסט באמצעות שתי שאלות מנחות </a:t>
            </a:r>
            <a:r>
              <a:rPr lang="it-IT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שאלת משימה</a:t>
            </a:r>
            <a:r>
              <a:rPr lang="it-IT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457200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קראו את הטקסט של השיר מתורגם גם לאיטלקית.</a:t>
            </a:r>
          </a:p>
          <a:p>
            <a:pPr marL="685800" indent="-457200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בקבוצות של 4 תלמידים נתחו את הטקסט הכתוב </a:t>
            </a:r>
            <a:r>
              <a:rPr lang="he-I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לחיזוק</a:t>
            </a: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אוצר המילים של המילים החדשות.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457200" algn="r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חפשו וסמנו קו תחתון מתחת למילות מפתח בטקסט</a:t>
            </a:r>
            <a:r>
              <a:rPr lang="it-IT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Ascoltare la canzone “Azzurro e bianco è il mio colore “ e far individuare il messaggio chiave nel testo attraverso due domande guida. Dare il testo scritto della canzone tradotto anche in italiano e  in gruppi di 4 studenti analizzare il testo scritto rafforzando il vocabolario delle parole nuove.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Cercare e sottolineare le parole chiavi nel testo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0">
              <a:lnSpc>
                <a:spcPct val="107000"/>
              </a:lnSpc>
              <a:spcAft>
                <a:spcPts val="800"/>
              </a:spcAft>
            </a:pP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756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5AA67-9226-722A-2DFE-1E4E9246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 rtl="1"/>
            <a:r>
              <a:rPr lang="he-IL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המנון התקווה</a:t>
            </a:r>
            <a:br>
              <a:rPr lang="he-IL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L’inno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dello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Stato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d’Israel</a:t>
            </a:r>
            <a:br>
              <a:rPr lang="he-IL" sz="3000" dirty="0"/>
            </a:br>
            <a:br>
              <a:rPr lang="he-IL" sz="3000" dirty="0"/>
            </a:br>
            <a:endParaRPr lang="it-IT" sz="3000" dirty="0"/>
          </a:p>
        </p:txBody>
      </p:sp>
      <p:pic>
        <p:nvPicPr>
          <p:cNvPr id="5" name="Picture 4" descr="A scroll with a bird and flag&#10;&#10;Description automatically generated">
            <a:extLst>
              <a:ext uri="{FF2B5EF4-FFF2-40B4-BE49-F238E27FC236}">
                <a16:creationId xmlns:a16="http://schemas.microsoft.com/office/drawing/2014/main" id="{34FB07C5-7349-A750-9ECC-4355D079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" r="164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6E9B-0F4B-48DD-791B-6DF02790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algn="r" rtl="1"/>
            <a:r>
              <a:rPr lang="he-IL" sz="2200" dirty="0"/>
              <a:t>מילות ההמנון הישראלי מבטאות כיסופים וגעגוע של העם היהודי לשוב לארצו ואת הצפייה לעצמאות מדינת ציון.</a:t>
            </a:r>
          </a:p>
          <a:p>
            <a:pPr algn="r" rtl="1"/>
            <a:r>
              <a:rPr lang="he-IL" sz="2200" dirty="0"/>
              <a:t>אזרחיה היהודים של מדינת ישראל רואים בהמנון ביטוי לכמיהתו של העם היהודי מזה דורות להקים מדינה יהודית בארץ ישראל ורואים בו סמל המבטא תקווה זו. </a:t>
            </a:r>
          </a:p>
        </p:txBody>
      </p:sp>
    </p:spTree>
    <p:extLst>
      <p:ext uri="{BB962C8B-B14F-4D97-AF65-F5344CB8AC3E}">
        <p14:creationId xmlns:p14="http://schemas.microsoft.com/office/powerpoint/2010/main" val="307254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899</Words>
  <Application>Microsoft Office PowerPoint</Application>
  <PresentationFormat>מסך רחב</PresentationFormat>
  <Paragraphs>88</Paragraphs>
  <Slides>14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Courier New</vt:lpstr>
      <vt:lpstr>Söhne</vt:lpstr>
      <vt:lpstr>Office Theme</vt:lpstr>
      <vt:lpstr>מצגת של PowerPoint‏</vt:lpstr>
      <vt:lpstr>הסבר למורה– רציונל הפעילות</vt:lpstr>
      <vt:lpstr>מטבע ישראל המשוחררת 1948 conio della moneta Fondazione dello Stato d’Israel </vt:lpstr>
      <vt:lpstr>Judea capta  - טיטוס המנצח – יהודה השבוייה Ecclesia e Sinagoga</vt:lpstr>
      <vt:lpstr>דגל ישראל La bandiera dello Stato d’Israel</vt:lpstr>
      <vt:lpstr>יהודים ברומא חוגגים את הקמת מדינת ישראל ליד שער טיטוס - מאי 1948</vt:lpstr>
      <vt:lpstr>שיר כחול ולבן זה צבע שלי – זמירה חן https://youtu.be/M_MpzEgWL5Y </vt:lpstr>
      <vt:lpstr>שיר כחול ולבן זה צבע שלי – זמירה חן</vt:lpstr>
      <vt:lpstr>המנון התקווה L’inno dello Stato d’Israel  </vt:lpstr>
      <vt:lpstr>התקווה – הבנת הנקרא</vt:lpstr>
      <vt:lpstr>דיון בנושא ההמנון - Discussione</vt:lpstr>
      <vt:lpstr>מטלה: מכתב של תקווה scrittura di una lettera sulla speranza</vt:lpstr>
      <vt:lpstr>התקווה </vt:lpstr>
      <vt:lpstr>קישורים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סונינו טיציאנה</dc:creator>
  <cp:lastModifiedBy>Joe Horn</cp:lastModifiedBy>
  <cp:revision>43</cp:revision>
  <dcterms:created xsi:type="dcterms:W3CDTF">2024-03-23T09:51:24Z</dcterms:created>
  <dcterms:modified xsi:type="dcterms:W3CDTF">2024-03-24T18:13:24Z</dcterms:modified>
</cp:coreProperties>
</file>