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34" r:id="rId2"/>
    <p:sldId id="341" r:id="rId3"/>
    <p:sldId id="330" r:id="rId4"/>
    <p:sldId id="300" r:id="rId5"/>
    <p:sldId id="301" r:id="rId6"/>
    <p:sldId id="302" r:id="rId7"/>
    <p:sldId id="303" r:id="rId8"/>
    <p:sldId id="304" r:id="rId9"/>
    <p:sldId id="305" r:id="rId10"/>
    <p:sldId id="293" r:id="rId11"/>
    <p:sldId id="336" r:id="rId12"/>
    <p:sldId id="279" r:id="rId13"/>
    <p:sldId id="337" r:id="rId14"/>
    <p:sldId id="292" r:id="rId15"/>
    <p:sldId id="338" r:id="rId16"/>
    <p:sldId id="280" r:id="rId17"/>
    <p:sldId id="332" r:id="rId18"/>
    <p:sldId id="306" r:id="rId19"/>
    <p:sldId id="307" r:id="rId20"/>
    <p:sldId id="308" r:id="rId21"/>
    <p:sldId id="309" r:id="rId22"/>
    <p:sldId id="310" r:id="rId23"/>
    <p:sldId id="311" r:id="rId24"/>
    <p:sldId id="268" r:id="rId25"/>
    <p:sldId id="312" r:id="rId26"/>
    <p:sldId id="313" r:id="rId27"/>
    <p:sldId id="314" r:id="rId28"/>
    <p:sldId id="315" r:id="rId29"/>
    <p:sldId id="316" r:id="rId30"/>
    <p:sldId id="317" r:id="rId31"/>
    <p:sldId id="335" r:id="rId32"/>
    <p:sldId id="318" r:id="rId33"/>
    <p:sldId id="276" r:id="rId34"/>
    <p:sldId id="278" r:id="rId35"/>
    <p:sldId id="321" r:id="rId36"/>
    <p:sldId id="322" r:id="rId37"/>
    <p:sldId id="333" r:id="rId38"/>
    <p:sldId id="345" r:id="rId39"/>
    <p:sldId id="342" r:id="rId40"/>
    <p:sldId id="299" r:id="rId41"/>
    <p:sldId id="340" r:id="rId42"/>
    <p:sldId id="343"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5AFA2-1405-42F8-806D-A4F14734443D}" type="datetimeFigureOut">
              <a:rPr lang="it-IT" smtClean="0"/>
              <a:t>27/03/2024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C11B3-15B3-4192-A060-B49104162382}" type="slidenum">
              <a:rPr lang="it-IT" smtClean="0"/>
              <a:t>‹#›</a:t>
            </a:fld>
            <a:endParaRPr lang="it-IT"/>
          </a:p>
        </p:txBody>
      </p:sp>
    </p:spTree>
    <p:extLst>
      <p:ext uri="{BB962C8B-B14F-4D97-AF65-F5344CB8AC3E}">
        <p14:creationId xmlns:p14="http://schemas.microsoft.com/office/powerpoint/2010/main" val="929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D190-7355-F4F7-938D-41F7FBDED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A084EC4C-418E-2CAB-FBCC-7CB6D9CB72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23CC0DB4-400B-ACEC-CF7B-6B66E20CB971}"/>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5" name="Footer Placeholder 4">
            <a:extLst>
              <a:ext uri="{FF2B5EF4-FFF2-40B4-BE49-F238E27FC236}">
                <a16:creationId xmlns:a16="http://schemas.microsoft.com/office/drawing/2014/main" id="{1865574C-101D-B808-F62D-62A25B3C318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959F8A4-C2FB-81FD-A9AA-7C85D2F1E5D9}"/>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217740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6657-15E8-3A36-8B05-D6D938E2111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3DE2FD6F-0862-FC8F-180C-15C21E51B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8306749-6995-03E5-80A4-F0E919203550}"/>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5" name="Footer Placeholder 4">
            <a:extLst>
              <a:ext uri="{FF2B5EF4-FFF2-40B4-BE49-F238E27FC236}">
                <a16:creationId xmlns:a16="http://schemas.microsoft.com/office/drawing/2014/main" id="{3D30A846-CF47-7A4C-EBB2-D46973045C5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B432DF0-0ECD-0338-974D-7E45299AE35D}"/>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370380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2257CC-4561-2203-A47A-84F67AE387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8993215-5FE9-5394-10C3-A408716C5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1950485-565E-8001-400B-48BD159CE610}"/>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5" name="Footer Placeholder 4">
            <a:extLst>
              <a:ext uri="{FF2B5EF4-FFF2-40B4-BE49-F238E27FC236}">
                <a16:creationId xmlns:a16="http://schemas.microsoft.com/office/drawing/2014/main" id="{C70BC009-69E8-EAE7-53C0-85923F6E977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DE190E7-D2C5-2E56-ED5F-365566A5E907}"/>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361556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DFE0-FB3C-831F-00C6-935896E2E4A9}"/>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0268ED3-6012-F706-6CAA-271A62E06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7EE3B6E-0099-750F-2AF2-762B0670D38A}"/>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5" name="Footer Placeholder 4">
            <a:extLst>
              <a:ext uri="{FF2B5EF4-FFF2-40B4-BE49-F238E27FC236}">
                <a16:creationId xmlns:a16="http://schemas.microsoft.com/office/drawing/2014/main" id="{B4BB99B2-9291-40AF-63EC-B8D01470625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FA8990D-F5EC-B50C-8BDF-013EEFC0FA30}"/>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110551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0131-E683-244F-7D5E-7525AF6F8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6B4EB7D8-85B7-511B-F75C-2F2FCD0C14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AB1EE6-B12D-6513-279A-EB07BEA80E5F}"/>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5" name="Footer Placeholder 4">
            <a:extLst>
              <a:ext uri="{FF2B5EF4-FFF2-40B4-BE49-F238E27FC236}">
                <a16:creationId xmlns:a16="http://schemas.microsoft.com/office/drawing/2014/main" id="{2A2089EC-9488-5D10-893C-18EC6878C8F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815142F-3B54-A62B-F0E5-F41B9F513082}"/>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919763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A440D-CFB9-23C0-FD05-7646A3AFB6D0}"/>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773CD2D9-C04F-860F-6F89-5C372CD13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B968FCEA-04C2-7363-0DFF-206C4D796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D3E7CE06-934D-BAE1-9B97-DE24236DEC5E}"/>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6" name="Footer Placeholder 5">
            <a:extLst>
              <a:ext uri="{FF2B5EF4-FFF2-40B4-BE49-F238E27FC236}">
                <a16:creationId xmlns:a16="http://schemas.microsoft.com/office/drawing/2014/main" id="{A88E13CA-5BC6-93E1-EB98-A1F221612C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1AC5653E-08A2-0B9B-8876-8EB847C9DC3E}"/>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79020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B44E-79C5-0F4A-ECEB-13A9E1C2BA18}"/>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B377D765-C720-0940-F095-1EFC4E90C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BF1D3-AB1E-7A78-58E9-A73EC0A6E9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5D6F75D-85E3-CB09-3F10-30BC35396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C745FC-4547-E762-F155-E4B6B97A93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3F5EB86B-F67F-0CF4-ED75-36449B32C890}"/>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8" name="Footer Placeholder 7">
            <a:extLst>
              <a:ext uri="{FF2B5EF4-FFF2-40B4-BE49-F238E27FC236}">
                <a16:creationId xmlns:a16="http://schemas.microsoft.com/office/drawing/2014/main" id="{166D379D-B41B-A0B9-F130-D3CA95D939F9}"/>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AF9A200E-A6A4-BF42-BE10-D974CD9AB1A7}"/>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329688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AF16-EE77-CB16-A305-6AE13954EFEA}"/>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0D48B107-BB39-77C6-BB9D-8ACD7A7036F1}"/>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4" name="Footer Placeholder 3">
            <a:extLst>
              <a:ext uri="{FF2B5EF4-FFF2-40B4-BE49-F238E27FC236}">
                <a16:creationId xmlns:a16="http://schemas.microsoft.com/office/drawing/2014/main" id="{618D14D6-4F53-F969-258C-4382DCBDC73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FD1AA89C-B7CF-B400-C642-A8F85CA67E80}"/>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308790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1E158-5250-3429-F3AA-3F7AA2A93A12}"/>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3" name="Footer Placeholder 2">
            <a:extLst>
              <a:ext uri="{FF2B5EF4-FFF2-40B4-BE49-F238E27FC236}">
                <a16:creationId xmlns:a16="http://schemas.microsoft.com/office/drawing/2014/main" id="{F2AE9774-3C01-6ACB-ECFB-D1DB4B74288D}"/>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9A5D8D0B-D543-0B06-5C7E-0998AA52166F}"/>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99394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8424-9819-0C38-BB4D-6AD5FF03D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F090DB75-C1D3-D1B9-DEB3-839CC692E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B5E2EB79-147F-CCBF-5DEB-711952826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0D74B-73F0-D533-919F-C79C00C66CBC}"/>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6" name="Footer Placeholder 5">
            <a:extLst>
              <a:ext uri="{FF2B5EF4-FFF2-40B4-BE49-F238E27FC236}">
                <a16:creationId xmlns:a16="http://schemas.microsoft.com/office/drawing/2014/main" id="{EC9D0386-6683-4DB1-8708-78CA7AE8990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30BEED1-2DE6-6792-332D-13BDDEE80A13}"/>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121857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3BF3-5EB7-D5FC-79C1-996E62D55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AC2AD7E-BF84-6858-AF87-9EA7B0F59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9FBB310-C238-C4E2-9F0F-0F6B9D385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5E53D-7FFF-134A-83E4-712E4E840A27}"/>
              </a:ext>
            </a:extLst>
          </p:cNvPr>
          <p:cNvSpPr>
            <a:spLocks noGrp="1"/>
          </p:cNvSpPr>
          <p:nvPr>
            <p:ph type="dt" sz="half" idx="10"/>
          </p:nvPr>
        </p:nvSpPr>
        <p:spPr/>
        <p:txBody>
          <a:bodyPr/>
          <a:lstStyle/>
          <a:p>
            <a:fld id="{AE5B04B2-1B24-4515-864C-555F17CC0E53}" type="datetimeFigureOut">
              <a:rPr lang="it-IT" smtClean="0"/>
              <a:t>27/03/2024</a:t>
            </a:fld>
            <a:endParaRPr lang="it-IT"/>
          </a:p>
        </p:txBody>
      </p:sp>
      <p:sp>
        <p:nvSpPr>
          <p:cNvPr id="6" name="Footer Placeholder 5">
            <a:extLst>
              <a:ext uri="{FF2B5EF4-FFF2-40B4-BE49-F238E27FC236}">
                <a16:creationId xmlns:a16="http://schemas.microsoft.com/office/drawing/2014/main" id="{BC6ADBDB-31E6-3C62-04C7-7FE3EAA2528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EC4E8EE-5D6A-4EDE-43E7-A489D21ABA45}"/>
              </a:ext>
            </a:extLst>
          </p:cNvPr>
          <p:cNvSpPr>
            <a:spLocks noGrp="1"/>
          </p:cNvSpPr>
          <p:nvPr>
            <p:ph type="sldNum" sz="quarter" idx="12"/>
          </p:nvPr>
        </p:nvSpPr>
        <p:spPr/>
        <p:txBody>
          <a:bodyPr/>
          <a:lstStyle/>
          <a:p>
            <a:fld id="{A59F65D9-15BE-4D40-AE68-E08CAA560F35}" type="slidenum">
              <a:rPr lang="it-IT" smtClean="0"/>
              <a:t>‹#›</a:t>
            </a:fld>
            <a:endParaRPr lang="it-IT"/>
          </a:p>
        </p:txBody>
      </p:sp>
    </p:spTree>
    <p:extLst>
      <p:ext uri="{BB962C8B-B14F-4D97-AF65-F5344CB8AC3E}">
        <p14:creationId xmlns:p14="http://schemas.microsoft.com/office/powerpoint/2010/main" val="332301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88FBFA-2D53-D1F8-0631-8C36B706C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93363A81-005F-A104-4B4F-79EF2BADEC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4D02550-5731-7552-D2E4-99442720F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5B04B2-1B24-4515-864C-555F17CC0E53}" type="datetimeFigureOut">
              <a:rPr lang="it-IT" smtClean="0"/>
              <a:t>27/03/2024</a:t>
            </a:fld>
            <a:endParaRPr lang="it-IT"/>
          </a:p>
        </p:txBody>
      </p:sp>
      <p:sp>
        <p:nvSpPr>
          <p:cNvPr id="5" name="Footer Placeholder 4">
            <a:extLst>
              <a:ext uri="{FF2B5EF4-FFF2-40B4-BE49-F238E27FC236}">
                <a16:creationId xmlns:a16="http://schemas.microsoft.com/office/drawing/2014/main" id="{D6FD89DE-4AB0-68FB-372E-E5D7E8807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0AB04236-C2CE-9381-4EDD-8D1288F48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9F65D9-15BE-4D40-AE68-E08CAA560F35}" type="slidenum">
              <a:rPr lang="it-IT" smtClean="0"/>
              <a:t>‹#›</a:t>
            </a:fld>
            <a:endParaRPr lang="it-IT"/>
          </a:p>
        </p:txBody>
      </p:sp>
    </p:spTree>
    <p:extLst>
      <p:ext uri="{BB962C8B-B14F-4D97-AF65-F5344CB8AC3E}">
        <p14:creationId xmlns:p14="http://schemas.microsoft.com/office/powerpoint/2010/main" val="153533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he.wikipedia.org/wiki/16_%D7%91%D7%90%D7%95%D7%A7%D7%98%D7%95%D7%91%D7%A8" TargetMode="External"/><Relationship Id="rId7" Type="http://schemas.openxmlformats.org/officeDocument/2006/relationships/hyperlink" Target="https://he.wikipedia.org/wiki/%D7%91%D7%99%D7%A8%D7%A7%D7%A0%D7%90%D7%9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he.wikipedia.org/wiki/%D7%9E%D7%97%D7%A0%D7%94_%D7%94%D7%A9%D7%9E%D7%93%D7%94" TargetMode="External"/><Relationship Id="rId5" Type="http://schemas.openxmlformats.org/officeDocument/2006/relationships/hyperlink" Target="https://he.wikipedia.org/wiki/%D7%97%D7%92_%D7%94%D7%A1%D7%95%D7%9B%D7%95%D7%AA" TargetMode="External"/><Relationship Id="rId4" Type="http://schemas.openxmlformats.org/officeDocument/2006/relationships/hyperlink" Target="https://he.wikipedia.org/wiki/194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youtu.be/YxcJi0id9ro?si=8Ok4_8tpuOIWB8Lo"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hyperlink" Target="https://youtu.be/YxcJi0id9ro?si=8Ok4_8tpuOIWB8L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4;p1">
            <a:extLst>
              <a:ext uri="{FF2B5EF4-FFF2-40B4-BE49-F238E27FC236}">
                <a16:creationId xmlns:a16="http://schemas.microsoft.com/office/drawing/2014/main" id="{840CBC30-F41E-7699-2E5B-323EECC40F38}"/>
              </a:ext>
            </a:extLst>
          </p:cNvPr>
          <p:cNvPicPr preferRelativeResize="0"/>
          <p:nvPr/>
        </p:nvPicPr>
        <p:blipFill rotWithShape="1">
          <a:blip r:embed="rId2">
            <a:alphaModFix/>
          </a:blip>
          <a:srcRect/>
          <a:stretch/>
        </p:blipFill>
        <p:spPr>
          <a:xfrm>
            <a:off x="60959" y="65913"/>
            <a:ext cx="1639503" cy="1554340"/>
          </a:xfrm>
          <a:prstGeom prst="rect">
            <a:avLst/>
          </a:prstGeom>
          <a:noFill/>
          <a:ln>
            <a:noFill/>
          </a:ln>
        </p:spPr>
      </p:pic>
      <p:sp>
        <p:nvSpPr>
          <p:cNvPr id="5" name="TextBox 4">
            <a:extLst>
              <a:ext uri="{FF2B5EF4-FFF2-40B4-BE49-F238E27FC236}">
                <a16:creationId xmlns:a16="http://schemas.microsoft.com/office/drawing/2014/main" id="{192DB4A1-B44D-9855-A582-F0013DF72F4E}"/>
              </a:ext>
            </a:extLst>
          </p:cNvPr>
          <p:cNvSpPr txBox="1"/>
          <p:nvPr/>
        </p:nvSpPr>
        <p:spPr>
          <a:xfrm>
            <a:off x="2679032" y="1828801"/>
            <a:ext cx="6464968" cy="1754326"/>
          </a:xfrm>
          <a:prstGeom prst="rect">
            <a:avLst/>
          </a:prstGeom>
          <a:noFill/>
        </p:spPr>
        <p:txBody>
          <a:bodyPr wrap="square">
            <a:spAutoFit/>
          </a:bodyPr>
          <a:lstStyle/>
          <a:p>
            <a:pPr algn="ctr"/>
            <a:r>
              <a:rPr lang="he-IL" sz="5400" dirty="0"/>
              <a:t>איטלקית</a:t>
            </a:r>
            <a:br>
              <a:rPr lang="he-IL" sz="5400" dirty="0"/>
            </a:br>
            <a:r>
              <a:rPr lang="en-US" sz="5400" dirty="0"/>
              <a:t>Italiano</a:t>
            </a:r>
            <a:endParaRPr lang="it-IT" sz="5400" dirty="0"/>
          </a:p>
        </p:txBody>
      </p:sp>
      <p:sp>
        <p:nvSpPr>
          <p:cNvPr id="7" name="TextBox 6">
            <a:extLst>
              <a:ext uri="{FF2B5EF4-FFF2-40B4-BE49-F238E27FC236}">
                <a16:creationId xmlns:a16="http://schemas.microsoft.com/office/drawing/2014/main" id="{2BC16033-9D3F-B841-1E39-F489DA8B7CA4}"/>
              </a:ext>
            </a:extLst>
          </p:cNvPr>
          <p:cNvSpPr txBox="1"/>
          <p:nvPr/>
        </p:nvSpPr>
        <p:spPr>
          <a:xfrm>
            <a:off x="585537" y="3583127"/>
            <a:ext cx="11020925" cy="2431435"/>
          </a:xfrm>
          <a:prstGeom prst="rect">
            <a:avLst/>
          </a:prstGeom>
          <a:noFill/>
        </p:spPr>
        <p:txBody>
          <a:bodyPr wrap="square">
            <a:spAutoFit/>
          </a:bodyPr>
          <a:lstStyle/>
          <a:p>
            <a:pPr algn="ctr"/>
            <a:r>
              <a:rPr lang="he-IL" sz="4800" b="1" dirty="0">
                <a:solidFill>
                  <a:schemeClr val="tx2">
                    <a:lumMod val="50000"/>
                    <a:lumOff val="50000"/>
                  </a:schemeClr>
                </a:solidFill>
              </a:rPr>
              <a:t>חודש התקומה </a:t>
            </a:r>
          </a:p>
          <a:p>
            <a:pPr algn="ctr"/>
            <a:r>
              <a:rPr lang="he-IL" sz="4800" b="1" dirty="0">
                <a:solidFill>
                  <a:schemeClr val="accent2">
                    <a:lumMod val="75000"/>
                  </a:schemeClr>
                </a:solidFill>
              </a:rPr>
              <a:t>יום השואה</a:t>
            </a:r>
          </a:p>
          <a:p>
            <a:pPr algn="ctr"/>
            <a:r>
              <a:rPr lang="he-IL" sz="2800" b="1" dirty="0"/>
              <a:t>סיפור משפחה איטלקית </a:t>
            </a:r>
          </a:p>
          <a:p>
            <a:pPr algn="ctr"/>
            <a:r>
              <a:rPr lang="en-US" sz="2800" dirty="0"/>
              <a:t>La </a:t>
            </a:r>
            <a:r>
              <a:rPr lang="en-US" sz="2800" dirty="0" err="1"/>
              <a:t>storia</a:t>
            </a:r>
            <a:r>
              <a:rPr lang="en-US" sz="2800" dirty="0"/>
              <a:t> di </a:t>
            </a:r>
            <a:r>
              <a:rPr lang="en-US" sz="2800" dirty="0" err="1"/>
              <a:t>una</a:t>
            </a:r>
            <a:r>
              <a:rPr lang="en-US" sz="2800" dirty="0"/>
              <a:t> </a:t>
            </a:r>
            <a:r>
              <a:rPr lang="en-US" sz="2800" dirty="0" err="1"/>
              <a:t>famiglia</a:t>
            </a:r>
            <a:r>
              <a:rPr lang="en-US" sz="2800" dirty="0"/>
              <a:t> </a:t>
            </a:r>
            <a:r>
              <a:rPr lang="en-US" sz="2800" dirty="0" err="1"/>
              <a:t>italiana</a:t>
            </a:r>
            <a:endParaRPr lang="it-IT" sz="2800" dirty="0"/>
          </a:p>
        </p:txBody>
      </p:sp>
      <p:pic>
        <p:nvPicPr>
          <p:cNvPr id="8" name="Google Shape;102;p1">
            <a:extLst>
              <a:ext uri="{FF2B5EF4-FFF2-40B4-BE49-F238E27FC236}">
                <a16:creationId xmlns:a16="http://schemas.microsoft.com/office/drawing/2014/main" id="{E22C99A3-3D5C-E443-F97C-CAF924B01CBD}"/>
              </a:ext>
            </a:extLst>
          </p:cNvPr>
          <p:cNvPicPr preferRelativeResize="0"/>
          <p:nvPr/>
        </p:nvPicPr>
        <p:blipFill rotWithShape="1">
          <a:blip r:embed="rId3">
            <a:alphaModFix/>
          </a:blip>
          <a:srcRect/>
          <a:stretch/>
        </p:blipFill>
        <p:spPr>
          <a:xfrm>
            <a:off x="8891836" y="253855"/>
            <a:ext cx="3081089" cy="1010194"/>
          </a:xfrm>
          <a:prstGeom prst="rect">
            <a:avLst/>
          </a:prstGeom>
          <a:noFill/>
          <a:ln>
            <a:noFill/>
          </a:ln>
        </p:spPr>
      </p:pic>
      <p:sp>
        <p:nvSpPr>
          <p:cNvPr id="4" name="תיבת טקסט 3">
            <a:extLst>
              <a:ext uri="{FF2B5EF4-FFF2-40B4-BE49-F238E27FC236}">
                <a16:creationId xmlns:a16="http://schemas.microsoft.com/office/drawing/2014/main" id="{224A7926-E30D-6DDE-3E1C-834BB5A624D9}"/>
              </a:ext>
            </a:extLst>
          </p:cNvPr>
          <p:cNvSpPr txBox="1"/>
          <p:nvPr/>
        </p:nvSpPr>
        <p:spPr>
          <a:xfrm>
            <a:off x="7384380" y="1382560"/>
            <a:ext cx="6096000" cy="399084"/>
          </a:xfrm>
          <a:prstGeom prst="rect">
            <a:avLst/>
          </a:prstGeom>
          <a:noFill/>
        </p:spPr>
        <p:txBody>
          <a:bodyPr wrap="square">
            <a:spAutoFit/>
          </a:bodyPr>
          <a:lstStyle/>
          <a:p>
            <a:pPr algn="ctr" rtl="1">
              <a:lnSpc>
                <a:spcPct val="115000"/>
              </a:lnSpc>
              <a:spcAft>
                <a:spcPts val="1000"/>
              </a:spcAft>
            </a:pPr>
            <a:r>
              <a:rPr lang="he-IL" sz="1800" b="1" dirty="0">
                <a:effectLst/>
                <a:latin typeface="Calibri" panose="020F0502020204030204" pitchFamily="34" charset="0"/>
                <a:ea typeface="Calibri" panose="020F0502020204030204" pitchFamily="34" charset="0"/>
                <a:cs typeface="David" panose="020E0502060401010101" pitchFamily="34" charset="-79"/>
              </a:rPr>
              <a:t>אגף א' – שפות</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339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E47E-CEE3-4936-91E8-A62F2D3B55BD}"/>
              </a:ext>
            </a:extLst>
          </p:cNvPr>
          <p:cNvSpPr>
            <a:spLocks noGrp="1"/>
          </p:cNvSpPr>
          <p:nvPr>
            <p:ph type="title"/>
          </p:nvPr>
        </p:nvSpPr>
        <p:spPr>
          <a:xfrm>
            <a:off x="403412" y="0"/>
            <a:ext cx="6548717" cy="1604211"/>
          </a:xfrm>
        </p:spPr>
        <p:txBody>
          <a:bodyPr>
            <a:normAutofit/>
          </a:bodyPr>
          <a:lstStyle/>
          <a:p>
            <a:pPr algn="l"/>
            <a:r>
              <a:rPr lang="en-US" sz="3600" b="1" dirty="0" err="1">
                <a:solidFill>
                  <a:schemeClr val="accent2">
                    <a:lumMod val="75000"/>
                  </a:schemeClr>
                </a:solidFill>
              </a:rPr>
              <a:t>Gli</a:t>
            </a:r>
            <a:r>
              <a:rPr lang="en-US" sz="3600" b="1" dirty="0">
                <a:solidFill>
                  <a:schemeClr val="accent2">
                    <a:lumMod val="75000"/>
                  </a:schemeClr>
                </a:solidFill>
              </a:rPr>
              <a:t> </a:t>
            </a:r>
            <a:r>
              <a:rPr lang="en-US" sz="3600" b="1" dirty="0" err="1">
                <a:solidFill>
                  <a:schemeClr val="accent2">
                    <a:lumMod val="75000"/>
                  </a:schemeClr>
                </a:solidFill>
              </a:rPr>
              <a:t>Stemmi</a:t>
            </a:r>
            <a:r>
              <a:rPr lang="en-US" sz="3600" b="1" dirty="0">
                <a:solidFill>
                  <a:schemeClr val="accent2">
                    <a:lumMod val="75000"/>
                  </a:schemeClr>
                </a:solidFill>
              </a:rPr>
              <a:t> </a:t>
            </a:r>
            <a:r>
              <a:rPr lang="en-US" sz="3600" b="1" dirty="0" err="1">
                <a:solidFill>
                  <a:schemeClr val="accent2">
                    <a:lumMod val="75000"/>
                  </a:schemeClr>
                </a:solidFill>
              </a:rPr>
              <a:t>degli</a:t>
            </a:r>
            <a:r>
              <a:rPr lang="en-US" sz="3600" b="1" dirty="0">
                <a:solidFill>
                  <a:schemeClr val="accent2">
                    <a:lumMod val="75000"/>
                  </a:schemeClr>
                </a:solidFill>
              </a:rPr>
              <a:t> </a:t>
            </a:r>
            <a:r>
              <a:rPr lang="en-US" sz="3600" b="1" dirty="0" err="1">
                <a:solidFill>
                  <a:schemeClr val="accent2">
                    <a:lumMod val="75000"/>
                  </a:schemeClr>
                </a:solidFill>
              </a:rPr>
              <a:t>ebrei</a:t>
            </a:r>
            <a:r>
              <a:rPr lang="en-US" sz="3600" b="1" dirty="0">
                <a:solidFill>
                  <a:schemeClr val="accent2">
                    <a:lumMod val="75000"/>
                  </a:schemeClr>
                </a:solidFill>
              </a:rPr>
              <a:t> di Roma</a:t>
            </a:r>
            <a:endParaRPr lang="it-IT" sz="3600" dirty="0">
              <a:solidFill>
                <a:schemeClr val="accent2">
                  <a:lumMod val="75000"/>
                </a:schemeClr>
              </a:solidFill>
            </a:endParaRPr>
          </a:p>
        </p:txBody>
      </p:sp>
      <p:sp>
        <p:nvSpPr>
          <p:cNvPr id="3" name="Content Placeholder 2">
            <a:extLst>
              <a:ext uri="{FF2B5EF4-FFF2-40B4-BE49-F238E27FC236}">
                <a16:creationId xmlns:a16="http://schemas.microsoft.com/office/drawing/2014/main" id="{1AB49481-A55D-0BA6-858E-65CBECDEE3D9}"/>
              </a:ext>
            </a:extLst>
          </p:cNvPr>
          <p:cNvSpPr>
            <a:spLocks noGrp="1"/>
          </p:cNvSpPr>
          <p:nvPr>
            <p:ph idx="1"/>
          </p:nvPr>
        </p:nvSpPr>
        <p:spPr>
          <a:xfrm>
            <a:off x="403412" y="1306286"/>
            <a:ext cx="6148113" cy="4280598"/>
          </a:xfrm>
        </p:spPr>
        <p:txBody>
          <a:bodyPr>
            <a:noAutofit/>
          </a:bodyPr>
          <a:lstStyle/>
          <a:p>
            <a:pPr marL="0" indent="0" algn="l" rtl="0">
              <a:lnSpc>
                <a:spcPct val="150000"/>
              </a:lnSpc>
              <a:buNone/>
            </a:pPr>
            <a:r>
              <a:rPr lang="it-IT" sz="2400" dirty="0"/>
              <a:t>Durante il periodo del Ghetto a Roma(1555-1870) molti ebrei acquisiscono un cognome, che spesso deriva dalla località dove le loro famiglie erano vissute prima di giungere a Roma. </a:t>
            </a:r>
          </a:p>
          <a:p>
            <a:pPr marL="0" indent="0" algn="l" rtl="0">
              <a:lnSpc>
                <a:spcPct val="150000"/>
              </a:lnSpc>
              <a:buNone/>
            </a:pPr>
            <a:r>
              <a:rPr lang="it-IT" sz="2400" dirty="0"/>
              <a:t>Gli stemmi degli ebrei romani compaiono soprattutto sulle </a:t>
            </a:r>
            <a:r>
              <a:rPr lang="it-IT" sz="2400" b="1" dirty="0" err="1"/>
              <a:t>mappot</a:t>
            </a:r>
            <a:r>
              <a:rPr lang="it-IT" sz="2400" dirty="0"/>
              <a:t> (fasce per proteggere il rotolo della </a:t>
            </a:r>
            <a:r>
              <a:rPr lang="it-IT" sz="2400" dirty="0" err="1"/>
              <a:t>Tora’</a:t>
            </a:r>
            <a:r>
              <a:rPr lang="it-IT" sz="2400" dirty="0"/>
              <a:t>), sulle </a:t>
            </a:r>
            <a:r>
              <a:rPr lang="it-IT" sz="2400" b="1" dirty="0" err="1"/>
              <a:t>ketubot</a:t>
            </a:r>
            <a:r>
              <a:rPr lang="it-IT" sz="2400" dirty="0"/>
              <a:t> (contratti nuziali), sulle legature dei </a:t>
            </a:r>
            <a:r>
              <a:rPr lang="it-IT" sz="2400" b="1" dirty="0" err="1"/>
              <a:t>siddurim</a:t>
            </a:r>
            <a:r>
              <a:rPr lang="it-IT" sz="2400" dirty="0"/>
              <a:t>, sulle </a:t>
            </a:r>
            <a:r>
              <a:rPr lang="it-IT" sz="2400" b="1" dirty="0"/>
              <a:t>corone </a:t>
            </a:r>
            <a:r>
              <a:rPr lang="it-IT" sz="2400" dirty="0"/>
              <a:t>e sui </a:t>
            </a:r>
            <a:r>
              <a:rPr lang="it-IT" sz="2400" b="1" dirty="0" err="1"/>
              <a:t>rimmonim</a:t>
            </a:r>
            <a:r>
              <a:rPr lang="it-IT" sz="2400" b="1" dirty="0"/>
              <a:t>.</a:t>
            </a:r>
            <a:endParaRPr lang="it-IT" sz="2400" dirty="0"/>
          </a:p>
        </p:txBody>
      </p:sp>
      <p:pic>
        <p:nvPicPr>
          <p:cNvPr id="5" name="Picture 4" descr="Close-up of a red and gold embroidered bag">
            <a:extLst>
              <a:ext uri="{FF2B5EF4-FFF2-40B4-BE49-F238E27FC236}">
                <a16:creationId xmlns:a16="http://schemas.microsoft.com/office/drawing/2014/main" id="{8F86DC0E-636C-397E-28E3-6B5FFFD75E5F}"/>
              </a:ext>
            </a:extLst>
          </p:cNvPr>
          <p:cNvPicPr>
            <a:picLocks noChangeAspect="1"/>
          </p:cNvPicPr>
          <p:nvPr/>
        </p:nvPicPr>
        <p:blipFill rotWithShape="1">
          <a:blip r:embed="rId2">
            <a:extLst>
              <a:ext uri="{28A0092B-C50C-407E-A947-70E740481C1C}">
                <a14:useLocalDpi xmlns:a14="http://schemas.microsoft.com/office/drawing/2010/main" val="0"/>
              </a:ext>
            </a:extLst>
          </a:blip>
          <a:srcRect r="2" b="799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0022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E47E-CEE3-4936-91E8-A62F2D3B55BD}"/>
              </a:ext>
            </a:extLst>
          </p:cNvPr>
          <p:cNvSpPr>
            <a:spLocks noGrp="1"/>
          </p:cNvSpPr>
          <p:nvPr>
            <p:ph type="title"/>
          </p:nvPr>
        </p:nvSpPr>
        <p:spPr>
          <a:xfrm>
            <a:off x="400365" y="215154"/>
            <a:ext cx="5695636" cy="1020088"/>
          </a:xfrm>
        </p:spPr>
        <p:txBody>
          <a:bodyPr>
            <a:normAutofit fontScale="90000"/>
          </a:bodyPr>
          <a:lstStyle/>
          <a:p>
            <a:pPr algn="ctr" rtl="1"/>
            <a:r>
              <a:rPr lang="he-IL" b="1" dirty="0">
                <a:solidFill>
                  <a:schemeClr val="accent2">
                    <a:lumMod val="75000"/>
                  </a:schemeClr>
                </a:solidFill>
              </a:rPr>
              <a:t>הסמלים של המשפחות היהודיות ברומא </a:t>
            </a:r>
            <a:endParaRPr lang="it-IT" b="1" dirty="0">
              <a:solidFill>
                <a:schemeClr val="accent2">
                  <a:lumMod val="75000"/>
                </a:schemeClr>
              </a:solidFill>
            </a:endParaRPr>
          </a:p>
        </p:txBody>
      </p:sp>
      <p:sp>
        <p:nvSpPr>
          <p:cNvPr id="3" name="Content Placeholder 2">
            <a:extLst>
              <a:ext uri="{FF2B5EF4-FFF2-40B4-BE49-F238E27FC236}">
                <a16:creationId xmlns:a16="http://schemas.microsoft.com/office/drawing/2014/main" id="{1AB49481-A55D-0BA6-858E-65CBECDEE3D9}"/>
              </a:ext>
            </a:extLst>
          </p:cNvPr>
          <p:cNvSpPr>
            <a:spLocks noGrp="1"/>
          </p:cNvSpPr>
          <p:nvPr>
            <p:ph idx="1"/>
          </p:nvPr>
        </p:nvSpPr>
        <p:spPr>
          <a:xfrm>
            <a:off x="0" y="1235242"/>
            <a:ext cx="6366197" cy="5622747"/>
          </a:xfrm>
        </p:spPr>
        <p:txBody>
          <a:bodyPr>
            <a:noAutofit/>
          </a:bodyPr>
          <a:lstStyle/>
          <a:p>
            <a:pPr marL="0" indent="0" algn="r" rtl="1">
              <a:lnSpc>
                <a:spcPct val="150000"/>
              </a:lnSpc>
              <a:buNone/>
            </a:pPr>
            <a:r>
              <a:rPr lang="he-IL" dirty="0"/>
              <a:t>בתקופת גטו רומא (1555-1870) יהודים רבים רכשו שם משפחה, הנובע לרוב מהמקום בו התגוררו משפחותיהם לפני הגעתם לרומא.</a:t>
            </a:r>
          </a:p>
          <a:p>
            <a:pPr marL="0" indent="0" algn="r" rtl="1">
              <a:lnSpc>
                <a:spcPct val="150000"/>
              </a:lnSpc>
              <a:buNone/>
            </a:pPr>
            <a:r>
              <a:rPr lang="he-IL" dirty="0"/>
              <a:t>הסמלים של יהודי רומא מופיעים על המעילים (להגנה על ספר תורה), על הכתובות (חוזי נישואין), על כריכות הסידורים, על הכתרים ועל הרימונים של ספרי התורה.</a:t>
            </a:r>
            <a:endParaRPr lang="it-IT" dirty="0"/>
          </a:p>
        </p:txBody>
      </p:sp>
      <p:pic>
        <p:nvPicPr>
          <p:cNvPr id="5" name="Picture 4" descr="Close-up of a red and gold embroidered bag">
            <a:extLst>
              <a:ext uri="{FF2B5EF4-FFF2-40B4-BE49-F238E27FC236}">
                <a16:creationId xmlns:a16="http://schemas.microsoft.com/office/drawing/2014/main" id="{8F86DC0E-636C-397E-28E3-6B5FFFD75E5F}"/>
              </a:ext>
            </a:extLst>
          </p:cNvPr>
          <p:cNvPicPr>
            <a:picLocks noChangeAspect="1"/>
          </p:cNvPicPr>
          <p:nvPr/>
        </p:nvPicPr>
        <p:blipFill rotWithShape="1">
          <a:blip r:embed="rId2">
            <a:extLst>
              <a:ext uri="{28A0092B-C50C-407E-A947-70E740481C1C}">
                <a14:useLocalDpi xmlns:a14="http://schemas.microsoft.com/office/drawing/2010/main" val="0"/>
              </a:ext>
            </a:extLst>
          </a:blip>
          <a:srcRect r="2" b="7991"/>
          <a:stretch/>
        </p:blipFill>
        <p:spPr>
          <a:xfrm>
            <a:off x="6720840" y="10"/>
            <a:ext cx="547116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27744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458F-6755-6151-3443-9E0EE1DF6B89}"/>
              </a:ext>
            </a:extLst>
          </p:cNvPr>
          <p:cNvSpPr>
            <a:spLocks noGrp="1"/>
          </p:cNvSpPr>
          <p:nvPr>
            <p:ph type="title"/>
          </p:nvPr>
        </p:nvSpPr>
        <p:spPr>
          <a:xfrm>
            <a:off x="591672" y="365125"/>
            <a:ext cx="10762128" cy="2647016"/>
          </a:xfrm>
        </p:spPr>
        <p:txBody>
          <a:bodyPr>
            <a:normAutofit fontScale="90000"/>
          </a:bodyPr>
          <a:lstStyle/>
          <a:p>
            <a:pPr algn="ctr"/>
            <a:r>
              <a:rPr lang="en-US" b="1" dirty="0" err="1">
                <a:solidFill>
                  <a:schemeClr val="accent2">
                    <a:lumMod val="75000"/>
                  </a:schemeClr>
                </a:solidFill>
              </a:rPr>
              <a:t>Gli</a:t>
            </a:r>
            <a:r>
              <a:rPr lang="en-US" b="1" dirty="0">
                <a:solidFill>
                  <a:schemeClr val="accent2">
                    <a:lumMod val="75000"/>
                  </a:schemeClr>
                </a:solidFill>
              </a:rPr>
              <a:t> </a:t>
            </a:r>
            <a:r>
              <a:rPr lang="en-US" b="1" dirty="0" err="1">
                <a:solidFill>
                  <a:schemeClr val="accent2">
                    <a:lumMod val="75000"/>
                  </a:schemeClr>
                </a:solidFill>
              </a:rPr>
              <a:t>Stemmi</a:t>
            </a:r>
            <a:r>
              <a:rPr lang="en-US" b="1" dirty="0">
                <a:solidFill>
                  <a:schemeClr val="accent2">
                    <a:lumMod val="75000"/>
                  </a:schemeClr>
                </a:solidFill>
              </a:rPr>
              <a:t> </a:t>
            </a:r>
            <a:r>
              <a:rPr lang="en-US" b="1" dirty="0" err="1">
                <a:solidFill>
                  <a:schemeClr val="accent2">
                    <a:lumMod val="75000"/>
                  </a:schemeClr>
                </a:solidFill>
              </a:rPr>
              <a:t>degli</a:t>
            </a:r>
            <a:r>
              <a:rPr lang="en-US" b="1" dirty="0">
                <a:solidFill>
                  <a:schemeClr val="accent2">
                    <a:lumMod val="75000"/>
                  </a:schemeClr>
                </a:solidFill>
              </a:rPr>
              <a:t> </a:t>
            </a:r>
            <a:r>
              <a:rPr lang="en-US" b="1" dirty="0" err="1">
                <a:solidFill>
                  <a:schemeClr val="accent2">
                    <a:lumMod val="75000"/>
                  </a:schemeClr>
                </a:solidFill>
              </a:rPr>
              <a:t>ebrei</a:t>
            </a:r>
            <a:r>
              <a:rPr lang="en-US" b="1" dirty="0">
                <a:solidFill>
                  <a:schemeClr val="accent2">
                    <a:lumMod val="75000"/>
                  </a:schemeClr>
                </a:solidFill>
              </a:rPr>
              <a:t> di Roma</a:t>
            </a:r>
            <a:r>
              <a:rPr lang="en-US" b="1" dirty="0"/>
              <a:t/>
            </a:r>
            <a:br>
              <a:rPr lang="en-US" b="1" dirty="0"/>
            </a:br>
            <a:r>
              <a:rPr lang="it-IT" sz="3600" dirty="0"/>
              <a:t>Le figure più utilizzate sono il leone, simbolo di forza e della tribù di Giuda, il gallo,  la palma della Giudea,  l’albero della vita, la corona (la presenza divina).</a:t>
            </a:r>
            <a:br>
              <a:rPr lang="it-IT" sz="3600" dirty="0"/>
            </a:br>
            <a:endParaRPr lang="it-IT" sz="3600" b="1" dirty="0"/>
          </a:p>
        </p:txBody>
      </p:sp>
      <p:pic>
        <p:nvPicPr>
          <p:cNvPr id="5" name="Content Placeholder 4" descr="A black and white image of a lion&#10;&#10;Description automatically generated">
            <a:extLst>
              <a:ext uri="{FF2B5EF4-FFF2-40B4-BE49-F238E27FC236}">
                <a16:creationId xmlns:a16="http://schemas.microsoft.com/office/drawing/2014/main" id="{7D1D4E2A-3EA5-A9AB-8CA8-A5D89216DF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3142" y="2565379"/>
            <a:ext cx="2528338" cy="3606312"/>
          </a:xfrm>
        </p:spPr>
      </p:pic>
      <p:pic>
        <p:nvPicPr>
          <p:cNvPr id="6" name="Picture 5">
            <a:extLst>
              <a:ext uri="{FF2B5EF4-FFF2-40B4-BE49-F238E27FC236}">
                <a16:creationId xmlns:a16="http://schemas.microsoft.com/office/drawing/2014/main" id="{63E3B4AE-2D3B-F323-5562-D50E53E6F842}"/>
              </a:ext>
            </a:extLst>
          </p:cNvPr>
          <p:cNvPicPr>
            <a:picLocks noChangeAspect="1"/>
          </p:cNvPicPr>
          <p:nvPr/>
        </p:nvPicPr>
        <p:blipFill>
          <a:blip r:embed="rId3"/>
          <a:stretch>
            <a:fillRect/>
          </a:stretch>
        </p:blipFill>
        <p:spPr>
          <a:xfrm>
            <a:off x="8207462" y="2565379"/>
            <a:ext cx="2898034" cy="3824731"/>
          </a:xfrm>
          <a:prstGeom prst="rect">
            <a:avLst/>
          </a:prstGeom>
        </p:spPr>
      </p:pic>
      <p:pic>
        <p:nvPicPr>
          <p:cNvPr id="8" name="Picture 7" descr="A black and white coat of arms">
            <a:extLst>
              <a:ext uri="{FF2B5EF4-FFF2-40B4-BE49-F238E27FC236}">
                <a16:creationId xmlns:a16="http://schemas.microsoft.com/office/drawing/2014/main" id="{2AF600FE-17C3-61D2-FE96-AFB3BF8C7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735" y="2523020"/>
            <a:ext cx="2665924" cy="4093646"/>
          </a:xfrm>
          <a:prstGeom prst="rect">
            <a:avLst/>
          </a:prstGeom>
        </p:spPr>
      </p:pic>
    </p:spTree>
    <p:extLst>
      <p:ext uri="{BB962C8B-B14F-4D97-AF65-F5344CB8AC3E}">
        <p14:creationId xmlns:p14="http://schemas.microsoft.com/office/powerpoint/2010/main" val="244818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458F-6755-6151-3443-9E0EE1DF6B89}"/>
              </a:ext>
            </a:extLst>
          </p:cNvPr>
          <p:cNvSpPr>
            <a:spLocks noGrp="1"/>
          </p:cNvSpPr>
          <p:nvPr>
            <p:ph type="title"/>
          </p:nvPr>
        </p:nvSpPr>
        <p:spPr>
          <a:xfrm>
            <a:off x="591672" y="0"/>
            <a:ext cx="11038854" cy="3012141"/>
          </a:xfrm>
        </p:spPr>
        <p:txBody>
          <a:bodyPr>
            <a:normAutofit/>
          </a:bodyPr>
          <a:lstStyle/>
          <a:p>
            <a:pPr algn="ctr"/>
            <a:r>
              <a:rPr lang="he-IL" sz="4000" b="1" dirty="0">
                <a:solidFill>
                  <a:schemeClr val="accent2">
                    <a:lumMod val="75000"/>
                  </a:schemeClr>
                </a:solidFill>
              </a:rPr>
              <a:t>הסמלים של יהודי רומא</a:t>
            </a:r>
            <a:r>
              <a:rPr lang="he-IL" sz="4000" b="1" dirty="0"/>
              <a:t/>
            </a:r>
            <a:br>
              <a:rPr lang="he-IL" sz="4000" b="1" dirty="0"/>
            </a:br>
            <a:r>
              <a:rPr lang="he-IL" sz="4000" b="1" dirty="0"/>
              <a:t> </a:t>
            </a:r>
            <a:r>
              <a:rPr lang="he-IL" sz="4000" dirty="0"/>
              <a:t>הדמויות הנפוצות ביותר הן האריה, סמל הכוח ושל שבט יהודה, התרנגול, דקל יהודה, עץ החיים, הכתר.</a:t>
            </a:r>
            <a:endParaRPr lang="it-IT" sz="4000" dirty="0"/>
          </a:p>
        </p:txBody>
      </p:sp>
      <p:pic>
        <p:nvPicPr>
          <p:cNvPr id="5" name="Content Placeholder 4" descr="A black and white image of a lion&#10;&#10;Description automatically generated">
            <a:extLst>
              <a:ext uri="{FF2B5EF4-FFF2-40B4-BE49-F238E27FC236}">
                <a16:creationId xmlns:a16="http://schemas.microsoft.com/office/drawing/2014/main" id="{7D1D4E2A-3EA5-A9AB-8CA8-A5D89216DF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9027" y="2570031"/>
            <a:ext cx="2528338" cy="3606312"/>
          </a:xfrm>
        </p:spPr>
      </p:pic>
      <p:pic>
        <p:nvPicPr>
          <p:cNvPr id="6" name="Picture 5">
            <a:extLst>
              <a:ext uri="{FF2B5EF4-FFF2-40B4-BE49-F238E27FC236}">
                <a16:creationId xmlns:a16="http://schemas.microsoft.com/office/drawing/2014/main" id="{63E3B4AE-2D3B-F323-5562-D50E53E6F842}"/>
              </a:ext>
            </a:extLst>
          </p:cNvPr>
          <p:cNvPicPr>
            <a:picLocks noChangeAspect="1"/>
          </p:cNvPicPr>
          <p:nvPr/>
        </p:nvPicPr>
        <p:blipFill>
          <a:blip r:embed="rId3"/>
          <a:stretch>
            <a:fillRect/>
          </a:stretch>
        </p:blipFill>
        <p:spPr>
          <a:xfrm>
            <a:off x="8934621" y="2688373"/>
            <a:ext cx="2898034" cy="3824731"/>
          </a:xfrm>
          <a:prstGeom prst="rect">
            <a:avLst/>
          </a:prstGeom>
        </p:spPr>
      </p:pic>
      <p:pic>
        <p:nvPicPr>
          <p:cNvPr id="8" name="Picture 7" descr="A black and white coat of arms">
            <a:extLst>
              <a:ext uri="{FF2B5EF4-FFF2-40B4-BE49-F238E27FC236}">
                <a16:creationId xmlns:a16="http://schemas.microsoft.com/office/drawing/2014/main" id="{2AF600FE-17C3-61D2-FE96-AFB3BF8C7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8031" y="2546663"/>
            <a:ext cx="2665924" cy="4093646"/>
          </a:xfrm>
          <a:prstGeom prst="rect">
            <a:avLst/>
          </a:prstGeom>
        </p:spPr>
      </p:pic>
    </p:spTree>
    <p:extLst>
      <p:ext uri="{BB962C8B-B14F-4D97-AF65-F5344CB8AC3E}">
        <p14:creationId xmlns:p14="http://schemas.microsoft.com/office/powerpoint/2010/main" val="280919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BC05-DEFA-A4DD-F47A-1CF93F7D3821}"/>
              </a:ext>
            </a:extLst>
          </p:cNvPr>
          <p:cNvSpPr>
            <a:spLocks noGrp="1"/>
          </p:cNvSpPr>
          <p:nvPr>
            <p:ph type="title"/>
          </p:nvPr>
        </p:nvSpPr>
        <p:spPr>
          <a:xfrm>
            <a:off x="538179" y="372217"/>
            <a:ext cx="5771660" cy="1093511"/>
          </a:xfrm>
        </p:spPr>
        <p:txBody>
          <a:bodyPr>
            <a:normAutofit fontScale="90000"/>
          </a:bodyPr>
          <a:lstStyle/>
          <a:p>
            <a:pPr algn="l" rtl="0"/>
            <a:r>
              <a:rPr lang="en-US" sz="1100" b="1" dirty="0"/>
              <a:t/>
            </a:r>
            <a:br>
              <a:rPr lang="en-US" sz="1100" b="1" dirty="0"/>
            </a:br>
            <a:r>
              <a:rPr lang="en-US" sz="1100" b="1" dirty="0"/>
              <a:t/>
            </a:r>
            <a:br>
              <a:rPr lang="en-US" sz="1100" b="1" dirty="0"/>
            </a:br>
            <a:r>
              <a:rPr lang="en-US" sz="1100" b="1" dirty="0"/>
              <a:t/>
            </a:r>
            <a:br>
              <a:rPr lang="en-US" sz="1100" b="1" dirty="0"/>
            </a:br>
            <a:r>
              <a:rPr lang="en-US" sz="4000" b="1" dirty="0" err="1">
                <a:solidFill>
                  <a:schemeClr val="accent2">
                    <a:lumMod val="75000"/>
                  </a:schemeClr>
                </a:solidFill>
              </a:rPr>
              <a:t>Stemmi</a:t>
            </a:r>
            <a:r>
              <a:rPr lang="en-US" sz="4000" b="1" dirty="0">
                <a:solidFill>
                  <a:schemeClr val="accent2">
                    <a:lumMod val="75000"/>
                  </a:schemeClr>
                </a:solidFill>
              </a:rPr>
              <a:t> </a:t>
            </a:r>
            <a:r>
              <a:rPr lang="en-US" sz="4000" b="1" dirty="0" err="1">
                <a:solidFill>
                  <a:schemeClr val="accent2">
                    <a:lumMod val="75000"/>
                  </a:schemeClr>
                </a:solidFill>
              </a:rPr>
              <a:t>parlanti</a:t>
            </a:r>
            <a:r>
              <a:rPr lang="en-US" sz="4000" b="1" dirty="0"/>
              <a:t/>
            </a:r>
            <a:br>
              <a:rPr lang="en-US" sz="4000" b="1" dirty="0"/>
            </a:br>
            <a:r>
              <a:rPr lang="it-IT" sz="3600" dirty="0"/>
              <a:t>figure che si ispirano al cognome. </a:t>
            </a:r>
            <a:br>
              <a:rPr lang="it-IT" sz="3600" dirty="0"/>
            </a:br>
            <a:r>
              <a:rPr lang="en-US" sz="3600" b="1" dirty="0"/>
              <a:t/>
            </a:r>
            <a:br>
              <a:rPr lang="en-US" sz="3600" b="1" dirty="0"/>
            </a:br>
            <a:r>
              <a:rPr lang="en-US" sz="1100" b="1" dirty="0"/>
              <a:t/>
            </a:r>
            <a:br>
              <a:rPr lang="en-US" sz="1100" b="1" dirty="0"/>
            </a:br>
            <a:r>
              <a:rPr lang="en-US" sz="1100" b="1" dirty="0"/>
              <a:t/>
            </a:r>
            <a:br>
              <a:rPr lang="en-US" sz="1100" b="1" dirty="0"/>
            </a:br>
            <a:endParaRPr lang="it-IT" sz="1100" b="1" dirty="0"/>
          </a:p>
        </p:txBody>
      </p:sp>
      <p:sp>
        <p:nvSpPr>
          <p:cNvPr id="3" name="Content Placeholder 2">
            <a:extLst>
              <a:ext uri="{FF2B5EF4-FFF2-40B4-BE49-F238E27FC236}">
                <a16:creationId xmlns:a16="http://schemas.microsoft.com/office/drawing/2014/main" id="{EB4DBBD2-323D-96C3-DFB5-36D19DD09EF6}"/>
              </a:ext>
            </a:extLst>
          </p:cNvPr>
          <p:cNvSpPr>
            <a:spLocks noGrp="1"/>
          </p:cNvSpPr>
          <p:nvPr>
            <p:ph idx="1"/>
          </p:nvPr>
        </p:nvSpPr>
        <p:spPr>
          <a:xfrm>
            <a:off x="694939" y="1837944"/>
            <a:ext cx="5853779" cy="4804394"/>
          </a:xfrm>
        </p:spPr>
        <p:txBody>
          <a:bodyPr>
            <a:normAutofit/>
          </a:bodyPr>
          <a:lstStyle/>
          <a:p>
            <a:pPr marL="0" indent="0" algn="l">
              <a:buNone/>
            </a:pPr>
            <a:r>
              <a:rPr lang="it-IT" sz="2400" dirty="0"/>
              <a:t>Ad esempio quello dei </a:t>
            </a:r>
            <a:r>
              <a:rPr lang="it-IT" sz="2400" b="1" dirty="0"/>
              <a:t>Mieli</a:t>
            </a:r>
            <a:r>
              <a:rPr lang="it-IT" sz="2400" dirty="0"/>
              <a:t> (tre api su un barile di miele), dei </a:t>
            </a:r>
            <a:r>
              <a:rPr lang="it-IT" sz="2400" b="1" dirty="0"/>
              <a:t>Di Cori </a:t>
            </a:r>
            <a:r>
              <a:rPr lang="it-IT" sz="2400" dirty="0"/>
              <a:t>(un cuore), dei </a:t>
            </a:r>
            <a:r>
              <a:rPr lang="it-IT" sz="2400" b="1" dirty="0"/>
              <a:t>Sonnino</a:t>
            </a:r>
            <a:r>
              <a:rPr lang="it-IT" sz="2400" dirty="0"/>
              <a:t> (un leone dormiente).</a:t>
            </a:r>
          </a:p>
        </p:txBody>
      </p:sp>
      <p:pic>
        <p:nvPicPr>
          <p:cNvPr id="8" name="Picture 7" descr="A lion holding a heart&#10;&#10;Description automatically generated">
            <a:extLst>
              <a:ext uri="{FF2B5EF4-FFF2-40B4-BE49-F238E27FC236}">
                <a16:creationId xmlns:a16="http://schemas.microsoft.com/office/drawing/2014/main" id="{A14BD636-BAA9-76E3-6C56-A889F9ECF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15" b="21067"/>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4" name="Google Shape;127;p8" descr="Diagram&#10;&#10;Description automatically generated">
            <a:extLst>
              <a:ext uri="{FF2B5EF4-FFF2-40B4-BE49-F238E27FC236}">
                <a16:creationId xmlns:a16="http://schemas.microsoft.com/office/drawing/2014/main" id="{7A5F7884-7D87-A896-6A8F-B2DA96189372}"/>
              </a:ext>
            </a:extLst>
          </p:cNvPr>
          <p:cNvPicPr preferRelativeResize="0">
            <a:picLocks/>
          </p:cNvPicPr>
          <p:nvPr/>
        </p:nvPicPr>
        <p:blipFill rotWithShape="1">
          <a:blip r:embed="rId3"/>
          <a:srcRect t="5874" r="2" b="47546"/>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6" name="Picture 5">
            <a:extLst>
              <a:ext uri="{FF2B5EF4-FFF2-40B4-BE49-F238E27FC236}">
                <a16:creationId xmlns:a16="http://schemas.microsoft.com/office/drawing/2014/main" id="{77133052-15E5-0038-E005-D927FB49578A}"/>
              </a:ext>
            </a:extLst>
          </p:cNvPr>
          <p:cNvPicPr>
            <a:picLocks noChangeAspect="1"/>
          </p:cNvPicPr>
          <p:nvPr/>
        </p:nvPicPr>
        <p:blipFill rotWithShape="1">
          <a:blip r:embed="rId4"/>
          <a:srcRect r="4" b="6358"/>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10" name="Google Shape;127;p8" descr="Diagram&#10;&#10;Description automatically generated">
            <a:extLst>
              <a:ext uri="{FF2B5EF4-FFF2-40B4-BE49-F238E27FC236}">
                <a16:creationId xmlns:a16="http://schemas.microsoft.com/office/drawing/2014/main" id="{467F92A1-5EB7-B20E-88C0-0CEE97602739}"/>
              </a:ext>
            </a:extLst>
          </p:cNvPr>
          <p:cNvPicPr preferRelativeResize="0">
            <a:picLocks/>
          </p:cNvPicPr>
          <p:nvPr/>
        </p:nvPicPr>
        <p:blipFill rotWithShape="1">
          <a:blip r:embed="rId3">
            <a:alphaModFix/>
          </a:blip>
          <a:srcRect/>
          <a:stretch/>
        </p:blipFill>
        <p:spPr>
          <a:xfrm>
            <a:off x="694939" y="3154859"/>
            <a:ext cx="2119372" cy="3487479"/>
          </a:xfrm>
          <a:prstGeom prst="rect">
            <a:avLst/>
          </a:prstGeom>
          <a:noFill/>
          <a:ln>
            <a:noFill/>
          </a:ln>
        </p:spPr>
      </p:pic>
      <p:pic>
        <p:nvPicPr>
          <p:cNvPr id="12" name="Picture 11" descr="A black and white image of a rooster&#10;&#10;Description automatically generated">
            <a:extLst>
              <a:ext uri="{FF2B5EF4-FFF2-40B4-BE49-F238E27FC236}">
                <a16:creationId xmlns:a16="http://schemas.microsoft.com/office/drawing/2014/main" id="{F35F9276-4C23-E2BD-84C2-B2255A0201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51942" y="3007910"/>
            <a:ext cx="2453865" cy="3679442"/>
          </a:xfrm>
          <a:prstGeom prst="rect">
            <a:avLst/>
          </a:prstGeom>
        </p:spPr>
      </p:pic>
    </p:spTree>
    <p:extLst>
      <p:ext uri="{BB962C8B-B14F-4D97-AF65-F5344CB8AC3E}">
        <p14:creationId xmlns:p14="http://schemas.microsoft.com/office/powerpoint/2010/main" val="282099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BC05-DEFA-A4DD-F47A-1CF93F7D3821}"/>
              </a:ext>
            </a:extLst>
          </p:cNvPr>
          <p:cNvSpPr>
            <a:spLocks noGrp="1"/>
          </p:cNvSpPr>
          <p:nvPr>
            <p:ph type="title"/>
          </p:nvPr>
        </p:nvSpPr>
        <p:spPr>
          <a:xfrm>
            <a:off x="614543" y="410444"/>
            <a:ext cx="5771660" cy="1093511"/>
          </a:xfrm>
        </p:spPr>
        <p:txBody>
          <a:bodyPr>
            <a:normAutofit fontScale="90000"/>
          </a:bodyPr>
          <a:lstStyle/>
          <a:p>
            <a:pPr algn="ctr"/>
            <a:r>
              <a:rPr lang="en-US" sz="1100" b="1" dirty="0"/>
              <a:t/>
            </a:r>
            <a:br>
              <a:rPr lang="en-US" sz="1100" b="1" dirty="0"/>
            </a:br>
            <a:r>
              <a:rPr lang="en-US" sz="1100" b="1" dirty="0"/>
              <a:t/>
            </a:r>
            <a:br>
              <a:rPr lang="en-US" sz="1100" b="1" dirty="0"/>
            </a:br>
            <a:r>
              <a:rPr lang="en-US" sz="1100" b="1" dirty="0"/>
              <a:t/>
            </a:r>
            <a:br>
              <a:rPr lang="en-US" sz="1100" b="1" dirty="0"/>
            </a:br>
            <a:r>
              <a:rPr lang="he-IL" sz="3600" b="1" dirty="0">
                <a:solidFill>
                  <a:schemeClr val="accent2">
                    <a:lumMod val="75000"/>
                  </a:schemeClr>
                </a:solidFill>
              </a:rPr>
              <a:t>סמלים מדברים</a:t>
            </a:r>
            <a:r>
              <a:rPr lang="en-US" sz="3600" b="1" dirty="0">
                <a:solidFill>
                  <a:schemeClr val="accent2">
                    <a:lumMod val="75000"/>
                  </a:schemeClr>
                </a:solidFill>
              </a:rPr>
              <a:t/>
            </a:r>
            <a:br>
              <a:rPr lang="en-US" sz="3600" b="1" dirty="0">
                <a:solidFill>
                  <a:schemeClr val="accent2">
                    <a:lumMod val="75000"/>
                  </a:schemeClr>
                </a:solidFill>
              </a:rPr>
            </a:br>
            <a:r>
              <a:rPr lang="he-IL" sz="3600" b="1" dirty="0">
                <a:solidFill>
                  <a:schemeClr val="accent2">
                    <a:lumMod val="75000"/>
                  </a:schemeClr>
                </a:solidFill>
              </a:rPr>
              <a:t>דמויות בהשראת שם המשפחה</a:t>
            </a:r>
            <a:r>
              <a:rPr lang="en-US" sz="1100" b="1" dirty="0"/>
              <a:t/>
            </a:r>
            <a:br>
              <a:rPr lang="en-US" sz="1100" b="1" dirty="0"/>
            </a:br>
            <a:r>
              <a:rPr lang="en-US" sz="1100" b="1" dirty="0"/>
              <a:t/>
            </a:r>
            <a:br>
              <a:rPr lang="en-US" sz="1100" b="1" dirty="0"/>
            </a:br>
            <a:endParaRPr lang="it-IT" sz="1100" b="1" dirty="0"/>
          </a:p>
        </p:txBody>
      </p:sp>
      <p:sp>
        <p:nvSpPr>
          <p:cNvPr id="3" name="Content Placeholder 2">
            <a:extLst>
              <a:ext uri="{FF2B5EF4-FFF2-40B4-BE49-F238E27FC236}">
                <a16:creationId xmlns:a16="http://schemas.microsoft.com/office/drawing/2014/main" id="{EB4DBBD2-323D-96C3-DFB5-36D19DD09EF6}"/>
              </a:ext>
            </a:extLst>
          </p:cNvPr>
          <p:cNvSpPr>
            <a:spLocks noGrp="1"/>
          </p:cNvSpPr>
          <p:nvPr>
            <p:ph idx="1"/>
          </p:nvPr>
        </p:nvSpPr>
        <p:spPr>
          <a:xfrm>
            <a:off x="-29323" y="1684077"/>
            <a:ext cx="6444154" cy="4804394"/>
          </a:xfrm>
        </p:spPr>
        <p:txBody>
          <a:bodyPr>
            <a:normAutofit/>
          </a:bodyPr>
          <a:lstStyle/>
          <a:p>
            <a:pPr marL="0" indent="0" algn="r" rtl="1">
              <a:buNone/>
            </a:pPr>
            <a:r>
              <a:rPr lang="he-IL" sz="2400" dirty="0"/>
              <a:t>לסמל של  משפחת מיאלי </a:t>
            </a:r>
            <a:r>
              <a:rPr lang="en-US" sz="2400" dirty="0"/>
              <a:t>)</a:t>
            </a:r>
            <a:r>
              <a:rPr lang="he-IL" sz="2400" dirty="0"/>
              <a:t> </a:t>
            </a:r>
            <a:r>
              <a:rPr lang="en-US" sz="2400" dirty="0"/>
              <a:t>Miele</a:t>
            </a:r>
            <a:r>
              <a:rPr lang="he-IL" sz="2400" dirty="0"/>
              <a:t> = דבש) יש 3 דבורים על חבית דבש.</a:t>
            </a:r>
          </a:p>
          <a:p>
            <a:pPr marL="0" indent="0" algn="r" rtl="1">
              <a:buNone/>
            </a:pPr>
            <a:r>
              <a:rPr lang="he-IL" sz="2400" dirty="0"/>
              <a:t>לסמל של המשפחה די קורי (</a:t>
            </a:r>
            <a:r>
              <a:rPr lang="en-US" sz="2400" dirty="0"/>
              <a:t>Cuore</a:t>
            </a:r>
            <a:r>
              <a:rPr lang="he-IL" sz="2400" dirty="0"/>
              <a:t> = לב) מופיע הלב. לסמל של המשפחה סונינו (</a:t>
            </a:r>
            <a:r>
              <a:rPr lang="en-US" sz="2400" dirty="0" err="1"/>
              <a:t>sonno</a:t>
            </a:r>
            <a:r>
              <a:rPr lang="en-US" sz="2400" dirty="0"/>
              <a:t> </a:t>
            </a:r>
            <a:r>
              <a:rPr lang="he-IL" sz="2400" dirty="0"/>
              <a:t> = שינה)  יש אריה ישן.</a:t>
            </a:r>
            <a:endParaRPr lang="it-IT" sz="2400" dirty="0"/>
          </a:p>
        </p:txBody>
      </p:sp>
      <p:pic>
        <p:nvPicPr>
          <p:cNvPr id="8" name="Picture 7" descr="A lion holding a heart&#10;&#10;Description automatically generated">
            <a:extLst>
              <a:ext uri="{FF2B5EF4-FFF2-40B4-BE49-F238E27FC236}">
                <a16:creationId xmlns:a16="http://schemas.microsoft.com/office/drawing/2014/main" id="{A14BD636-BAA9-76E3-6C56-A889F9ECF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15" b="21067"/>
          <a:stretch/>
        </p:blipFill>
        <p:spPr>
          <a:xfrm>
            <a:off x="6081530" y="3007910"/>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4" name="Google Shape;127;p8" descr="Diagram&#10;&#10;Description automatically generated">
            <a:extLst>
              <a:ext uri="{FF2B5EF4-FFF2-40B4-BE49-F238E27FC236}">
                <a16:creationId xmlns:a16="http://schemas.microsoft.com/office/drawing/2014/main" id="{7A5F7884-7D87-A896-6A8F-B2DA96189372}"/>
              </a:ext>
            </a:extLst>
          </p:cNvPr>
          <p:cNvPicPr preferRelativeResize="0">
            <a:picLocks/>
          </p:cNvPicPr>
          <p:nvPr/>
        </p:nvPicPr>
        <p:blipFill rotWithShape="1">
          <a:blip r:embed="rId3"/>
          <a:srcRect t="5874" r="2" b="47546"/>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6" name="Picture 5">
            <a:extLst>
              <a:ext uri="{FF2B5EF4-FFF2-40B4-BE49-F238E27FC236}">
                <a16:creationId xmlns:a16="http://schemas.microsoft.com/office/drawing/2014/main" id="{77133052-15E5-0038-E005-D927FB49578A}"/>
              </a:ext>
            </a:extLst>
          </p:cNvPr>
          <p:cNvPicPr>
            <a:picLocks noChangeAspect="1"/>
          </p:cNvPicPr>
          <p:nvPr/>
        </p:nvPicPr>
        <p:blipFill rotWithShape="1">
          <a:blip r:embed="rId4"/>
          <a:srcRect r="4" b="6358"/>
          <a:stretch/>
        </p:blipFill>
        <p:spPr>
          <a:xfrm>
            <a:off x="9818928" y="200355"/>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10" name="Google Shape;127;p8" descr="Diagram&#10;&#10;Description automatically generated">
            <a:extLst>
              <a:ext uri="{FF2B5EF4-FFF2-40B4-BE49-F238E27FC236}">
                <a16:creationId xmlns:a16="http://schemas.microsoft.com/office/drawing/2014/main" id="{467F92A1-5EB7-B20E-88C0-0CEE97602739}"/>
              </a:ext>
            </a:extLst>
          </p:cNvPr>
          <p:cNvPicPr preferRelativeResize="0">
            <a:picLocks/>
          </p:cNvPicPr>
          <p:nvPr/>
        </p:nvPicPr>
        <p:blipFill rotWithShape="1">
          <a:blip r:embed="rId3">
            <a:alphaModFix/>
          </a:blip>
          <a:srcRect/>
          <a:stretch/>
        </p:blipFill>
        <p:spPr>
          <a:xfrm>
            <a:off x="534651" y="3694229"/>
            <a:ext cx="2028248" cy="3016822"/>
          </a:xfrm>
          <a:prstGeom prst="rect">
            <a:avLst/>
          </a:prstGeom>
          <a:noFill/>
          <a:ln>
            <a:noFill/>
          </a:ln>
        </p:spPr>
      </p:pic>
      <p:pic>
        <p:nvPicPr>
          <p:cNvPr id="5" name="Picture 4" descr="A black and white image of a rooster&#10;&#10;Description automatically generated">
            <a:extLst>
              <a:ext uri="{FF2B5EF4-FFF2-40B4-BE49-F238E27FC236}">
                <a16:creationId xmlns:a16="http://schemas.microsoft.com/office/drawing/2014/main" id="{8106400C-7B29-1FA7-6241-B9A7432C14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2064" y="3806585"/>
            <a:ext cx="1862093" cy="2792110"/>
          </a:xfrm>
          <a:prstGeom prst="rect">
            <a:avLst/>
          </a:prstGeom>
        </p:spPr>
      </p:pic>
    </p:spTree>
    <p:extLst>
      <p:ext uri="{BB962C8B-B14F-4D97-AF65-F5344CB8AC3E}">
        <p14:creationId xmlns:p14="http://schemas.microsoft.com/office/powerpoint/2010/main" val="364203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9EF5-119C-A795-CAA7-9EE3372E7776}"/>
              </a:ext>
            </a:extLst>
          </p:cNvPr>
          <p:cNvSpPr>
            <a:spLocks noGrp="1"/>
          </p:cNvSpPr>
          <p:nvPr>
            <p:ph type="title"/>
          </p:nvPr>
        </p:nvSpPr>
        <p:spPr>
          <a:xfrm>
            <a:off x="481263" y="1491916"/>
            <a:ext cx="5101391" cy="4924925"/>
          </a:xfrm>
        </p:spPr>
        <p:txBody>
          <a:bodyPr vert="horz" lIns="91440" tIns="45720" rIns="91440" bIns="45720" rtlCol="0" anchor="b">
            <a:normAutofit/>
          </a:bodyPr>
          <a:lstStyle/>
          <a:p>
            <a:pPr algn="l" rtl="0"/>
            <a:r>
              <a:rPr lang="en-US" sz="3200" kern="1200" dirty="0" err="1"/>
              <a:t>Laboratorio</a:t>
            </a:r>
            <a:r>
              <a:rPr lang="en-US" sz="3200" kern="1200" dirty="0"/>
              <a:t> </a:t>
            </a:r>
            <a:r>
              <a:rPr lang="en-US" sz="3200" kern="1200" dirty="0" err="1"/>
              <a:t>didattico</a:t>
            </a:r>
            <a:r>
              <a:rPr lang="en-US" sz="3200" kern="1200" dirty="0"/>
              <a:t> </a:t>
            </a:r>
            <a:r>
              <a:rPr lang="en-US" sz="3200" kern="1200" dirty="0" err="1"/>
              <a:t>artistico</a:t>
            </a:r>
            <a:r>
              <a:rPr lang="en-US" sz="3200" kern="1200" dirty="0"/>
              <a:t> </a:t>
            </a:r>
            <a:r>
              <a:rPr lang="en-US" sz="3200" kern="1200" dirty="0" err="1"/>
              <a:t>creativo</a:t>
            </a:r>
            <a:r>
              <a:rPr lang="en-US" sz="3200" kern="1200" dirty="0"/>
              <a:t>.</a:t>
            </a:r>
            <a:br>
              <a:rPr lang="en-US" sz="3200" kern="1200" dirty="0"/>
            </a:br>
            <a:r>
              <a:rPr lang="en-US" sz="3200" kern="1200" dirty="0"/>
              <a:t/>
            </a:r>
            <a:br>
              <a:rPr lang="en-US" sz="3200" kern="1200" dirty="0"/>
            </a:br>
            <a:r>
              <a:rPr lang="en-US" sz="3200" dirty="0" err="1"/>
              <a:t>Gli</a:t>
            </a:r>
            <a:r>
              <a:rPr lang="en-US" sz="3200" dirty="0"/>
              <a:t> </a:t>
            </a:r>
            <a:r>
              <a:rPr lang="en-US" sz="3200" kern="1200" dirty="0" err="1"/>
              <a:t>alunni</a:t>
            </a:r>
            <a:r>
              <a:rPr lang="en-US" sz="3200" dirty="0"/>
              <a:t> </a:t>
            </a:r>
            <a:r>
              <a:rPr lang="en-US" sz="3200" dirty="0" err="1"/>
              <a:t>dovranno</a:t>
            </a:r>
            <a:r>
              <a:rPr lang="en-US" sz="3200" dirty="0"/>
              <a:t> </a:t>
            </a:r>
            <a:r>
              <a:rPr lang="en-US" sz="3200" kern="1200" dirty="0" err="1"/>
              <a:t>disegnare</a:t>
            </a:r>
            <a:r>
              <a:rPr lang="en-US" sz="3200" kern="1200" dirty="0"/>
              <a:t> o </a:t>
            </a:r>
            <a:r>
              <a:rPr lang="en-US" sz="3200" kern="1200" dirty="0" err="1"/>
              <a:t>rappresentare</a:t>
            </a:r>
            <a:r>
              <a:rPr lang="en-US" sz="3200" kern="1200" dirty="0"/>
              <a:t> </a:t>
            </a:r>
            <a:r>
              <a:rPr lang="en-US" sz="3200" dirty="0"/>
              <a:t>con</a:t>
            </a:r>
            <a:r>
              <a:rPr lang="en-US" sz="3200" kern="1200" dirty="0"/>
              <a:t> </a:t>
            </a:r>
            <a:r>
              <a:rPr lang="en-US" sz="3200" kern="1200" dirty="0" err="1"/>
              <a:t>diversi</a:t>
            </a:r>
            <a:r>
              <a:rPr lang="en-US" sz="3200" kern="1200" dirty="0"/>
              <a:t> </a:t>
            </a:r>
            <a:r>
              <a:rPr lang="en-US" sz="3200" kern="1200" dirty="0" err="1"/>
              <a:t>materiali</a:t>
            </a:r>
            <a:r>
              <a:rPr lang="en-US" sz="3200" kern="1200" dirty="0"/>
              <a:t> (</a:t>
            </a:r>
            <a:r>
              <a:rPr lang="en-US" sz="3200" kern="1200" dirty="0" err="1"/>
              <a:t>creta</a:t>
            </a:r>
            <a:r>
              <a:rPr lang="en-US" sz="3200" kern="1200" dirty="0"/>
              <a:t>, </a:t>
            </a:r>
            <a:r>
              <a:rPr lang="en-US" sz="3200" kern="1200" dirty="0" err="1"/>
              <a:t>rame</a:t>
            </a:r>
            <a:r>
              <a:rPr lang="en-US" sz="3200" kern="1200" dirty="0"/>
              <a:t>, </a:t>
            </a:r>
            <a:r>
              <a:rPr lang="en-US" sz="3200" kern="1200" dirty="0" err="1"/>
              <a:t>plastilina</a:t>
            </a:r>
            <a:r>
              <a:rPr lang="en-US" sz="3200" kern="1200" dirty="0"/>
              <a:t>, </a:t>
            </a:r>
            <a:r>
              <a:rPr lang="en-US" sz="3200" kern="1200" dirty="0" err="1"/>
              <a:t>mosaico</a:t>
            </a:r>
            <a:r>
              <a:rPr lang="en-US" sz="3200" kern="1200" dirty="0"/>
              <a:t>) lo stemma </a:t>
            </a:r>
            <a:r>
              <a:rPr lang="en-US" sz="3200" kern="1200" dirty="0" err="1"/>
              <a:t>della</a:t>
            </a:r>
            <a:r>
              <a:rPr lang="en-US" sz="3200" kern="1200" dirty="0"/>
              <a:t> loro </a:t>
            </a:r>
            <a:r>
              <a:rPr lang="en-US" sz="3200" kern="1200" dirty="0" err="1"/>
              <a:t>famiglia</a:t>
            </a:r>
            <a:r>
              <a:rPr lang="en-US" sz="3200" dirty="0"/>
              <a:t>.</a:t>
            </a:r>
            <a:br>
              <a:rPr lang="en-US" sz="3200" dirty="0"/>
            </a:br>
            <a:endParaRPr lang="en-US" sz="3200" kern="1200" dirty="0"/>
          </a:p>
        </p:txBody>
      </p:sp>
      <p:pic>
        <p:nvPicPr>
          <p:cNvPr id="3" name="Picture 2" descr="Several boxes of different colored objects">
            <a:extLst>
              <a:ext uri="{FF2B5EF4-FFF2-40B4-BE49-F238E27FC236}">
                <a16:creationId xmlns:a16="http://schemas.microsoft.com/office/drawing/2014/main" id="{6CC56F88-F8A0-EB05-EB6F-1676E2A92AE6}"/>
              </a:ext>
            </a:extLst>
          </p:cNvPr>
          <p:cNvPicPr>
            <a:picLocks noChangeAspect="1"/>
          </p:cNvPicPr>
          <p:nvPr/>
        </p:nvPicPr>
        <p:blipFill rotWithShape="1">
          <a:blip r:embed="rId2">
            <a:extLst>
              <a:ext uri="{28A0092B-C50C-407E-A947-70E740481C1C}">
                <a14:useLocalDpi xmlns:a14="http://schemas.microsoft.com/office/drawing/2010/main" val="0"/>
              </a:ext>
            </a:extLst>
          </a:blip>
          <a:srcRect l="15885" r="17005" b="2"/>
          <a:stretch/>
        </p:blipFill>
        <p:spPr>
          <a:xfrm>
            <a:off x="6095999" y="10"/>
            <a:ext cx="6096001" cy="6857990"/>
          </a:xfrm>
          <a:prstGeom prst="rect">
            <a:avLst/>
          </a:prstGeom>
        </p:spPr>
      </p:pic>
      <p:sp>
        <p:nvSpPr>
          <p:cNvPr id="5" name="TextBox 4">
            <a:extLst>
              <a:ext uri="{FF2B5EF4-FFF2-40B4-BE49-F238E27FC236}">
                <a16:creationId xmlns:a16="http://schemas.microsoft.com/office/drawing/2014/main" id="{DB607706-6394-372B-47E4-A12111E14BB6}"/>
              </a:ext>
            </a:extLst>
          </p:cNvPr>
          <p:cNvSpPr txBox="1"/>
          <p:nvPr/>
        </p:nvSpPr>
        <p:spPr>
          <a:xfrm>
            <a:off x="272716" y="240632"/>
            <a:ext cx="5438273" cy="1569660"/>
          </a:xfrm>
          <a:prstGeom prst="rect">
            <a:avLst/>
          </a:prstGeom>
          <a:noFill/>
        </p:spPr>
        <p:txBody>
          <a:bodyPr wrap="square">
            <a:spAutoFit/>
          </a:bodyPr>
          <a:lstStyle/>
          <a:p>
            <a:pPr algn="ctr"/>
            <a:r>
              <a:rPr lang="he-IL" sz="3200" b="1" dirty="0">
                <a:solidFill>
                  <a:schemeClr val="accent2">
                    <a:lumMod val="75000"/>
                  </a:schemeClr>
                </a:solidFill>
              </a:rPr>
              <a:t>מהו סמל המשפחה שלך?</a:t>
            </a:r>
          </a:p>
          <a:p>
            <a:pPr algn="ctr"/>
            <a:r>
              <a:rPr lang="en-US" sz="3200" b="1" dirty="0">
                <a:solidFill>
                  <a:schemeClr val="accent2">
                    <a:lumMod val="75000"/>
                  </a:schemeClr>
                </a:solidFill>
              </a:rPr>
              <a:t>Qual e’ il </a:t>
            </a:r>
            <a:r>
              <a:rPr lang="en-US" sz="3200" b="1" dirty="0" err="1">
                <a:solidFill>
                  <a:schemeClr val="accent2">
                    <a:lumMod val="75000"/>
                  </a:schemeClr>
                </a:solidFill>
              </a:rPr>
              <a:t>tuo</a:t>
            </a:r>
            <a:r>
              <a:rPr lang="en-US" sz="3200" b="1" dirty="0">
                <a:solidFill>
                  <a:schemeClr val="accent2">
                    <a:lumMod val="75000"/>
                  </a:schemeClr>
                </a:solidFill>
              </a:rPr>
              <a:t> stemma di </a:t>
            </a:r>
            <a:r>
              <a:rPr lang="en-US" sz="3200" b="1" dirty="0" err="1">
                <a:solidFill>
                  <a:schemeClr val="accent2">
                    <a:lumMod val="75000"/>
                  </a:schemeClr>
                </a:solidFill>
              </a:rPr>
              <a:t>famiglia</a:t>
            </a:r>
            <a:r>
              <a:rPr lang="en-US" sz="3200" b="1" dirty="0">
                <a:solidFill>
                  <a:schemeClr val="accent2">
                    <a:lumMod val="75000"/>
                  </a:schemeClr>
                </a:solidFill>
              </a:rPr>
              <a:t>?</a:t>
            </a:r>
            <a:endParaRPr lang="it-IT" sz="3200" b="1" dirty="0">
              <a:solidFill>
                <a:schemeClr val="accent2">
                  <a:lumMod val="75000"/>
                </a:schemeClr>
              </a:solidFill>
            </a:endParaRPr>
          </a:p>
        </p:txBody>
      </p:sp>
    </p:spTree>
    <p:extLst>
      <p:ext uri="{BB962C8B-B14F-4D97-AF65-F5344CB8AC3E}">
        <p14:creationId xmlns:p14="http://schemas.microsoft.com/office/powerpoint/2010/main" val="8231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all art">
            <a:extLst>
              <a:ext uri="{FF2B5EF4-FFF2-40B4-BE49-F238E27FC236}">
                <a16:creationId xmlns:a16="http://schemas.microsoft.com/office/drawing/2014/main" id="{76009197-17B2-0ADE-488F-2C409EA61CD8}"/>
              </a:ext>
            </a:extLst>
          </p:cNvPr>
          <p:cNvPicPr>
            <a:picLocks noChangeAspect="1"/>
          </p:cNvPicPr>
          <p:nvPr/>
        </p:nvPicPr>
        <p:blipFill rotWithShape="1">
          <a:blip r:embed="rId2">
            <a:extLst>
              <a:ext uri="{28A0092B-C50C-407E-A947-70E740481C1C}">
                <a14:useLocalDpi xmlns:a14="http://schemas.microsoft.com/office/drawing/2010/main" val="0"/>
              </a:ext>
            </a:extLst>
          </a:blip>
          <a:srcRect l="6306" r="4268" b="-1"/>
          <a:stretch/>
        </p:blipFill>
        <p:spPr>
          <a:xfrm>
            <a:off x="2999873" y="143562"/>
            <a:ext cx="5839327" cy="6570875"/>
          </a:xfrm>
          <a:prstGeom prst="rect">
            <a:avLst/>
          </a:prstGeom>
        </p:spPr>
      </p:pic>
    </p:spTree>
    <p:extLst>
      <p:ext uri="{BB962C8B-B14F-4D97-AF65-F5344CB8AC3E}">
        <p14:creationId xmlns:p14="http://schemas.microsoft.com/office/powerpoint/2010/main" val="89600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5" name="Picture 4">
            <a:extLst>
              <a:ext uri="{FF2B5EF4-FFF2-40B4-BE49-F238E27FC236}">
                <a16:creationId xmlns:a16="http://schemas.microsoft.com/office/drawing/2014/main" id="{9CE2CC55-E9FA-C5D1-1910-D548489717F6}"/>
              </a:ext>
            </a:extLst>
          </p:cNvPr>
          <p:cNvPicPr>
            <a:picLocks noChangeAspect="1"/>
          </p:cNvPicPr>
          <p:nvPr/>
        </p:nvPicPr>
        <p:blipFill rotWithShape="1">
          <a:blip r:embed="rId3"/>
          <a:srcRect t="23365" r="-1" b="20525"/>
          <a:stretch/>
        </p:blipFill>
        <p:spPr>
          <a:xfrm>
            <a:off x="-3047" y="10"/>
            <a:ext cx="12191999" cy="6857990"/>
          </a:xfrm>
          <a:prstGeom prst="rect">
            <a:avLst/>
          </a:prstGeom>
        </p:spPr>
      </p:pic>
      <p:sp>
        <p:nvSpPr>
          <p:cNvPr id="119" name="Google Shape;119;p19"/>
          <p:cNvSpPr txBox="1">
            <a:spLocks noGrp="1"/>
          </p:cNvSpPr>
          <p:nvPr>
            <p:ph type="title"/>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lvl="0" indent="0" algn="ctr" rtl="0">
              <a:spcAft>
                <a:spcPts val="0"/>
              </a:spcAft>
              <a:buClr>
                <a:schemeClr val="dk1"/>
              </a:buClr>
              <a:buSzPts val="4400"/>
            </a:pPr>
            <a:r>
              <a:rPr lang="en-US" sz="5200" b="1">
                <a:solidFill>
                  <a:srgbClr val="FFFFFF"/>
                </a:solidFill>
              </a:rPr>
              <a:t>Lollo da piccolo</a:t>
            </a:r>
            <a:br>
              <a:rPr lang="en-US" sz="5200" b="1">
                <a:solidFill>
                  <a:srgbClr val="FFFFFF"/>
                </a:solidFill>
              </a:rPr>
            </a:br>
            <a:r>
              <a:rPr lang="en-US" sz="5200" b="1">
                <a:solidFill>
                  <a:srgbClr val="FFFFFF"/>
                </a:solidFill>
              </a:rPr>
              <a:t>לולו קטן</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en-US" dirty="0" err="1">
                <a:solidFill>
                  <a:schemeClr val="accent2">
                    <a:lumMod val="75000"/>
                  </a:schemeClr>
                </a:solidFill>
              </a:rPr>
              <a:t>הפשיטה</a:t>
            </a:r>
            <a:r>
              <a:rPr lang="en-US" dirty="0">
                <a:solidFill>
                  <a:schemeClr val="accent2">
                    <a:lumMod val="75000"/>
                  </a:schemeClr>
                </a:solidFill>
              </a:rPr>
              <a:t> </a:t>
            </a:r>
            <a:r>
              <a:rPr lang="en-US" dirty="0" err="1">
                <a:solidFill>
                  <a:schemeClr val="accent2">
                    <a:lumMod val="75000"/>
                  </a:schemeClr>
                </a:solidFill>
              </a:rPr>
              <a:t>וגירושם</a:t>
            </a:r>
            <a:r>
              <a:rPr lang="en-US" dirty="0">
                <a:solidFill>
                  <a:schemeClr val="accent2">
                    <a:lumMod val="75000"/>
                  </a:schemeClr>
                </a:solidFill>
              </a:rPr>
              <a:t> </a:t>
            </a:r>
            <a:r>
              <a:rPr lang="en-US" dirty="0" err="1">
                <a:solidFill>
                  <a:schemeClr val="accent2">
                    <a:lumMod val="75000"/>
                  </a:schemeClr>
                </a:solidFill>
              </a:rPr>
              <a:t>של</a:t>
            </a:r>
            <a:r>
              <a:rPr lang="en-US" dirty="0">
                <a:solidFill>
                  <a:schemeClr val="accent2">
                    <a:lumMod val="75000"/>
                  </a:schemeClr>
                </a:solidFill>
              </a:rPr>
              <a:t> </a:t>
            </a:r>
            <a:r>
              <a:rPr lang="en-US" dirty="0" err="1">
                <a:solidFill>
                  <a:schemeClr val="accent2">
                    <a:lumMod val="75000"/>
                  </a:schemeClr>
                </a:solidFill>
              </a:rPr>
              <a:t>היהודים</a:t>
            </a:r>
            <a:endParaRPr dirty="0">
              <a:solidFill>
                <a:schemeClr val="accent2">
                  <a:lumMod val="75000"/>
                </a:schemeClr>
              </a:solidFill>
            </a:endParaRPr>
          </a:p>
        </p:txBody>
      </p:sp>
      <p:pic>
        <p:nvPicPr>
          <p:cNvPr id="125" name="Google Shape;125;p20"/>
          <p:cNvPicPr preferRelativeResize="0"/>
          <p:nvPr/>
        </p:nvPicPr>
        <p:blipFill rotWithShape="1">
          <a:blip r:embed="rId3">
            <a:alphaModFix/>
          </a:blip>
          <a:srcRect/>
          <a:stretch/>
        </p:blipFill>
        <p:spPr>
          <a:xfrm>
            <a:off x="3405197" y="1533801"/>
            <a:ext cx="5381606" cy="525325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DECD-984A-0F19-6B8A-0F18C4D27ECC}"/>
              </a:ext>
            </a:extLst>
          </p:cNvPr>
          <p:cNvSpPr>
            <a:spLocks noGrp="1"/>
          </p:cNvSpPr>
          <p:nvPr>
            <p:ph type="title"/>
          </p:nvPr>
        </p:nvSpPr>
        <p:spPr>
          <a:xfrm>
            <a:off x="960120" y="136525"/>
            <a:ext cx="10515600" cy="1325563"/>
          </a:xfrm>
        </p:spPr>
        <p:txBody>
          <a:bodyPr/>
          <a:lstStyle/>
          <a:p>
            <a:pPr algn="ctr" rtl="1"/>
            <a:r>
              <a:rPr lang="iw-IL" dirty="0">
                <a:solidFill>
                  <a:schemeClr val="dk2"/>
                </a:solidFill>
              </a:rPr>
              <a:t>הסבר למורה– </a:t>
            </a:r>
            <a:r>
              <a:rPr lang="he-IL" dirty="0">
                <a:solidFill>
                  <a:schemeClr val="dk2"/>
                </a:solidFill>
              </a:rPr>
              <a:t> </a:t>
            </a:r>
            <a:r>
              <a:rPr lang="iw-IL" dirty="0">
                <a:solidFill>
                  <a:schemeClr val="dk2"/>
                </a:solidFill>
              </a:rPr>
              <a:t>רציונל הפעילות</a:t>
            </a:r>
            <a:endParaRPr lang="it-IT" dirty="0"/>
          </a:p>
        </p:txBody>
      </p:sp>
      <p:sp>
        <p:nvSpPr>
          <p:cNvPr id="3" name="Content Placeholder 2">
            <a:extLst>
              <a:ext uri="{FF2B5EF4-FFF2-40B4-BE49-F238E27FC236}">
                <a16:creationId xmlns:a16="http://schemas.microsoft.com/office/drawing/2014/main" id="{52FCFB3C-CD32-471A-A34F-6410EBED9DD2}"/>
              </a:ext>
            </a:extLst>
          </p:cNvPr>
          <p:cNvSpPr>
            <a:spLocks noGrp="1"/>
          </p:cNvSpPr>
          <p:nvPr>
            <p:ph idx="1"/>
          </p:nvPr>
        </p:nvSpPr>
        <p:spPr>
          <a:xfrm>
            <a:off x="388620" y="1737360"/>
            <a:ext cx="11414760" cy="5852159"/>
          </a:xfrm>
        </p:spPr>
        <p:txBody>
          <a:bodyPr>
            <a:normAutofit fontScale="32500" lnSpcReduction="20000"/>
          </a:bodyPr>
          <a:lstStyle/>
          <a:p>
            <a:pPr algn="r" rtl="1">
              <a:lnSpc>
                <a:spcPct val="120000"/>
              </a:lnSpc>
              <a:buFont typeface="Courier New" panose="02070309020205020404" pitchFamily="49" charset="0"/>
              <a:buChar char="o"/>
            </a:pPr>
            <a:r>
              <a:rPr lang="he-IL" sz="8000" dirty="0">
                <a:latin typeface="Calibri" panose="020F0502020204030204" pitchFamily="34" charset="0"/>
                <a:cs typeface="Calibri" panose="020F0502020204030204" pitchFamily="34" charset="0"/>
              </a:rPr>
              <a:t>הפעילות המוצעת נועדה לפתח את מיומנויות הדיון , האזנה, הבנת הנקרא וכתיבה בשיעורי איטלקית בחטיבת הביניים.</a:t>
            </a:r>
            <a:r>
              <a:rPr lang="en-US" sz="8000" dirty="0">
                <a:latin typeface="Calibri" panose="020F0502020204030204" pitchFamily="34" charset="0"/>
                <a:cs typeface="Calibri" panose="020F0502020204030204" pitchFamily="34" charset="0"/>
              </a:rPr>
              <a:t> </a:t>
            </a:r>
            <a:endParaRPr lang="he-IL" sz="8000" dirty="0">
              <a:latin typeface="Calibri" panose="020F0502020204030204" pitchFamily="34" charset="0"/>
              <a:cs typeface="Calibri" panose="020F0502020204030204" pitchFamily="34" charset="0"/>
            </a:endParaRPr>
          </a:p>
          <a:p>
            <a:pPr algn="r" rtl="1">
              <a:lnSpc>
                <a:spcPct val="120000"/>
              </a:lnSpc>
              <a:buFont typeface="Courier New" panose="02070309020205020404" pitchFamily="49" charset="0"/>
              <a:buChar char="o"/>
            </a:pPr>
            <a:r>
              <a:rPr lang="he-IL" sz="8000" dirty="0">
                <a:latin typeface="Calibri" panose="020F0502020204030204" pitchFamily="34" charset="0"/>
                <a:cs typeface="Calibri" panose="020F0502020204030204" pitchFamily="34" charset="0"/>
              </a:rPr>
              <a:t>רציונל הפעילות הוא ללמד את התלמידים את סיפור שואת העם היהודי כאחד מרגעי השפל בתולדות האנושות, ולחנך אותם לחברת מופת ערכית, חברה המבוססת  על החמלה, הדאגה לאחר, על כבוד ושוויון בין האנשים.</a:t>
            </a:r>
          </a:p>
          <a:p>
            <a:pPr algn="r" rtl="1">
              <a:lnSpc>
                <a:spcPct val="120000"/>
              </a:lnSpc>
              <a:buFont typeface="Courier New" panose="02070309020205020404" pitchFamily="49" charset="0"/>
              <a:buChar char="o"/>
            </a:pPr>
            <a:r>
              <a:rPr lang="he-IL" sz="8000" dirty="0">
                <a:latin typeface="Calibri" panose="020F0502020204030204" pitchFamily="34" charset="0"/>
                <a:cs typeface="Calibri" panose="020F0502020204030204" pitchFamily="34" charset="0"/>
              </a:rPr>
              <a:t>המטרה היא העמקת ההבנה של התהליכים ההיסטוריים שהובילו לשואה באיטליה. הסיפור של הילד באותו הגיל שלהם יוכל לאפשר לתלמידים להבין את השואה דרך העין האישית והאנושית. </a:t>
            </a:r>
          </a:p>
          <a:p>
            <a:pPr algn="r" rtl="1">
              <a:lnSpc>
                <a:spcPct val="120000"/>
              </a:lnSpc>
              <a:buFont typeface="Courier New" panose="02070309020205020404" pitchFamily="49" charset="0"/>
              <a:buChar char="o"/>
            </a:pPr>
            <a:r>
              <a:rPr lang="he-IL" sz="8000" dirty="0">
                <a:latin typeface="Calibri" panose="020F0502020204030204" pitchFamily="34" charset="0"/>
                <a:cs typeface="Calibri" panose="020F0502020204030204" pitchFamily="34" charset="0"/>
              </a:rPr>
              <a:t>דרך שימוש בחומרי מקור והתעמקות בפרטים ההיסטוריים, התלמידים מתפתחים ביכולתם לנתח ולהעריך את המקורות והעדויות השונות שמציגים את השואה. השיעור מתרחש ככלי להעלאת המודעות הלאומית והאישית לנושא.</a:t>
            </a:r>
          </a:p>
          <a:p>
            <a:pPr marL="0" indent="0" algn="r" rtl="1">
              <a:lnSpc>
                <a:spcPct val="150000"/>
              </a:lnSpc>
              <a:buNone/>
            </a:pPr>
            <a:r>
              <a:rPr lang="he-IL" sz="2000" dirty="0">
                <a:latin typeface="Calibri" panose="020F0502020204030204" pitchFamily="34" charset="0"/>
                <a:cs typeface="Calibri" panose="020F0502020204030204" pitchFamily="34" charset="0"/>
              </a:rPr>
              <a:t> 	</a:t>
            </a:r>
            <a:endParaRPr 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7807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5270346" y="133164"/>
            <a:ext cx="3078480" cy="2598792"/>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3600"/>
              <a:buFont typeface="Calibri"/>
              <a:buNone/>
            </a:pPr>
            <a:r>
              <a:rPr lang="en-US" b="1" dirty="0" err="1">
                <a:solidFill>
                  <a:schemeClr val="accent2">
                    <a:lumMod val="75000"/>
                  </a:schemeClr>
                </a:solidFill>
              </a:rPr>
              <a:t>Biglietto</a:t>
            </a:r>
            <a:r>
              <a:rPr lang="en-US" sz="3600" b="1" dirty="0"/>
              <a:t/>
            </a:r>
            <a:br>
              <a:rPr lang="en-US" sz="3600" b="1" dirty="0"/>
            </a:br>
            <a:r>
              <a:rPr lang="he-IL" sz="3600" b="1" dirty="0">
                <a:solidFill>
                  <a:schemeClr val="accent2">
                    <a:lumMod val="75000"/>
                  </a:schemeClr>
                </a:solidFill>
              </a:rPr>
              <a:t>כרטיס</a:t>
            </a:r>
            <a:endParaRPr dirty="0">
              <a:solidFill>
                <a:schemeClr val="accent2">
                  <a:lumMod val="75000"/>
                </a:schemeClr>
              </a:solidFill>
            </a:endParaRPr>
          </a:p>
        </p:txBody>
      </p:sp>
      <p:pic>
        <p:nvPicPr>
          <p:cNvPr id="131" name="Google Shape;131;p21"/>
          <p:cNvPicPr preferRelativeResize="0"/>
          <p:nvPr/>
        </p:nvPicPr>
        <p:blipFill rotWithShape="1">
          <a:blip r:embed="rId3">
            <a:alphaModFix/>
          </a:blip>
          <a:srcRect t="9312" b="9181"/>
          <a:stretch/>
        </p:blipFill>
        <p:spPr>
          <a:xfrm>
            <a:off x="424025" y="2462570"/>
            <a:ext cx="6497630" cy="3654239"/>
          </a:xfrm>
          <a:prstGeom prst="rect">
            <a:avLst/>
          </a:prstGeom>
          <a:noFill/>
          <a:ln>
            <a:noFill/>
          </a:ln>
        </p:spPr>
      </p:pic>
      <p:sp>
        <p:nvSpPr>
          <p:cNvPr id="3" name="תיבת טקסט 2">
            <a:extLst>
              <a:ext uri="{FF2B5EF4-FFF2-40B4-BE49-F238E27FC236}">
                <a16:creationId xmlns:a16="http://schemas.microsoft.com/office/drawing/2014/main" id="{169B88FA-6B11-57DD-0760-0E00E61DECAC}"/>
              </a:ext>
            </a:extLst>
          </p:cNvPr>
          <p:cNvSpPr txBox="1"/>
          <p:nvPr/>
        </p:nvSpPr>
        <p:spPr>
          <a:xfrm>
            <a:off x="6921655" y="2505670"/>
            <a:ext cx="4739640" cy="1015663"/>
          </a:xfrm>
          <a:prstGeom prst="rect">
            <a:avLst/>
          </a:prstGeom>
          <a:noFill/>
        </p:spPr>
        <p:txBody>
          <a:bodyPr wrap="square">
            <a:spAutoFit/>
          </a:bodyPr>
          <a:lstStyle/>
          <a:p>
            <a:pPr algn="r" rtl="1"/>
            <a:r>
              <a:rPr lang="en-US" sz="2000" dirty="0"/>
              <a:t>-</a:t>
            </a:r>
            <a:r>
              <a:rPr lang="en-US" sz="2000" dirty="0" err="1"/>
              <a:t>יחד</a:t>
            </a:r>
            <a:r>
              <a:rPr lang="en-US" sz="2000" dirty="0"/>
              <a:t> </a:t>
            </a:r>
            <a:r>
              <a:rPr lang="en-US" sz="2000" dirty="0" err="1"/>
              <a:t>עם</a:t>
            </a:r>
            <a:r>
              <a:rPr lang="en-US" sz="2000" dirty="0"/>
              <a:t> </a:t>
            </a:r>
            <a:r>
              <a:rPr lang="en-US" sz="2000" dirty="0" err="1"/>
              <a:t>המשפחה</a:t>
            </a:r>
            <a:r>
              <a:rPr lang="en-US" sz="2000" dirty="0"/>
              <a:t> </a:t>
            </a:r>
            <a:r>
              <a:rPr lang="en-US" sz="2000" dirty="0" err="1"/>
              <a:t>שלכם</a:t>
            </a:r>
            <a:r>
              <a:rPr lang="en-US" sz="2000" dirty="0"/>
              <a:t> </a:t>
            </a:r>
            <a:r>
              <a:rPr lang="en-US" sz="2000" dirty="0" err="1"/>
              <a:t>תועברו</a:t>
            </a:r>
            <a:r>
              <a:rPr lang="en-US" sz="2000" dirty="0"/>
              <a:t>.</a:t>
            </a:r>
            <a:br>
              <a:rPr lang="en-US" sz="2000" dirty="0"/>
            </a:br>
            <a:r>
              <a:rPr lang="en-US" sz="2000" dirty="0"/>
              <a:t>-</a:t>
            </a:r>
            <a:r>
              <a:rPr lang="en-US" sz="2000" dirty="0" err="1"/>
              <a:t>צריך</a:t>
            </a:r>
            <a:r>
              <a:rPr lang="en-US" sz="2000" dirty="0"/>
              <a:t> </a:t>
            </a:r>
            <a:r>
              <a:rPr lang="en-US" sz="2000" dirty="0" err="1"/>
              <a:t>להביא</a:t>
            </a:r>
            <a:r>
              <a:rPr lang="en-US" sz="2000" dirty="0"/>
              <a:t> </a:t>
            </a:r>
            <a:r>
              <a:rPr lang="en-US" sz="2000" dirty="0" err="1"/>
              <a:t>אוכל</a:t>
            </a:r>
            <a:r>
              <a:rPr lang="en-US" sz="2000" dirty="0"/>
              <a:t>, </a:t>
            </a:r>
            <a:r>
              <a:rPr lang="en-US" sz="2000" dirty="0" err="1"/>
              <a:t>מסמכים</a:t>
            </a:r>
            <a:r>
              <a:rPr lang="en-US" sz="2000" dirty="0"/>
              <a:t>, </a:t>
            </a:r>
            <a:r>
              <a:rPr lang="en-US" sz="2000" dirty="0" err="1"/>
              <a:t>תכשיטים</a:t>
            </a:r>
            <a:r>
              <a:rPr lang="en-US" sz="2000" dirty="0"/>
              <a:t>, </a:t>
            </a:r>
            <a:r>
              <a:rPr lang="en-US" sz="2000" dirty="0" err="1"/>
              <a:t>כסף</a:t>
            </a:r>
            <a:r>
              <a:rPr lang="en-US" sz="2000" dirty="0"/>
              <a:t> .</a:t>
            </a:r>
            <a:br>
              <a:rPr lang="en-US" sz="2000" dirty="0"/>
            </a:br>
            <a:r>
              <a:rPr lang="en-US" sz="2000" dirty="0"/>
              <a:t>-</a:t>
            </a:r>
            <a:r>
              <a:rPr lang="en-US" sz="2000" dirty="0" err="1"/>
              <a:t>תנעלו</a:t>
            </a:r>
            <a:r>
              <a:rPr lang="en-US" sz="2000" dirty="0"/>
              <a:t> </a:t>
            </a:r>
            <a:r>
              <a:rPr lang="en-US" sz="2000" dirty="0" err="1"/>
              <a:t>את</a:t>
            </a:r>
            <a:r>
              <a:rPr lang="en-US" sz="2000" dirty="0"/>
              <a:t> </a:t>
            </a:r>
            <a:r>
              <a:rPr lang="en-US" sz="2000" dirty="0" err="1"/>
              <a:t>הבית</a:t>
            </a:r>
            <a:r>
              <a:rPr lang="en-US" sz="2000" dirty="0"/>
              <a:t>.</a:t>
            </a:r>
            <a:endParaRPr lang="he-IL"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t="14291" b="14293"/>
          <a:stretch/>
        </p:blipFill>
        <p:spPr>
          <a:xfrm>
            <a:off x="0" y="0"/>
            <a:ext cx="12192000" cy="6856730"/>
          </a:xfrm>
          <a:prstGeom prst="rect">
            <a:avLst/>
          </a:prstGeom>
          <a:noFill/>
          <a:ln>
            <a:noFill/>
          </a:ln>
        </p:spPr>
      </p:pic>
      <p:sp>
        <p:nvSpPr>
          <p:cNvPr id="137" name="Google Shape;137;p22"/>
          <p:cNvSpPr txBox="1"/>
          <p:nvPr/>
        </p:nvSpPr>
        <p:spPr>
          <a:xfrm>
            <a:off x="7330966" y="5833241"/>
            <a:ext cx="48610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Disegni  di Aldo Gai</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ציור של אלדו גאי</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a:stretch/>
        </p:blipFill>
        <p:spPr>
          <a:xfrm>
            <a:off x="3484566" y="52452"/>
            <a:ext cx="4792331" cy="6805548"/>
          </a:xfrm>
          <a:prstGeom prst="rect">
            <a:avLst/>
          </a:prstGeom>
          <a:noFill/>
          <a:ln>
            <a:noFill/>
          </a:ln>
        </p:spPr>
      </p:pic>
      <p:sp>
        <p:nvSpPr>
          <p:cNvPr id="143" name="Google Shape;143;p23"/>
          <p:cNvSpPr txBox="1"/>
          <p:nvPr/>
        </p:nvSpPr>
        <p:spPr>
          <a:xfrm flipH="1">
            <a:off x="8276897" y="3429000"/>
            <a:ext cx="342111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Disegni di Aldo Gai</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ציור של אלדו גאי</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l="7491" r="5842" b="-1"/>
          <a:stretch/>
        </p:blipFill>
        <p:spPr>
          <a:xfrm>
            <a:off x="20" y="10"/>
            <a:ext cx="12191980" cy="6857990"/>
          </a:xfrm>
          <a:prstGeom prst="rect">
            <a:avLst/>
          </a:prstGeom>
          <a:noFill/>
          <a:ln>
            <a:noFill/>
          </a:ln>
        </p:spPr>
      </p:pic>
      <p:sp>
        <p:nvSpPr>
          <p:cNvPr id="149" name="Google Shape;149;p24"/>
          <p:cNvSpPr/>
          <p:nvPr/>
        </p:nvSpPr>
        <p:spPr>
          <a:xfrm>
            <a:off x="4896524" y="1"/>
            <a:ext cx="7295477" cy="6853457"/>
          </a:xfrm>
          <a:custGeom>
            <a:avLst/>
            <a:gdLst/>
            <a:ahLst/>
            <a:cxnLst/>
            <a:rect l="l" t="t" r="r" b="b"/>
            <a:pathLst>
              <a:path w="7295477" h="6853457" extrusionOk="0">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0" name="Google Shape;150;p24"/>
          <p:cNvPicPr preferRelativeResize="0"/>
          <p:nvPr/>
        </p:nvPicPr>
        <p:blipFill rotWithShape="1">
          <a:blip r:embed="rId4">
            <a:alphaModFix/>
          </a:blip>
          <a:srcRect r="920"/>
          <a:stretch/>
        </p:blipFill>
        <p:spPr>
          <a:xfrm>
            <a:off x="5063089" y="1"/>
            <a:ext cx="7128913" cy="6853457"/>
          </a:xfrm>
          <a:custGeom>
            <a:avLst/>
            <a:gdLst/>
            <a:ahLst/>
            <a:cxnLst/>
            <a:rect l="l" t="t" r="r" b="b"/>
            <a:pathLst>
              <a:path w="7128913" h="6853457" extrusionOk="0">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5"/>
          <p:cNvPicPr preferRelativeResize="0"/>
          <p:nvPr/>
        </p:nvPicPr>
        <p:blipFill rotWithShape="1">
          <a:blip r:embed="rId3">
            <a:alphaModFix/>
          </a:blip>
          <a:srcRect l="7483" r="5834" b="1"/>
          <a:stretch/>
        </p:blipFill>
        <p:spPr>
          <a:xfrm>
            <a:off x="157654" y="1282"/>
            <a:ext cx="12034345" cy="67680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body" idx="1"/>
          </p:nvPr>
        </p:nvSpPr>
        <p:spPr>
          <a:xfrm>
            <a:off x="693683" y="536028"/>
            <a:ext cx="11498317" cy="6053958"/>
          </a:xfrm>
          <a:prstGeom prst="rect">
            <a:avLst/>
          </a:prstGeom>
          <a:noFill/>
          <a:ln>
            <a:noFill/>
          </a:ln>
        </p:spPr>
        <p:txBody>
          <a:bodyPr spcFirstLastPara="1" wrap="square" lIns="91425" tIns="45700" rIns="91425" bIns="45700" anchor="t" anchorCtr="0">
            <a:normAutofit/>
          </a:bodyPr>
          <a:lstStyle/>
          <a:p>
            <a:pPr marL="0" lvl="0" indent="0" algn="r" rtl="1">
              <a:lnSpc>
                <a:spcPct val="150000"/>
              </a:lnSpc>
              <a:spcBef>
                <a:spcPts val="0"/>
              </a:spcBef>
              <a:spcAft>
                <a:spcPts val="0"/>
              </a:spcAft>
              <a:buClr>
                <a:schemeClr val="dk1"/>
              </a:buClr>
              <a:buSzPts val="2800"/>
              <a:buNone/>
            </a:pPr>
            <a:r>
              <a:rPr lang="en-US" sz="3200" b="0" i="0" dirty="0" err="1">
                <a:latin typeface="Arial"/>
                <a:ea typeface="Arial"/>
                <a:cs typeface="Arial"/>
                <a:sym typeface="Arial"/>
              </a:rPr>
              <a:t>בשבת</a:t>
            </a:r>
            <a:r>
              <a:rPr lang="he-IL" sz="3200" dirty="0">
                <a:latin typeface="Arial"/>
                <a:ea typeface="Arial"/>
                <a:cs typeface="Arial"/>
                <a:sym typeface="Arial"/>
              </a:rPr>
              <a:t> </a:t>
            </a:r>
            <a:r>
              <a:rPr lang="en-US" sz="3200" b="0" i="0" dirty="0">
                <a:latin typeface="Arial"/>
                <a:ea typeface="Arial"/>
                <a:cs typeface="Arial"/>
                <a:sym typeface="Arial"/>
              </a:rPr>
              <a:t> </a:t>
            </a:r>
            <a:r>
              <a:rPr lang="en-US" sz="3200" b="0" i="0" u="sng" strike="noStrike" dirty="0">
                <a:latin typeface="Arial"/>
                <a:ea typeface="Arial"/>
                <a:cs typeface="Arial"/>
                <a:sym typeface="Arial"/>
                <a:hlinkClick r:id="rId3">
                  <a:extLst>
                    <a:ext uri="{A12FA001-AC4F-418D-AE19-62706E023703}">
                      <ahyp:hlinkClr xmlns:ahyp="http://schemas.microsoft.com/office/drawing/2018/hyperlinkcolor" xmlns="" val="tx"/>
                    </a:ext>
                  </a:extLst>
                </a:hlinkClick>
              </a:rPr>
              <a:t>16</a:t>
            </a:r>
            <a:r>
              <a:rPr lang="he-IL" sz="3200" b="0" i="0" u="sng" strike="noStrike" dirty="0">
                <a:latin typeface="Arial"/>
                <a:ea typeface="Arial"/>
                <a:cs typeface="Arial"/>
                <a:sym typeface="Arial"/>
                <a:hlinkClick r:id="rId3">
                  <a:extLst>
                    <a:ext uri="{A12FA001-AC4F-418D-AE19-62706E023703}">
                      <ahyp:hlinkClr xmlns:ahyp="http://schemas.microsoft.com/office/drawing/2018/hyperlinkcolor" xmlns="" val="tx"/>
                    </a:ext>
                  </a:extLst>
                </a:hlinkClick>
              </a:rPr>
              <a:t> </a:t>
            </a:r>
            <a:r>
              <a:rPr lang="en-US" sz="3200" b="0" i="0" u="sng" strike="noStrike" dirty="0" err="1">
                <a:latin typeface="Arial"/>
                <a:ea typeface="Arial"/>
                <a:cs typeface="Arial"/>
                <a:sym typeface="Arial"/>
                <a:hlinkClick r:id="rId3">
                  <a:extLst>
                    <a:ext uri="{A12FA001-AC4F-418D-AE19-62706E023703}">
                      <ahyp:hlinkClr xmlns:ahyp="http://schemas.microsoft.com/office/drawing/2018/hyperlinkcolor" xmlns="" val="tx"/>
                    </a:ext>
                  </a:extLst>
                </a:hlinkClick>
              </a:rPr>
              <a:t>באוקטובר</a:t>
            </a:r>
            <a:r>
              <a:rPr lang="en-US" sz="3200" b="0" i="0" dirty="0">
                <a:latin typeface="Arial"/>
                <a:ea typeface="Arial"/>
                <a:cs typeface="Arial"/>
                <a:sym typeface="Arial"/>
              </a:rPr>
              <a:t> </a:t>
            </a:r>
            <a:r>
              <a:rPr lang="en-US" sz="3200" b="0" i="0" u="sng" strike="noStrike" dirty="0">
                <a:latin typeface="Arial"/>
                <a:ea typeface="Arial"/>
                <a:cs typeface="Arial"/>
                <a:sym typeface="Arial"/>
                <a:hlinkClick r:id="rId4">
                  <a:extLst>
                    <a:ext uri="{A12FA001-AC4F-418D-AE19-62706E023703}">
                      <ahyp:hlinkClr xmlns:ahyp="http://schemas.microsoft.com/office/drawing/2018/hyperlinkcolor" xmlns="" val="tx"/>
                    </a:ext>
                  </a:extLst>
                </a:hlinkClick>
              </a:rPr>
              <a:t>1943</a:t>
            </a:r>
            <a:r>
              <a:rPr lang="en-US" sz="3200" b="0" i="0" dirty="0">
                <a:latin typeface="Arial"/>
                <a:ea typeface="Arial"/>
                <a:cs typeface="Arial"/>
                <a:sym typeface="Arial"/>
              </a:rPr>
              <a:t> ב</a:t>
            </a:r>
            <a:r>
              <a:rPr lang="en-US" sz="3200" b="0" i="0" u="sng" strike="noStrike" dirty="0">
                <a:latin typeface="Arial"/>
                <a:ea typeface="Arial"/>
                <a:cs typeface="Arial"/>
                <a:sym typeface="Arial"/>
                <a:hlinkClick r:id="rId5">
                  <a:extLst>
                    <a:ext uri="{A12FA001-AC4F-418D-AE19-62706E023703}">
                      <ahyp:hlinkClr xmlns:ahyp="http://schemas.microsoft.com/office/drawing/2018/hyperlinkcolor" xmlns="" val="tx"/>
                    </a:ext>
                  </a:extLst>
                </a:hlinkClick>
              </a:rPr>
              <a:t>חג </a:t>
            </a:r>
            <a:r>
              <a:rPr lang="en-US" sz="3200" b="0" i="0" u="sng" strike="noStrike" dirty="0" err="1">
                <a:latin typeface="Arial"/>
                <a:ea typeface="Arial"/>
                <a:cs typeface="Arial"/>
                <a:sym typeface="Arial"/>
                <a:hlinkClick r:id="rId5">
                  <a:extLst>
                    <a:ext uri="{A12FA001-AC4F-418D-AE19-62706E023703}">
                      <ahyp:hlinkClr xmlns:ahyp="http://schemas.microsoft.com/office/drawing/2018/hyperlinkcolor" xmlns="" val="tx"/>
                    </a:ext>
                  </a:extLst>
                </a:hlinkClick>
              </a:rPr>
              <a:t>הסוכות</a:t>
            </a:r>
            <a:r>
              <a:rPr lang="en-US" sz="3200" b="0" i="0" dirty="0">
                <a:latin typeface="Arial"/>
                <a:ea typeface="Arial"/>
                <a:cs typeface="Arial"/>
                <a:sym typeface="Arial"/>
              </a:rPr>
              <a:t> </a:t>
            </a:r>
            <a:r>
              <a:rPr lang="en-US" sz="3200" b="0" i="0" dirty="0" err="1">
                <a:latin typeface="Arial"/>
                <a:ea typeface="Arial"/>
                <a:cs typeface="Arial"/>
                <a:sym typeface="Arial"/>
              </a:rPr>
              <a:t>החל</a:t>
            </a:r>
            <a:r>
              <a:rPr lang="en-US" sz="3200" b="0" i="0" dirty="0">
                <a:latin typeface="Arial"/>
                <a:ea typeface="Arial"/>
                <a:cs typeface="Arial"/>
                <a:sym typeface="Arial"/>
              </a:rPr>
              <a:t> ה </a:t>
            </a:r>
            <a:r>
              <a:rPr lang="en-US" sz="3200" b="0" i="0" dirty="0" err="1">
                <a:latin typeface="Arial"/>
                <a:ea typeface="Arial"/>
                <a:cs typeface="Arial"/>
                <a:sym typeface="Arial"/>
              </a:rPr>
              <a:t>Judenrazzia</a:t>
            </a:r>
            <a:r>
              <a:rPr lang="he-IL" sz="3200" b="0" i="0" dirty="0">
                <a:latin typeface="Arial"/>
                <a:ea typeface="Arial"/>
                <a:cs typeface="Arial"/>
                <a:sym typeface="Arial"/>
              </a:rPr>
              <a:t>  </a:t>
            </a:r>
            <a:r>
              <a:rPr lang="en-US" sz="3200" b="0" i="0" dirty="0" err="1">
                <a:latin typeface="Arial"/>
                <a:ea typeface="Arial"/>
                <a:cs typeface="Arial"/>
                <a:sym typeface="Arial"/>
              </a:rPr>
              <a:t>המתקפה</a:t>
            </a:r>
            <a:r>
              <a:rPr lang="en-US" sz="3200" b="0" i="0" dirty="0">
                <a:latin typeface="Arial"/>
                <a:ea typeface="Arial"/>
                <a:cs typeface="Arial"/>
                <a:sym typeface="Arial"/>
              </a:rPr>
              <a:t> </a:t>
            </a:r>
            <a:r>
              <a:rPr lang="en-US" sz="3200" b="0" i="0" dirty="0" err="1">
                <a:latin typeface="Arial"/>
                <a:ea typeface="Arial"/>
                <a:cs typeface="Arial"/>
                <a:sym typeface="Arial"/>
              </a:rPr>
              <a:t>על</a:t>
            </a:r>
            <a:r>
              <a:rPr lang="en-US" sz="3200" b="0" i="0" dirty="0">
                <a:latin typeface="Arial"/>
                <a:ea typeface="Arial"/>
                <a:cs typeface="Arial"/>
                <a:sym typeface="Arial"/>
              </a:rPr>
              <a:t> </a:t>
            </a:r>
            <a:r>
              <a:rPr lang="en-US" sz="3200" b="0" i="0" dirty="0" err="1">
                <a:latin typeface="Arial"/>
                <a:ea typeface="Arial"/>
                <a:cs typeface="Arial"/>
                <a:sym typeface="Arial"/>
              </a:rPr>
              <a:t>היהודים</a:t>
            </a:r>
            <a:r>
              <a:rPr lang="he-IL" sz="3200" dirty="0">
                <a:latin typeface="Arial"/>
                <a:ea typeface="Arial"/>
                <a:cs typeface="Arial"/>
                <a:sym typeface="Arial"/>
              </a:rPr>
              <a:t>.</a:t>
            </a:r>
            <a:r>
              <a:rPr lang="en-US" sz="3200" b="0" i="0" dirty="0">
                <a:latin typeface="Arial"/>
                <a:ea typeface="Arial"/>
                <a:cs typeface="Arial"/>
                <a:sym typeface="Arial"/>
              </a:rPr>
              <a:t> </a:t>
            </a:r>
            <a:endParaRPr sz="3200" dirty="0"/>
          </a:p>
          <a:p>
            <a:pPr marL="0" lvl="0" indent="0" algn="r" rtl="1">
              <a:lnSpc>
                <a:spcPct val="150000"/>
              </a:lnSpc>
              <a:spcBef>
                <a:spcPts val="1000"/>
              </a:spcBef>
              <a:spcAft>
                <a:spcPts val="0"/>
              </a:spcAft>
              <a:buClr>
                <a:schemeClr val="dk1"/>
              </a:buClr>
              <a:buSzPts val="2800"/>
              <a:buNone/>
            </a:pPr>
            <a:r>
              <a:rPr lang="en-US" sz="3200" b="0" i="0" dirty="0" err="1">
                <a:latin typeface="Arial"/>
                <a:ea typeface="Arial"/>
                <a:cs typeface="Arial"/>
                <a:sym typeface="Arial"/>
              </a:rPr>
              <a:t>הנאצים</a:t>
            </a:r>
            <a:r>
              <a:rPr lang="en-US" sz="3200" b="0" i="0" dirty="0">
                <a:latin typeface="Arial"/>
                <a:ea typeface="Arial"/>
                <a:cs typeface="Arial"/>
                <a:sym typeface="Arial"/>
              </a:rPr>
              <a:t> </a:t>
            </a:r>
            <a:r>
              <a:rPr lang="en-US" sz="3200" b="0" i="0" dirty="0" err="1">
                <a:latin typeface="Arial"/>
                <a:ea typeface="Arial"/>
                <a:cs typeface="Arial"/>
                <a:sym typeface="Arial"/>
              </a:rPr>
              <a:t>חילקו</a:t>
            </a:r>
            <a:r>
              <a:rPr lang="en-US" sz="3200" b="0" i="0" dirty="0">
                <a:latin typeface="Arial"/>
                <a:ea typeface="Arial"/>
                <a:cs typeface="Arial"/>
                <a:sym typeface="Arial"/>
              </a:rPr>
              <a:t> </a:t>
            </a:r>
            <a:r>
              <a:rPr lang="en-US" sz="3200" b="0" i="0" dirty="0" err="1">
                <a:latin typeface="Arial"/>
                <a:ea typeface="Arial"/>
                <a:cs typeface="Arial"/>
                <a:sym typeface="Arial"/>
              </a:rPr>
              <a:t>את</a:t>
            </a:r>
            <a:r>
              <a:rPr lang="en-US" sz="3200" b="0" i="0" dirty="0">
                <a:latin typeface="Arial"/>
                <a:ea typeface="Arial"/>
                <a:cs typeface="Arial"/>
                <a:sym typeface="Arial"/>
              </a:rPr>
              <a:t> </a:t>
            </a:r>
            <a:r>
              <a:rPr lang="en-US" sz="3200" b="0" i="0" dirty="0" err="1">
                <a:latin typeface="Arial"/>
                <a:ea typeface="Arial"/>
                <a:cs typeface="Arial"/>
                <a:sym typeface="Arial"/>
              </a:rPr>
              <a:t>רומא</a:t>
            </a:r>
            <a:r>
              <a:rPr lang="en-US" sz="3200" b="0" i="0" dirty="0">
                <a:latin typeface="Arial"/>
                <a:ea typeface="Arial"/>
                <a:cs typeface="Arial"/>
                <a:sym typeface="Arial"/>
              </a:rPr>
              <a:t> </a:t>
            </a:r>
            <a:r>
              <a:rPr lang="en-US" sz="3200" b="0" i="0" dirty="0" err="1">
                <a:latin typeface="Arial"/>
                <a:ea typeface="Arial"/>
                <a:cs typeface="Arial"/>
                <a:sym typeface="Arial"/>
              </a:rPr>
              <a:t>לעשרים</a:t>
            </a:r>
            <a:r>
              <a:rPr lang="en-US" sz="3200" b="0" i="0" dirty="0">
                <a:latin typeface="Arial"/>
                <a:ea typeface="Arial"/>
                <a:cs typeface="Arial"/>
                <a:sym typeface="Arial"/>
              </a:rPr>
              <a:t> </a:t>
            </a:r>
            <a:r>
              <a:rPr lang="en-US" sz="3200" b="0" i="0" dirty="0" err="1">
                <a:latin typeface="Arial"/>
                <a:ea typeface="Arial"/>
                <a:cs typeface="Arial"/>
                <a:sym typeface="Arial"/>
              </a:rPr>
              <a:t>וששה</a:t>
            </a:r>
            <a:r>
              <a:rPr lang="en-US" sz="3200" b="0" i="0" dirty="0">
                <a:latin typeface="Arial"/>
                <a:ea typeface="Arial"/>
                <a:cs typeface="Arial"/>
                <a:sym typeface="Arial"/>
              </a:rPr>
              <a:t> </a:t>
            </a:r>
            <a:r>
              <a:rPr lang="en-US" sz="3200" b="0" i="0" dirty="0" err="1">
                <a:latin typeface="Arial"/>
                <a:ea typeface="Arial"/>
                <a:cs typeface="Arial"/>
                <a:sym typeface="Arial"/>
              </a:rPr>
              <a:t>אזורים</a:t>
            </a:r>
            <a:r>
              <a:rPr lang="en-US" sz="3200" b="0" i="0" dirty="0">
                <a:latin typeface="Arial"/>
                <a:ea typeface="Arial"/>
                <a:cs typeface="Arial"/>
                <a:sym typeface="Arial"/>
              </a:rPr>
              <a:t> </a:t>
            </a:r>
            <a:r>
              <a:rPr lang="en-US" sz="3200" b="0" i="0" dirty="0" err="1">
                <a:latin typeface="Arial"/>
                <a:ea typeface="Arial"/>
                <a:cs typeface="Arial"/>
                <a:sym typeface="Arial"/>
              </a:rPr>
              <a:t>ולפי</a:t>
            </a:r>
            <a:r>
              <a:rPr lang="en-US" sz="3200" b="0" i="0" dirty="0">
                <a:latin typeface="Arial"/>
                <a:ea typeface="Arial"/>
                <a:cs typeface="Arial"/>
                <a:sym typeface="Arial"/>
              </a:rPr>
              <a:t> </a:t>
            </a:r>
            <a:r>
              <a:rPr lang="en-US" sz="3200" b="0" i="0" dirty="0" err="1">
                <a:latin typeface="Arial"/>
                <a:ea typeface="Arial"/>
                <a:cs typeface="Arial"/>
                <a:sym typeface="Arial"/>
              </a:rPr>
              <a:t>כתובות</a:t>
            </a:r>
            <a:r>
              <a:rPr lang="en-US" sz="3200" b="0" i="0" dirty="0">
                <a:latin typeface="Arial"/>
                <a:ea typeface="Arial"/>
                <a:cs typeface="Arial"/>
                <a:sym typeface="Arial"/>
              </a:rPr>
              <a:t> </a:t>
            </a:r>
            <a:r>
              <a:rPr lang="en-US" sz="3200" b="0" i="0" dirty="0" err="1">
                <a:latin typeface="Arial"/>
                <a:ea typeface="Arial"/>
                <a:cs typeface="Arial"/>
                <a:sym typeface="Arial"/>
              </a:rPr>
              <a:t>ידועות</a:t>
            </a:r>
            <a:r>
              <a:rPr lang="en-US" sz="3200" b="0" i="0" dirty="0">
                <a:latin typeface="Arial"/>
                <a:ea typeface="Arial"/>
                <a:cs typeface="Arial"/>
                <a:sym typeface="Arial"/>
              </a:rPr>
              <a:t> </a:t>
            </a:r>
            <a:r>
              <a:rPr lang="en-US" sz="3200" b="0" i="0" dirty="0" err="1">
                <a:latin typeface="Arial"/>
                <a:ea typeface="Arial"/>
                <a:cs typeface="Arial"/>
                <a:sym typeface="Arial"/>
              </a:rPr>
              <a:t>מראש</a:t>
            </a:r>
            <a:r>
              <a:rPr lang="en-US" sz="3200" b="0" i="0" dirty="0">
                <a:latin typeface="Arial"/>
                <a:ea typeface="Arial"/>
                <a:cs typeface="Arial"/>
                <a:sym typeface="Arial"/>
              </a:rPr>
              <a:t> </a:t>
            </a:r>
            <a:r>
              <a:rPr lang="en-US" sz="3200" b="0" i="0" dirty="0" err="1">
                <a:latin typeface="Arial"/>
                <a:ea typeface="Arial"/>
                <a:cs typeface="Arial"/>
                <a:sym typeface="Arial"/>
              </a:rPr>
              <a:t>אספו</a:t>
            </a:r>
            <a:r>
              <a:rPr lang="en-US" sz="3200" b="0" i="0" dirty="0">
                <a:latin typeface="Arial"/>
                <a:ea typeface="Arial"/>
                <a:cs typeface="Arial"/>
                <a:sym typeface="Arial"/>
              </a:rPr>
              <a:t> </a:t>
            </a:r>
            <a:r>
              <a:rPr lang="en-US" sz="3200" b="0" i="0" dirty="0" err="1">
                <a:latin typeface="Arial"/>
                <a:ea typeface="Arial"/>
                <a:cs typeface="Arial"/>
                <a:sym typeface="Arial"/>
              </a:rPr>
              <a:t>את</a:t>
            </a:r>
            <a:r>
              <a:rPr lang="en-US" sz="3200" b="0" i="0" dirty="0">
                <a:latin typeface="Arial"/>
                <a:ea typeface="Arial"/>
                <a:cs typeface="Arial"/>
                <a:sym typeface="Arial"/>
              </a:rPr>
              <a:t> </a:t>
            </a:r>
            <a:r>
              <a:rPr lang="en-US" sz="3200" b="0" i="0" dirty="0" err="1">
                <a:latin typeface="Arial"/>
                <a:ea typeface="Arial"/>
                <a:cs typeface="Arial"/>
                <a:sym typeface="Arial"/>
              </a:rPr>
              <a:t>היהודים</a:t>
            </a:r>
            <a:r>
              <a:rPr lang="en-US" sz="3200" b="0" i="0" dirty="0">
                <a:latin typeface="Arial"/>
                <a:ea typeface="Arial"/>
                <a:cs typeface="Arial"/>
                <a:sym typeface="Arial"/>
              </a:rPr>
              <a:t> </a:t>
            </a:r>
            <a:r>
              <a:rPr lang="en-US" sz="3200" b="0" i="0" dirty="0" err="1">
                <a:latin typeface="Arial"/>
                <a:ea typeface="Arial"/>
                <a:cs typeface="Arial"/>
                <a:sym typeface="Arial"/>
              </a:rPr>
              <a:t>לכלא</a:t>
            </a:r>
            <a:r>
              <a:rPr lang="en-US" sz="3200" b="0" i="0" dirty="0">
                <a:latin typeface="Arial"/>
                <a:ea typeface="Arial"/>
                <a:cs typeface="Arial"/>
                <a:sym typeface="Arial"/>
              </a:rPr>
              <a:t> </a:t>
            </a:r>
            <a:r>
              <a:rPr lang="he-IL" sz="3200" dirty="0">
                <a:latin typeface="Arial"/>
                <a:ea typeface="Arial"/>
                <a:cs typeface="Arial"/>
                <a:sym typeface="Arial"/>
              </a:rPr>
              <a:t>ל</a:t>
            </a:r>
            <a:r>
              <a:rPr lang="en-US" sz="3200" b="0" i="0" dirty="0" err="1">
                <a:latin typeface="Roboto"/>
                <a:ea typeface="Roboto"/>
                <a:cs typeface="Roboto"/>
                <a:sym typeface="Roboto"/>
              </a:rPr>
              <a:t>יומיים</a:t>
            </a:r>
            <a:r>
              <a:rPr lang="en-US" sz="3200" b="0" i="0" dirty="0">
                <a:latin typeface="Roboto"/>
                <a:ea typeface="Roboto"/>
                <a:cs typeface="Roboto"/>
                <a:sym typeface="Roboto"/>
              </a:rPr>
              <a:t>.</a:t>
            </a:r>
            <a:endParaRPr sz="3200" b="0" i="0" dirty="0">
              <a:latin typeface="Arial"/>
              <a:ea typeface="Arial"/>
              <a:cs typeface="Arial"/>
              <a:sym typeface="Arial"/>
            </a:endParaRPr>
          </a:p>
          <a:p>
            <a:pPr marL="0" lvl="0" indent="0" algn="r" rtl="1">
              <a:lnSpc>
                <a:spcPct val="150000"/>
              </a:lnSpc>
              <a:spcBef>
                <a:spcPts val="1000"/>
              </a:spcBef>
              <a:spcAft>
                <a:spcPts val="0"/>
              </a:spcAft>
              <a:buClr>
                <a:srgbClr val="252525"/>
              </a:buClr>
              <a:buSzPts val="2800"/>
              <a:buNone/>
            </a:pPr>
            <a:r>
              <a:rPr lang="en-US" sz="3200" b="0" i="0" dirty="0" err="1">
                <a:latin typeface="Roboto"/>
                <a:ea typeface="Roboto"/>
                <a:cs typeface="Roboto"/>
                <a:sym typeface="Roboto"/>
              </a:rPr>
              <a:t>נשלחו</a:t>
            </a:r>
            <a:r>
              <a:rPr lang="en-US" sz="3200" b="0" i="0" dirty="0">
                <a:latin typeface="Roboto"/>
                <a:ea typeface="Roboto"/>
                <a:cs typeface="Roboto"/>
                <a:sym typeface="Roboto"/>
              </a:rPr>
              <a:t> 1,007 </a:t>
            </a:r>
            <a:r>
              <a:rPr lang="he-IL" sz="3200" b="0" i="0" dirty="0">
                <a:latin typeface="Roboto"/>
                <a:ea typeface="Roboto"/>
                <a:cs typeface="Roboto"/>
                <a:sym typeface="Roboto"/>
              </a:rPr>
              <a:t> </a:t>
            </a:r>
            <a:r>
              <a:rPr lang="en-US" sz="3200" b="0" i="0" dirty="0" err="1">
                <a:latin typeface="Roboto"/>
                <a:ea typeface="Roboto"/>
                <a:cs typeface="Roboto"/>
                <a:sym typeface="Roboto"/>
              </a:rPr>
              <a:t>יהודים</a:t>
            </a:r>
            <a:r>
              <a:rPr lang="en-US" sz="3200" dirty="0">
                <a:latin typeface="Arial"/>
                <a:ea typeface="Arial"/>
                <a:cs typeface="Arial"/>
                <a:sym typeface="Arial"/>
              </a:rPr>
              <a:t> </a:t>
            </a:r>
            <a:r>
              <a:rPr lang="en-US" sz="3200" b="0" i="0" dirty="0" err="1">
                <a:latin typeface="Arial"/>
                <a:ea typeface="Arial"/>
                <a:cs typeface="Arial"/>
                <a:sym typeface="Arial"/>
              </a:rPr>
              <a:t>אל</a:t>
            </a:r>
            <a:r>
              <a:rPr lang="en-US" sz="3200" b="0" i="0" dirty="0">
                <a:latin typeface="Arial"/>
                <a:ea typeface="Arial"/>
                <a:cs typeface="Arial"/>
                <a:sym typeface="Arial"/>
              </a:rPr>
              <a:t> </a:t>
            </a:r>
            <a:r>
              <a:rPr lang="en-US" sz="3200" b="0" i="0" u="sng" strike="noStrike" dirty="0" err="1">
                <a:latin typeface="Arial"/>
                <a:ea typeface="Arial"/>
                <a:cs typeface="Arial"/>
                <a:sym typeface="Arial"/>
                <a:hlinkClick r:id="rId6">
                  <a:extLst>
                    <a:ext uri="{A12FA001-AC4F-418D-AE19-62706E023703}">
                      <ahyp:hlinkClr xmlns:ahyp="http://schemas.microsoft.com/office/drawing/2018/hyperlinkcolor" xmlns="" val="tx"/>
                    </a:ext>
                  </a:extLst>
                </a:hlinkClick>
              </a:rPr>
              <a:t>מחנה</a:t>
            </a:r>
            <a:r>
              <a:rPr lang="en-US" sz="3200" b="0" i="0" u="sng" strike="noStrike" dirty="0">
                <a:latin typeface="Arial"/>
                <a:ea typeface="Arial"/>
                <a:cs typeface="Arial"/>
                <a:sym typeface="Arial"/>
                <a:hlinkClick r:id="rId6">
                  <a:extLst>
                    <a:ext uri="{A12FA001-AC4F-418D-AE19-62706E023703}">
                      <ahyp:hlinkClr xmlns:ahyp="http://schemas.microsoft.com/office/drawing/2018/hyperlinkcolor" xmlns="" val="tx"/>
                    </a:ext>
                  </a:extLst>
                </a:hlinkClick>
              </a:rPr>
              <a:t> </a:t>
            </a:r>
            <a:r>
              <a:rPr lang="en-US" sz="3200" b="0" i="0" u="sng" strike="noStrike" dirty="0" err="1">
                <a:latin typeface="Arial"/>
                <a:ea typeface="Arial"/>
                <a:cs typeface="Arial"/>
                <a:sym typeface="Arial"/>
                <a:hlinkClick r:id="rId6">
                  <a:extLst>
                    <a:ext uri="{A12FA001-AC4F-418D-AE19-62706E023703}">
                      <ahyp:hlinkClr xmlns:ahyp="http://schemas.microsoft.com/office/drawing/2018/hyperlinkcolor" xmlns="" val="tx"/>
                    </a:ext>
                  </a:extLst>
                </a:hlinkClick>
              </a:rPr>
              <a:t>ההשמדה</a:t>
            </a:r>
            <a:r>
              <a:rPr lang="en-US" sz="3200" b="0" i="0" dirty="0">
                <a:latin typeface="Arial"/>
                <a:ea typeface="Arial"/>
                <a:cs typeface="Arial"/>
                <a:sym typeface="Arial"/>
              </a:rPr>
              <a:t> </a:t>
            </a:r>
            <a:r>
              <a:rPr lang="en-US" sz="3200" b="0" i="0" dirty="0" err="1">
                <a:latin typeface="Arial"/>
                <a:ea typeface="Arial"/>
                <a:cs typeface="Arial"/>
                <a:sym typeface="Arial"/>
              </a:rPr>
              <a:t>ב</a:t>
            </a:r>
            <a:r>
              <a:rPr lang="en-US" sz="3200" b="0" i="0" u="sng" strike="noStrike" dirty="0" err="1">
                <a:latin typeface="Arial"/>
                <a:ea typeface="Arial"/>
                <a:cs typeface="Arial"/>
                <a:sym typeface="Arial"/>
                <a:hlinkClick r:id="rId7">
                  <a:extLst>
                    <a:ext uri="{A12FA001-AC4F-418D-AE19-62706E023703}">
                      <ahyp:hlinkClr xmlns:ahyp="http://schemas.microsoft.com/office/drawing/2018/hyperlinkcolor" xmlns="" val="tx"/>
                    </a:ext>
                  </a:extLst>
                </a:hlinkClick>
              </a:rPr>
              <a:t>בירקנאו</a:t>
            </a:r>
            <a:r>
              <a:rPr lang="en-US" sz="3200" b="0" i="0" dirty="0">
                <a:latin typeface="Arial"/>
                <a:ea typeface="Arial"/>
                <a:cs typeface="Arial"/>
                <a:sym typeface="Arial"/>
              </a:rPr>
              <a:t> </a:t>
            </a:r>
            <a:r>
              <a:rPr lang="en-US" sz="3200" b="0" i="0" dirty="0" err="1">
                <a:latin typeface="Arial"/>
                <a:ea typeface="Arial"/>
                <a:cs typeface="Arial"/>
                <a:sym typeface="Arial"/>
              </a:rPr>
              <a:t>והושמדו</a:t>
            </a:r>
            <a:r>
              <a:rPr lang="en-US" sz="3200" b="0" i="0" dirty="0">
                <a:latin typeface="Arial"/>
                <a:ea typeface="Arial"/>
                <a:cs typeface="Arial"/>
                <a:sym typeface="Arial"/>
              </a:rPr>
              <a:t>. </a:t>
            </a:r>
            <a:endParaRPr sz="3200" dirty="0"/>
          </a:p>
          <a:p>
            <a:pPr marL="0" lvl="0" indent="0" algn="r" rtl="1">
              <a:lnSpc>
                <a:spcPct val="150000"/>
              </a:lnSpc>
              <a:spcBef>
                <a:spcPts val="1000"/>
              </a:spcBef>
              <a:spcAft>
                <a:spcPts val="0"/>
              </a:spcAft>
              <a:buClr>
                <a:schemeClr val="dk1"/>
              </a:buClr>
              <a:buSzPts val="2800"/>
              <a:buNone/>
            </a:pPr>
            <a:r>
              <a:rPr lang="en-US" sz="3200" b="0" i="0" dirty="0" err="1">
                <a:latin typeface="Arial"/>
                <a:ea typeface="Arial"/>
                <a:cs typeface="Arial"/>
                <a:sym typeface="Arial"/>
              </a:rPr>
              <a:t>בסוף</a:t>
            </a:r>
            <a:r>
              <a:rPr lang="en-US" sz="3200" b="0" i="0" dirty="0">
                <a:latin typeface="Arial"/>
                <a:ea typeface="Arial"/>
                <a:cs typeface="Arial"/>
                <a:sym typeface="Arial"/>
              </a:rPr>
              <a:t> </a:t>
            </a:r>
            <a:r>
              <a:rPr lang="en-US" sz="3200" b="0" i="0" dirty="0" err="1">
                <a:latin typeface="Arial"/>
                <a:ea typeface="Arial"/>
                <a:cs typeface="Arial"/>
                <a:sym typeface="Arial"/>
              </a:rPr>
              <a:t>המלחמה</a:t>
            </a:r>
            <a:r>
              <a:rPr lang="en-US" sz="3200" b="0" i="0" dirty="0">
                <a:latin typeface="Arial"/>
                <a:ea typeface="Arial"/>
                <a:cs typeface="Arial"/>
                <a:sym typeface="Arial"/>
              </a:rPr>
              <a:t> </a:t>
            </a:r>
            <a:r>
              <a:rPr lang="en-US" sz="3200" b="0" i="0" dirty="0" err="1">
                <a:latin typeface="Arial"/>
                <a:ea typeface="Arial"/>
                <a:cs typeface="Arial"/>
                <a:sym typeface="Arial"/>
              </a:rPr>
              <a:t>חזרו</a:t>
            </a:r>
            <a:r>
              <a:rPr lang="en-US" sz="3200" b="0" i="0" dirty="0">
                <a:latin typeface="Arial"/>
                <a:ea typeface="Arial"/>
                <a:cs typeface="Arial"/>
                <a:sym typeface="Arial"/>
              </a:rPr>
              <a:t> </a:t>
            </a:r>
            <a:r>
              <a:rPr lang="en-US" sz="3200" b="0" i="0" dirty="0" err="1">
                <a:latin typeface="Arial"/>
                <a:ea typeface="Arial"/>
                <a:cs typeface="Arial"/>
                <a:sym typeface="Arial"/>
              </a:rPr>
              <a:t>לרומא</a:t>
            </a:r>
            <a:r>
              <a:rPr lang="en-US" sz="3200" b="0" i="0" dirty="0">
                <a:latin typeface="Arial"/>
                <a:ea typeface="Arial"/>
                <a:cs typeface="Arial"/>
                <a:sym typeface="Arial"/>
              </a:rPr>
              <a:t> 13 </a:t>
            </a:r>
            <a:r>
              <a:rPr lang="he-IL" sz="3200" b="0" i="0" dirty="0">
                <a:latin typeface="Arial"/>
                <a:ea typeface="Arial"/>
                <a:cs typeface="Arial"/>
                <a:sym typeface="Arial"/>
              </a:rPr>
              <a:t> </a:t>
            </a:r>
            <a:r>
              <a:rPr lang="en-US" sz="3200" b="0" i="0" dirty="0" err="1">
                <a:latin typeface="Arial"/>
                <a:ea typeface="Arial"/>
                <a:cs typeface="Arial"/>
                <a:sym typeface="Arial"/>
              </a:rPr>
              <a:t>גברים</a:t>
            </a:r>
            <a:r>
              <a:rPr lang="en-US" sz="3200" b="0" i="0" dirty="0">
                <a:latin typeface="Arial"/>
                <a:ea typeface="Arial"/>
                <a:cs typeface="Arial"/>
                <a:sym typeface="Arial"/>
              </a:rPr>
              <a:t> </a:t>
            </a:r>
            <a:r>
              <a:rPr lang="en-US" sz="3200" b="0" i="0" dirty="0" err="1">
                <a:latin typeface="Arial"/>
                <a:ea typeface="Arial"/>
                <a:cs typeface="Arial"/>
                <a:sym typeface="Arial"/>
              </a:rPr>
              <a:t>ואישה</a:t>
            </a:r>
            <a:r>
              <a:rPr lang="en-US" sz="3200" b="0" i="0" dirty="0">
                <a:latin typeface="Arial"/>
                <a:ea typeface="Arial"/>
                <a:cs typeface="Arial"/>
                <a:sym typeface="Arial"/>
              </a:rPr>
              <a:t> </a:t>
            </a:r>
            <a:r>
              <a:rPr lang="en-US" sz="3200" b="0" i="0" dirty="0" err="1">
                <a:latin typeface="Arial"/>
                <a:ea typeface="Arial"/>
                <a:cs typeface="Arial"/>
                <a:sym typeface="Arial"/>
              </a:rPr>
              <a:t>אחת</a:t>
            </a:r>
            <a:r>
              <a:rPr lang="he-IL" sz="3200" b="0" i="0" dirty="0">
                <a:latin typeface="Arial"/>
                <a:ea typeface="Arial"/>
                <a:cs typeface="Arial"/>
                <a:sym typeface="Arial"/>
              </a:rPr>
              <a:t>.</a:t>
            </a:r>
            <a:endParaRPr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7"/>
          <p:cNvPicPr preferRelativeResize="0"/>
          <p:nvPr/>
        </p:nvPicPr>
        <p:blipFill rotWithShape="1">
          <a:blip r:embed="rId3">
            <a:alphaModFix/>
          </a:blip>
          <a:srcRect t="15923" b="17323"/>
          <a:stretch/>
        </p:blipFill>
        <p:spPr>
          <a:xfrm>
            <a:off x="5111437" y="205620"/>
            <a:ext cx="6922908" cy="3893414"/>
          </a:xfrm>
          <a:prstGeom prst="rect">
            <a:avLst/>
          </a:prstGeom>
          <a:noFill/>
          <a:ln>
            <a:noFill/>
          </a:ln>
        </p:spPr>
      </p:pic>
      <p:sp>
        <p:nvSpPr>
          <p:cNvPr id="166" name="Google Shape;166;p27"/>
          <p:cNvSpPr txBox="1"/>
          <p:nvPr/>
        </p:nvSpPr>
        <p:spPr>
          <a:xfrm flipH="1">
            <a:off x="9680027" y="6211669"/>
            <a:ext cx="28180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Disegni  di Aldo Gai</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ציור של אלדו גאי</a:t>
            </a:r>
            <a:endParaRPr sz="1800" b="0" i="0" u="none" strike="noStrike" cap="none">
              <a:solidFill>
                <a:schemeClr val="dk1"/>
              </a:solidFill>
              <a:latin typeface="Calibri"/>
              <a:ea typeface="Calibri"/>
              <a:cs typeface="Calibri"/>
              <a:sym typeface="Calibri"/>
            </a:endParaRPr>
          </a:p>
        </p:txBody>
      </p:sp>
      <p:pic>
        <p:nvPicPr>
          <p:cNvPr id="167" name="Google Shape;167;p27"/>
          <p:cNvPicPr preferRelativeResize="0"/>
          <p:nvPr/>
        </p:nvPicPr>
        <p:blipFill rotWithShape="1">
          <a:blip r:embed="rId4">
            <a:alphaModFix/>
          </a:blip>
          <a:srcRect/>
          <a:stretch/>
        </p:blipFill>
        <p:spPr>
          <a:xfrm>
            <a:off x="585046" y="494784"/>
            <a:ext cx="3930815" cy="5516933"/>
          </a:xfrm>
          <a:prstGeom prst="rect">
            <a:avLst/>
          </a:prstGeom>
          <a:noFill/>
          <a:ln>
            <a:noFill/>
          </a:ln>
        </p:spPr>
      </p:pic>
      <p:sp>
        <p:nvSpPr>
          <p:cNvPr id="168" name="Google Shape;168;p27"/>
          <p:cNvSpPr txBox="1"/>
          <p:nvPr/>
        </p:nvSpPr>
        <p:spPr>
          <a:xfrm>
            <a:off x="4805073" y="4604361"/>
            <a:ext cx="7386927" cy="58477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3200" b="1" i="0" u="none" strike="noStrike" cap="none" dirty="0" err="1">
                <a:solidFill>
                  <a:schemeClr val="accent2">
                    <a:lumMod val="75000"/>
                  </a:schemeClr>
                </a:solidFill>
                <a:latin typeface="Calibri"/>
                <a:ea typeface="Calibri"/>
                <a:cs typeface="Calibri"/>
                <a:sym typeface="Calibri"/>
              </a:rPr>
              <a:t>לולו</a:t>
            </a:r>
            <a:r>
              <a:rPr lang="en-US" sz="3200" b="1" i="0" u="none" strike="noStrike" cap="none" dirty="0">
                <a:solidFill>
                  <a:schemeClr val="accent2">
                    <a:lumMod val="75000"/>
                  </a:schemeClr>
                </a:solidFill>
                <a:latin typeface="Calibri"/>
                <a:ea typeface="Calibri"/>
                <a:cs typeface="Calibri"/>
                <a:sym typeface="Calibri"/>
              </a:rPr>
              <a:t> </a:t>
            </a:r>
            <a:r>
              <a:rPr lang="en-US" sz="3200" b="1" i="0" u="none" strike="noStrike" cap="none" dirty="0" err="1">
                <a:solidFill>
                  <a:schemeClr val="accent2">
                    <a:lumMod val="75000"/>
                  </a:schemeClr>
                </a:solidFill>
                <a:latin typeface="Calibri"/>
                <a:ea typeface="Calibri"/>
                <a:cs typeface="Calibri"/>
                <a:sym typeface="Calibri"/>
              </a:rPr>
              <a:t>ומשפחתו</a:t>
            </a:r>
            <a:r>
              <a:rPr lang="en-US" sz="3200" b="1" i="0" u="none" strike="noStrike" cap="none" dirty="0">
                <a:solidFill>
                  <a:schemeClr val="accent2">
                    <a:lumMod val="75000"/>
                  </a:schemeClr>
                </a:solidFill>
                <a:latin typeface="Calibri"/>
                <a:ea typeface="Calibri"/>
                <a:cs typeface="Calibri"/>
                <a:sym typeface="Calibri"/>
              </a:rPr>
              <a:t> </a:t>
            </a:r>
            <a:r>
              <a:rPr lang="en-US" sz="3200" b="1" i="0" u="none" strike="noStrike" cap="none" dirty="0" err="1">
                <a:solidFill>
                  <a:schemeClr val="accent2">
                    <a:lumMod val="75000"/>
                  </a:schemeClr>
                </a:solidFill>
                <a:latin typeface="Calibri"/>
                <a:ea typeface="Calibri"/>
                <a:cs typeface="Calibri"/>
                <a:sym typeface="Calibri"/>
              </a:rPr>
              <a:t>בורחים</a:t>
            </a:r>
            <a:r>
              <a:rPr lang="en-US" sz="3200" b="1" i="0" u="none" strike="noStrike" cap="none" dirty="0">
                <a:solidFill>
                  <a:schemeClr val="accent2">
                    <a:lumMod val="75000"/>
                  </a:schemeClr>
                </a:solidFill>
                <a:latin typeface="Calibri"/>
                <a:ea typeface="Calibri"/>
                <a:cs typeface="Calibri"/>
                <a:sym typeface="Calibri"/>
              </a:rPr>
              <a:t>, </a:t>
            </a:r>
            <a:r>
              <a:rPr lang="en-US" sz="3200" b="1" i="0" u="none" strike="noStrike" cap="none" dirty="0" err="1">
                <a:solidFill>
                  <a:schemeClr val="accent2">
                    <a:lumMod val="75000"/>
                  </a:schemeClr>
                </a:solidFill>
                <a:latin typeface="Calibri"/>
                <a:ea typeface="Calibri"/>
                <a:cs typeface="Calibri"/>
                <a:sym typeface="Calibri"/>
              </a:rPr>
              <a:t>מתחבאים</a:t>
            </a:r>
            <a:r>
              <a:rPr lang="en-US" sz="3200" b="1" i="0" u="none" strike="noStrike" cap="none" dirty="0">
                <a:solidFill>
                  <a:schemeClr val="accent2">
                    <a:lumMod val="75000"/>
                  </a:schemeClr>
                </a:solidFill>
                <a:latin typeface="Calibri"/>
                <a:ea typeface="Calibri"/>
                <a:cs typeface="Calibri"/>
                <a:sym typeface="Calibri"/>
              </a:rPr>
              <a:t> </a:t>
            </a:r>
            <a:r>
              <a:rPr lang="en-US" sz="3200" b="1" i="0" u="none" strike="noStrike" cap="none" dirty="0" err="1">
                <a:solidFill>
                  <a:schemeClr val="accent2">
                    <a:lumMod val="75000"/>
                  </a:schemeClr>
                </a:solidFill>
                <a:latin typeface="Calibri"/>
                <a:ea typeface="Calibri"/>
                <a:cs typeface="Calibri"/>
                <a:sym typeface="Calibri"/>
              </a:rPr>
              <a:t>זמן</a:t>
            </a:r>
            <a:r>
              <a:rPr lang="en-US" sz="3200" b="1" i="0" u="none" strike="noStrike" cap="none" dirty="0">
                <a:solidFill>
                  <a:schemeClr val="accent2">
                    <a:lumMod val="75000"/>
                  </a:schemeClr>
                </a:solidFill>
                <a:latin typeface="Calibri"/>
                <a:ea typeface="Calibri"/>
                <a:cs typeface="Calibri"/>
                <a:sym typeface="Calibri"/>
              </a:rPr>
              <a:t> </a:t>
            </a:r>
            <a:r>
              <a:rPr lang="en-US" sz="3200" b="1" i="0" u="none" strike="noStrike" cap="none" dirty="0" err="1">
                <a:solidFill>
                  <a:schemeClr val="accent2">
                    <a:lumMod val="75000"/>
                  </a:schemeClr>
                </a:solidFill>
                <a:latin typeface="Calibri"/>
                <a:ea typeface="Calibri"/>
                <a:cs typeface="Calibri"/>
                <a:sym typeface="Calibri"/>
              </a:rPr>
              <a:t>רב</a:t>
            </a:r>
            <a:r>
              <a:rPr lang="en-US" sz="3200" b="1" i="0" u="none" strike="noStrike" cap="none" dirty="0">
                <a:solidFill>
                  <a:schemeClr val="accent2">
                    <a:lumMod val="75000"/>
                  </a:schemeClr>
                </a:solidFill>
                <a:latin typeface="Calibri"/>
                <a:ea typeface="Calibri"/>
                <a:cs typeface="Calibri"/>
                <a:sym typeface="Calibri"/>
              </a:rPr>
              <a:t> ...</a:t>
            </a:r>
            <a:endParaRPr sz="3200" b="1" i="0" u="none" strike="noStrike" cap="none" dirty="0">
              <a:solidFill>
                <a:schemeClr val="accent2">
                  <a:lumMod val="75000"/>
                </a:schemeClr>
              </a:solidFill>
              <a:latin typeface="Calibri"/>
              <a:ea typeface="Calibri"/>
              <a:cs typeface="Calibri"/>
              <a:sym typeface="Calibri"/>
            </a:endParaRPr>
          </a:p>
        </p:txBody>
      </p:sp>
      <p:sp>
        <p:nvSpPr>
          <p:cNvPr id="3" name="TextBox 2">
            <a:extLst>
              <a:ext uri="{FF2B5EF4-FFF2-40B4-BE49-F238E27FC236}">
                <a16:creationId xmlns:a16="http://schemas.microsoft.com/office/drawing/2014/main" id="{75F87E49-1A85-2143-CA02-B328D818257A}"/>
              </a:ext>
            </a:extLst>
          </p:cNvPr>
          <p:cNvSpPr txBox="1"/>
          <p:nvPr/>
        </p:nvSpPr>
        <p:spPr>
          <a:xfrm>
            <a:off x="4940969" y="5189136"/>
            <a:ext cx="6330638" cy="1015663"/>
          </a:xfrm>
          <a:prstGeom prst="rect">
            <a:avLst/>
          </a:prstGeom>
          <a:noFill/>
        </p:spPr>
        <p:txBody>
          <a:bodyPr wrap="square">
            <a:spAutoFit/>
          </a:bodyPr>
          <a:lstStyle/>
          <a:p>
            <a:pPr algn="l" rtl="0"/>
            <a:r>
              <a:rPr lang="en-US" sz="2000" dirty="0" err="1"/>
              <a:t>Lollo</a:t>
            </a:r>
            <a:r>
              <a:rPr lang="en-US" sz="2000" dirty="0"/>
              <a:t> con la </a:t>
            </a:r>
            <a:r>
              <a:rPr lang="en-US" sz="2000" dirty="0" err="1"/>
              <a:t>famiglia</a:t>
            </a:r>
            <a:r>
              <a:rPr lang="en-US" sz="2000" dirty="0"/>
              <a:t> </a:t>
            </a:r>
            <a:r>
              <a:rPr lang="en-US" sz="2000" dirty="0" err="1"/>
              <a:t>scapparo</a:t>
            </a:r>
            <a:r>
              <a:rPr lang="en-US" sz="2000" dirty="0"/>
              <a:t> e </a:t>
            </a:r>
            <a:r>
              <a:rPr lang="en-US" sz="2000" dirty="0" err="1"/>
              <a:t>si</a:t>
            </a:r>
            <a:r>
              <a:rPr lang="en-US" sz="2000" dirty="0"/>
              <a:t> </a:t>
            </a:r>
            <a:r>
              <a:rPr lang="en-US" sz="2000" dirty="0" err="1"/>
              <a:t>devono</a:t>
            </a:r>
            <a:r>
              <a:rPr lang="en-US" sz="2000" dirty="0"/>
              <a:t> </a:t>
            </a:r>
            <a:r>
              <a:rPr lang="en-US" sz="2000" dirty="0" err="1"/>
              <a:t>nascondere</a:t>
            </a:r>
            <a:r>
              <a:rPr lang="en-US" sz="2000" dirty="0"/>
              <a:t> per </a:t>
            </a:r>
            <a:r>
              <a:rPr lang="en-US" sz="2000" dirty="0" err="1"/>
              <a:t>moltissimo</a:t>
            </a:r>
            <a:r>
              <a:rPr lang="en-US" sz="2000" dirty="0"/>
              <a:t> tempo, </a:t>
            </a:r>
            <a:r>
              <a:rPr lang="en-US" sz="2000" dirty="0" err="1"/>
              <a:t>cercando</a:t>
            </a:r>
            <a:r>
              <a:rPr lang="en-US" sz="2000" dirty="0"/>
              <a:t> </a:t>
            </a:r>
            <a:r>
              <a:rPr lang="en-US" sz="2000" dirty="0" err="1"/>
              <a:t>luoghi</a:t>
            </a:r>
            <a:r>
              <a:rPr lang="en-US" sz="2000" dirty="0"/>
              <a:t> di </a:t>
            </a:r>
            <a:r>
              <a:rPr lang="en-US" sz="2000" dirty="0" err="1"/>
              <a:t>fortuna</a:t>
            </a:r>
            <a:r>
              <a:rPr lang="en-US" sz="2000" dirty="0"/>
              <a:t>: sotto il </a:t>
            </a:r>
            <a:r>
              <a:rPr lang="en-US" sz="2000" dirty="0" err="1"/>
              <a:t>fiume</a:t>
            </a:r>
            <a:r>
              <a:rPr lang="en-US" sz="2000" dirty="0"/>
              <a:t> </a:t>
            </a:r>
            <a:r>
              <a:rPr lang="en-US" sz="2000" dirty="0" err="1"/>
              <a:t>Tevere</a:t>
            </a:r>
            <a:r>
              <a:rPr lang="en-US" sz="2000" dirty="0"/>
              <a:t> o in un </a:t>
            </a:r>
            <a:r>
              <a:rPr lang="en-US" sz="2000" dirty="0" err="1"/>
              <a:t>magazzino</a:t>
            </a:r>
            <a:r>
              <a:rPr lang="en-US" sz="2000" dirty="0"/>
              <a:t> di </a:t>
            </a:r>
            <a:r>
              <a:rPr lang="en-US" sz="2000" dirty="0" err="1"/>
              <a:t>carbone</a:t>
            </a:r>
            <a:r>
              <a:rPr lang="en-US" sz="2000" dirty="0"/>
              <a:t>.</a:t>
            </a:r>
            <a:endParaRPr lang="it-IT"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p:cNvPicPr preferRelativeResize="0"/>
          <p:nvPr/>
        </p:nvPicPr>
        <p:blipFill rotWithShape="1">
          <a:blip r:embed="rId3">
            <a:alphaModFix/>
          </a:blip>
          <a:srcRect/>
          <a:stretch/>
        </p:blipFill>
        <p:spPr>
          <a:xfrm>
            <a:off x="2371411" y="275883"/>
            <a:ext cx="7598104" cy="4888970"/>
          </a:xfrm>
          <a:prstGeom prst="rect">
            <a:avLst/>
          </a:prstGeom>
          <a:noFill/>
          <a:ln>
            <a:noFill/>
          </a:ln>
        </p:spPr>
      </p:pic>
      <p:sp>
        <p:nvSpPr>
          <p:cNvPr id="174" name="Google Shape;174;p28"/>
          <p:cNvSpPr txBox="1"/>
          <p:nvPr/>
        </p:nvSpPr>
        <p:spPr>
          <a:xfrm flipH="1">
            <a:off x="683288" y="5034225"/>
            <a:ext cx="10670032" cy="138495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2800" b="0" i="0" u="none" strike="noStrike" cap="none" dirty="0">
                <a:solidFill>
                  <a:schemeClr val="accent2">
                    <a:lumMod val="75000"/>
                  </a:schemeClr>
                </a:solidFill>
                <a:latin typeface="Calibri"/>
                <a:ea typeface="Calibri"/>
                <a:cs typeface="Calibri"/>
                <a:sym typeface="Calibri"/>
              </a:rPr>
              <a:t>יום אחד ב 9/01/1943 </a:t>
            </a:r>
            <a:r>
              <a:rPr lang="en-US" sz="2800" b="0" i="0" u="none" strike="noStrike" cap="none" dirty="0" err="1">
                <a:solidFill>
                  <a:schemeClr val="accent2">
                    <a:lumMod val="75000"/>
                  </a:schemeClr>
                </a:solidFill>
                <a:latin typeface="Calibri"/>
                <a:ea typeface="Calibri"/>
                <a:cs typeface="Calibri"/>
                <a:sym typeface="Calibri"/>
              </a:rPr>
              <a:t>הם</a:t>
            </a:r>
            <a:r>
              <a:rPr lang="en-US" sz="2800" b="0" i="0" u="none" strike="noStrike" cap="none" dirty="0">
                <a:solidFill>
                  <a:schemeClr val="accent2">
                    <a:lumMod val="75000"/>
                  </a:schemeClr>
                </a:solidFill>
                <a:latin typeface="Calibri"/>
                <a:ea typeface="Calibri"/>
                <a:cs typeface="Calibri"/>
                <a:sym typeface="Calibri"/>
              </a:rPr>
              <a:t> </a:t>
            </a:r>
            <a:r>
              <a:rPr lang="en-US" sz="2800" b="0" i="0" u="none" strike="noStrike" cap="none" dirty="0" err="1">
                <a:solidFill>
                  <a:schemeClr val="accent2">
                    <a:lumMod val="75000"/>
                  </a:schemeClr>
                </a:solidFill>
                <a:latin typeface="Calibri"/>
                <a:ea typeface="Calibri"/>
                <a:cs typeface="Calibri"/>
                <a:sym typeface="Calibri"/>
              </a:rPr>
              <a:t>חוזרים</a:t>
            </a:r>
            <a:r>
              <a:rPr lang="en-US" sz="2800" b="0" i="0" u="none" strike="noStrike" cap="none" dirty="0">
                <a:solidFill>
                  <a:schemeClr val="accent2">
                    <a:lumMod val="75000"/>
                  </a:schemeClr>
                </a:solidFill>
                <a:latin typeface="Calibri"/>
                <a:ea typeface="Calibri"/>
                <a:cs typeface="Calibri"/>
                <a:sym typeface="Calibri"/>
              </a:rPr>
              <a:t> </a:t>
            </a:r>
            <a:r>
              <a:rPr lang="en-US" sz="2800" b="0" i="0" u="none" strike="noStrike" cap="none" dirty="0" err="1">
                <a:solidFill>
                  <a:schemeClr val="accent2">
                    <a:lumMod val="75000"/>
                  </a:schemeClr>
                </a:solidFill>
                <a:latin typeface="Calibri"/>
                <a:ea typeface="Calibri"/>
                <a:cs typeface="Calibri"/>
                <a:sym typeface="Calibri"/>
              </a:rPr>
              <a:t>הביתה</a:t>
            </a:r>
            <a:r>
              <a:rPr lang="he-IL" sz="2800" b="0" i="0" u="none" strike="noStrike" cap="none" dirty="0">
                <a:solidFill>
                  <a:schemeClr val="accent2">
                    <a:lumMod val="75000"/>
                  </a:schemeClr>
                </a:solidFill>
                <a:latin typeface="Calibri"/>
                <a:ea typeface="Calibri"/>
                <a:cs typeface="Calibri"/>
                <a:sym typeface="Calibri"/>
              </a:rPr>
              <a:t>...</a:t>
            </a:r>
          </a:p>
          <a:p>
            <a:pPr marL="0" marR="0" lvl="0" indent="0" algn="ctr" rtl="1">
              <a:spcBef>
                <a:spcPts val="0"/>
              </a:spcBef>
              <a:spcAft>
                <a:spcPts val="0"/>
              </a:spcAft>
              <a:buNone/>
            </a:pPr>
            <a:r>
              <a:rPr lang="en-US" sz="2800" dirty="0">
                <a:solidFill>
                  <a:schemeClr val="dk1"/>
                </a:solidFill>
                <a:latin typeface="Calibri"/>
                <a:ea typeface="Calibri"/>
                <a:cs typeface="Calibri"/>
                <a:sym typeface="Calibri"/>
              </a:rPr>
              <a:t>Un </a:t>
            </a:r>
            <a:r>
              <a:rPr lang="en-US" sz="2800" dirty="0" err="1">
                <a:solidFill>
                  <a:schemeClr val="dk1"/>
                </a:solidFill>
                <a:latin typeface="Calibri"/>
                <a:ea typeface="Calibri"/>
                <a:cs typeface="Calibri"/>
                <a:sym typeface="Calibri"/>
              </a:rPr>
              <a:t>giorno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tornarono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nella</a:t>
            </a:r>
            <a:r>
              <a:rPr lang="en-US" sz="2800" dirty="0">
                <a:solidFill>
                  <a:schemeClr val="dk1"/>
                </a:solidFill>
                <a:latin typeface="Calibri"/>
                <a:ea typeface="Calibri"/>
                <a:cs typeface="Calibri"/>
                <a:sym typeface="Calibri"/>
              </a:rPr>
              <a:t> loro casa ma </a:t>
            </a:r>
            <a:r>
              <a:rPr lang="en-US" sz="2800" dirty="0" err="1">
                <a:solidFill>
                  <a:schemeClr val="dk1"/>
                </a:solidFill>
                <a:latin typeface="Calibri"/>
                <a:ea typeface="Calibri"/>
                <a:cs typeface="Calibri"/>
                <a:sym typeface="Calibri"/>
              </a:rPr>
              <a:t>furono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arrestati</a:t>
            </a:r>
            <a:r>
              <a:rPr lang="en-US" sz="2800" dirty="0">
                <a:solidFill>
                  <a:schemeClr val="dk1"/>
                </a:solidFill>
                <a:latin typeface="Calibri"/>
                <a:ea typeface="Calibri"/>
                <a:cs typeface="Calibri"/>
                <a:sym typeface="Calibri"/>
              </a:rPr>
              <a:t> da </a:t>
            </a:r>
            <a:r>
              <a:rPr lang="en-US" sz="2800" dirty="0" err="1">
                <a:solidFill>
                  <a:schemeClr val="dk1"/>
                </a:solidFill>
                <a:latin typeface="Calibri"/>
                <a:ea typeface="Calibri"/>
                <a:cs typeface="Calibri"/>
                <a:sym typeface="Calibri"/>
              </a:rPr>
              <a:t>fascisti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italiani</a:t>
            </a:r>
            <a:r>
              <a:rPr lang="en-US" sz="2800" dirty="0">
                <a:solidFill>
                  <a:schemeClr val="dk1"/>
                </a:solidFill>
                <a:latin typeface="Calibri"/>
                <a:ea typeface="Calibri"/>
                <a:cs typeface="Calibri"/>
                <a:sym typeface="Calibri"/>
              </a:rPr>
              <a:t> e </a:t>
            </a:r>
            <a:r>
              <a:rPr lang="en-US" sz="2800" dirty="0" err="1">
                <a:solidFill>
                  <a:schemeClr val="dk1"/>
                </a:solidFill>
                <a:latin typeface="Calibri"/>
                <a:ea typeface="Calibri"/>
                <a:cs typeface="Calibri"/>
                <a:sym typeface="Calibri"/>
              </a:rPr>
              <a:t>portati</a:t>
            </a:r>
            <a:r>
              <a:rPr lang="en-US" sz="2800" dirty="0">
                <a:solidFill>
                  <a:schemeClr val="dk1"/>
                </a:solidFill>
                <a:latin typeface="Calibri"/>
                <a:ea typeface="Calibri"/>
                <a:cs typeface="Calibri"/>
                <a:sym typeface="Calibri"/>
              </a:rPr>
              <a:t> al </a:t>
            </a:r>
            <a:r>
              <a:rPr lang="en-US" sz="2800" dirty="0" err="1">
                <a:solidFill>
                  <a:schemeClr val="dk1"/>
                </a:solidFill>
                <a:latin typeface="Calibri"/>
                <a:ea typeface="Calibri"/>
                <a:cs typeface="Calibri"/>
                <a:sym typeface="Calibri"/>
              </a:rPr>
              <a:t>carcere</a:t>
            </a:r>
            <a:r>
              <a:rPr lang="en-US" sz="2800" dirty="0">
                <a:solidFill>
                  <a:schemeClr val="dk1"/>
                </a:solidFill>
                <a:latin typeface="Calibri"/>
                <a:ea typeface="Calibri"/>
                <a:cs typeface="Calibri"/>
                <a:sym typeface="Calibri"/>
              </a:rPr>
              <a:t> di Regina </a:t>
            </a:r>
            <a:r>
              <a:rPr lang="en-US" sz="2800" dirty="0" err="1">
                <a:solidFill>
                  <a:schemeClr val="dk1"/>
                </a:solidFill>
                <a:latin typeface="Calibri"/>
                <a:ea typeface="Calibri"/>
                <a:cs typeface="Calibri"/>
                <a:sym typeface="Calibri"/>
              </a:rPr>
              <a:t>Coeli</a:t>
            </a:r>
            <a:r>
              <a:rPr lang="en-US" sz="2800"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accent2">
                    <a:lumMod val="75000"/>
                  </a:schemeClr>
                </a:solidFill>
              </a:rPr>
              <a:t>Il  </a:t>
            </a:r>
            <a:r>
              <a:rPr lang="en-US" dirty="0" err="1">
                <a:solidFill>
                  <a:schemeClr val="accent2">
                    <a:lumMod val="75000"/>
                  </a:schemeClr>
                </a:solidFill>
              </a:rPr>
              <a:t>carcere</a:t>
            </a:r>
            <a:r>
              <a:rPr lang="en-US" dirty="0">
                <a:solidFill>
                  <a:schemeClr val="accent2">
                    <a:lumMod val="75000"/>
                  </a:schemeClr>
                </a:solidFill>
              </a:rPr>
              <a:t> di REGINA COELI – III  Braccio</a:t>
            </a:r>
            <a:br>
              <a:rPr lang="en-US" dirty="0">
                <a:solidFill>
                  <a:schemeClr val="accent2">
                    <a:lumMod val="75000"/>
                  </a:schemeClr>
                </a:solidFill>
              </a:rPr>
            </a:br>
            <a:r>
              <a:rPr lang="en-US" sz="4400" dirty="0">
                <a:solidFill>
                  <a:schemeClr val="accent2">
                    <a:lumMod val="75000"/>
                  </a:schemeClr>
                </a:solidFill>
                <a:latin typeface="Calibri"/>
                <a:ea typeface="Calibri"/>
                <a:cs typeface="Calibri"/>
                <a:sym typeface="Calibri"/>
              </a:rPr>
              <a:t>Campo di </a:t>
            </a:r>
            <a:r>
              <a:rPr lang="en-US" dirty="0" err="1">
                <a:solidFill>
                  <a:schemeClr val="accent2">
                    <a:lumMod val="75000"/>
                  </a:schemeClr>
                </a:solidFill>
                <a:latin typeface="Calibri"/>
                <a:ea typeface="Calibri"/>
                <a:cs typeface="Calibri"/>
                <a:sym typeface="Calibri"/>
              </a:rPr>
              <a:t>C</a:t>
            </a:r>
            <a:r>
              <a:rPr lang="en-US" sz="4400" dirty="0" err="1">
                <a:solidFill>
                  <a:schemeClr val="accent2">
                    <a:lumMod val="75000"/>
                  </a:schemeClr>
                </a:solidFill>
                <a:latin typeface="Calibri"/>
                <a:ea typeface="Calibri"/>
                <a:cs typeface="Calibri"/>
                <a:sym typeface="Calibri"/>
              </a:rPr>
              <a:t>oncentramento</a:t>
            </a:r>
            <a:r>
              <a:rPr lang="en-US" sz="4400" dirty="0">
                <a:solidFill>
                  <a:schemeClr val="accent2">
                    <a:lumMod val="75000"/>
                  </a:schemeClr>
                </a:solidFill>
                <a:latin typeface="Calibri"/>
                <a:ea typeface="Calibri"/>
                <a:cs typeface="Calibri"/>
                <a:sym typeface="Calibri"/>
              </a:rPr>
              <a:t> di Roma</a:t>
            </a:r>
            <a:endParaRPr dirty="0">
              <a:solidFill>
                <a:schemeClr val="accent2">
                  <a:lumMod val="75000"/>
                </a:schemeClr>
              </a:solidFill>
            </a:endParaRPr>
          </a:p>
        </p:txBody>
      </p:sp>
      <p:pic>
        <p:nvPicPr>
          <p:cNvPr id="180" name="Google Shape;180;p29"/>
          <p:cNvPicPr preferRelativeResize="0">
            <a:picLocks noGrp="1"/>
          </p:cNvPicPr>
          <p:nvPr>
            <p:ph type="body" idx="1"/>
          </p:nvPr>
        </p:nvPicPr>
        <p:blipFill rotWithShape="1">
          <a:blip r:embed="rId3">
            <a:alphaModFix/>
          </a:blip>
          <a:srcRect/>
          <a:stretch/>
        </p:blipFill>
        <p:spPr>
          <a:xfrm>
            <a:off x="2270928" y="2180492"/>
            <a:ext cx="7389165" cy="42018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0" descr="A collage of photos of people&#10;&#10;Description automatically generated with low confidence"/>
          <p:cNvPicPr preferRelativeResize="0"/>
          <p:nvPr/>
        </p:nvPicPr>
        <p:blipFill rotWithShape="1">
          <a:blip r:embed="rId3">
            <a:alphaModFix/>
          </a:blip>
          <a:srcRect/>
          <a:stretch/>
        </p:blipFill>
        <p:spPr>
          <a:xfrm>
            <a:off x="203284" y="-92034"/>
            <a:ext cx="6203260" cy="4373298"/>
          </a:xfrm>
          <a:prstGeom prst="rect">
            <a:avLst/>
          </a:prstGeom>
          <a:noFill/>
          <a:ln>
            <a:noFill/>
          </a:ln>
        </p:spPr>
      </p:pic>
      <p:pic>
        <p:nvPicPr>
          <p:cNvPr id="186" name="Google Shape;186;p30"/>
          <p:cNvPicPr preferRelativeResize="0"/>
          <p:nvPr/>
        </p:nvPicPr>
        <p:blipFill rotWithShape="1">
          <a:blip r:embed="rId4">
            <a:alphaModFix/>
          </a:blip>
          <a:srcRect/>
          <a:stretch/>
        </p:blipFill>
        <p:spPr>
          <a:xfrm>
            <a:off x="6723321" y="1631704"/>
            <a:ext cx="6036903" cy="4240924"/>
          </a:xfrm>
          <a:prstGeom prst="rect">
            <a:avLst/>
          </a:prstGeom>
          <a:noFill/>
          <a:ln>
            <a:noFill/>
          </a:ln>
        </p:spPr>
      </p:pic>
      <p:sp>
        <p:nvSpPr>
          <p:cNvPr id="3" name="תיבת טקסט 2">
            <a:extLst>
              <a:ext uri="{FF2B5EF4-FFF2-40B4-BE49-F238E27FC236}">
                <a16:creationId xmlns:a16="http://schemas.microsoft.com/office/drawing/2014/main" id="{2ED88313-5727-F4C6-9001-D5868013C099}"/>
              </a:ext>
            </a:extLst>
          </p:cNvPr>
          <p:cNvSpPr txBox="1"/>
          <p:nvPr/>
        </p:nvSpPr>
        <p:spPr>
          <a:xfrm>
            <a:off x="467161" y="4541230"/>
            <a:ext cx="6097772" cy="646331"/>
          </a:xfrm>
          <a:prstGeom prst="rect">
            <a:avLst/>
          </a:prstGeom>
          <a:noFill/>
        </p:spPr>
        <p:txBody>
          <a:bodyPr wrap="square">
            <a:spAutoFit/>
          </a:bodyPr>
          <a:lstStyle/>
          <a:p>
            <a:r>
              <a:rPr lang="he-IL" dirty="0" err="1"/>
              <a:t>Cosa</a:t>
            </a:r>
            <a:r>
              <a:rPr lang="he-IL" dirty="0"/>
              <a:t> </a:t>
            </a:r>
            <a:r>
              <a:rPr lang="he-IL" dirty="0" err="1"/>
              <a:t>vedete</a:t>
            </a:r>
            <a:r>
              <a:rPr lang="he-IL" dirty="0"/>
              <a:t> </a:t>
            </a:r>
            <a:r>
              <a:rPr lang="he-IL" dirty="0" err="1"/>
              <a:t>nella</a:t>
            </a:r>
            <a:r>
              <a:rPr lang="he-IL" dirty="0"/>
              <a:t> </a:t>
            </a:r>
            <a:r>
              <a:rPr lang="he-IL" dirty="0" err="1"/>
              <a:t>foto?Cosa</a:t>
            </a:r>
            <a:r>
              <a:rPr lang="he-IL" dirty="0"/>
              <a:t> è </a:t>
            </a:r>
            <a:r>
              <a:rPr lang="he-IL" dirty="0" err="1"/>
              <a:t>possibile</a:t>
            </a:r>
            <a:r>
              <a:rPr lang="he-IL" dirty="0"/>
              <a:t> </a:t>
            </a:r>
            <a:r>
              <a:rPr lang="he-IL" dirty="0" err="1"/>
              <a:t>sapere</a:t>
            </a:r>
            <a:r>
              <a:rPr lang="he-IL" dirty="0"/>
              <a:t> </a:t>
            </a:r>
            <a:r>
              <a:rPr lang="he-IL" dirty="0" err="1"/>
              <a:t>del</a:t>
            </a:r>
            <a:r>
              <a:rPr lang="he-IL" dirty="0"/>
              <a:t> </a:t>
            </a:r>
            <a:r>
              <a:rPr lang="he-IL" dirty="0" err="1"/>
              <a:t>loro</a:t>
            </a:r>
            <a:r>
              <a:rPr lang="he-IL" dirty="0"/>
              <a:t> </a:t>
            </a:r>
            <a:r>
              <a:rPr lang="he-IL" dirty="0" err="1"/>
              <a:t>status</a:t>
            </a:r>
            <a:r>
              <a:rPr lang="he-IL" dirty="0"/>
              <a:t> </a:t>
            </a:r>
            <a:r>
              <a:rPr lang="he-IL" dirty="0" err="1"/>
              <a:t>sociale</a:t>
            </a:r>
            <a:r>
              <a:rPr lang="he-IL" dirty="0"/>
              <a:t> </a:t>
            </a:r>
            <a:r>
              <a:rPr lang="he-IL" dirty="0" err="1"/>
              <a:t>in</a:t>
            </a:r>
            <a:r>
              <a:rPr lang="he-IL" dirty="0"/>
              <a:t> </a:t>
            </a:r>
            <a:r>
              <a:rPr lang="he-IL" dirty="0" err="1"/>
              <a:t>Italia?Sono</a:t>
            </a:r>
            <a:r>
              <a:rPr lang="he-IL" dirty="0"/>
              <a:t> </a:t>
            </a:r>
            <a:r>
              <a:rPr lang="he-IL" dirty="0" err="1"/>
              <a:t>ebrei</a:t>
            </a:r>
            <a:r>
              <a:rPr lang="he-IL" dirty="0"/>
              <a:t> </a:t>
            </a:r>
            <a:r>
              <a:rPr lang="he-IL" dirty="0" err="1"/>
              <a:t>integrati</a:t>
            </a:r>
            <a:r>
              <a:rPr lang="he-IL" dirty="0"/>
              <a:t>?</a:t>
            </a:r>
          </a:p>
        </p:txBody>
      </p:sp>
      <p:sp>
        <p:nvSpPr>
          <p:cNvPr id="5" name="תיבת טקסט 4">
            <a:extLst>
              <a:ext uri="{FF2B5EF4-FFF2-40B4-BE49-F238E27FC236}">
                <a16:creationId xmlns:a16="http://schemas.microsoft.com/office/drawing/2014/main" id="{959AB1FD-F8BD-66F7-ED68-1DC646792B0C}"/>
              </a:ext>
            </a:extLst>
          </p:cNvPr>
          <p:cNvSpPr txBox="1"/>
          <p:nvPr/>
        </p:nvSpPr>
        <p:spPr>
          <a:xfrm>
            <a:off x="6921796" y="800706"/>
            <a:ext cx="6379534" cy="369332"/>
          </a:xfrm>
          <a:prstGeom prst="rect">
            <a:avLst/>
          </a:prstGeom>
          <a:noFill/>
        </p:spPr>
        <p:txBody>
          <a:bodyPr wrap="square">
            <a:spAutoFit/>
          </a:bodyPr>
          <a:lstStyle/>
          <a:p>
            <a:r>
              <a:rPr lang="he-IL" dirty="0" err="1"/>
              <a:t>Il</a:t>
            </a:r>
            <a:r>
              <a:rPr lang="he-IL" dirty="0"/>
              <a:t> </a:t>
            </a:r>
            <a:r>
              <a:rPr lang="he-IL" dirty="0" err="1"/>
              <a:t>loro</a:t>
            </a:r>
            <a:r>
              <a:rPr lang="he-IL" dirty="0"/>
              <a:t> </a:t>
            </a:r>
            <a:r>
              <a:rPr lang="he-IL" dirty="0" err="1"/>
              <a:t>aspetto</a:t>
            </a:r>
            <a:r>
              <a:rPr lang="he-IL" dirty="0"/>
              <a:t> è </a:t>
            </a:r>
            <a:r>
              <a:rPr lang="he-IL" dirty="0" err="1"/>
              <a:t>secondo</a:t>
            </a:r>
            <a:r>
              <a:rPr lang="he-IL" dirty="0"/>
              <a:t> </a:t>
            </a:r>
            <a:r>
              <a:rPr lang="he-IL" dirty="0" err="1"/>
              <a:t>gli</a:t>
            </a:r>
            <a:r>
              <a:rPr lang="he-IL" dirty="0"/>
              <a:t> </a:t>
            </a:r>
            <a:r>
              <a:rPr lang="he-IL" dirty="0" err="1"/>
              <a:t>stereotipi</a:t>
            </a:r>
            <a:r>
              <a:rPr lang="he-IL" dirty="0"/>
              <a:t> </a:t>
            </a:r>
            <a:r>
              <a:rPr lang="he-IL" dirty="0" err="1"/>
              <a:t>nazisti</a:t>
            </a:r>
            <a:r>
              <a:rPr lang="he-IL"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5400000">
            <a:off x="2651575" y="-2651575"/>
            <a:ext cx="6858000" cy="12161150"/>
          </a:xfrm>
          <a:prstGeom prst="rect">
            <a:avLst/>
          </a:prstGeom>
          <a:noFill/>
          <a:ln>
            <a:noFill/>
          </a:ln>
        </p:spPr>
      </p:pic>
      <p:sp>
        <p:nvSpPr>
          <p:cNvPr id="85" name="Google Shape;85;p1"/>
          <p:cNvSpPr txBox="1"/>
          <p:nvPr/>
        </p:nvSpPr>
        <p:spPr>
          <a:xfrm>
            <a:off x="1585913" y="168916"/>
            <a:ext cx="10243217" cy="3416279"/>
          </a:xfrm>
          <a:prstGeom prst="rect">
            <a:avLst/>
          </a:prstGeom>
          <a:noFill/>
          <a:ln>
            <a:noFill/>
          </a:ln>
        </p:spPr>
        <p:txBody>
          <a:bodyPr spcFirstLastPara="1" wrap="square" lIns="91425" tIns="45700" rIns="91425" bIns="45700" anchor="t" anchorCtr="0">
            <a:spAutoFit/>
          </a:bodyPr>
          <a:lstStyle/>
          <a:p>
            <a:pPr algn="ctr"/>
            <a:r>
              <a:rPr lang="he-IL" sz="5400" b="1" dirty="0"/>
              <a:t>יום השואה</a:t>
            </a:r>
            <a:r>
              <a:rPr lang="en-US" sz="5400" b="1" dirty="0"/>
              <a:t> </a:t>
            </a:r>
          </a:p>
          <a:p>
            <a:pPr algn="ctr"/>
            <a:r>
              <a:rPr lang="he-IL" sz="5400" b="1" dirty="0"/>
              <a:t>סיפור משפחה איטלקית</a:t>
            </a:r>
            <a:endParaRPr lang="it-IT" sz="5400" b="1" dirty="0"/>
          </a:p>
          <a:p>
            <a:pPr marL="0" marR="0" lvl="0" indent="0" algn="ctr" rtl="0">
              <a:lnSpc>
                <a:spcPct val="100000"/>
              </a:lnSpc>
              <a:spcBef>
                <a:spcPts val="0"/>
              </a:spcBef>
              <a:spcAft>
                <a:spcPts val="0"/>
              </a:spcAft>
              <a:buClr>
                <a:srgbClr val="000000"/>
              </a:buClr>
              <a:buSzPts val="5400"/>
              <a:buFont typeface="Arial"/>
              <a:buNone/>
            </a:pPr>
            <a:endParaRPr lang="en-US" sz="5400" b="1" dirty="0"/>
          </a:p>
          <a:p>
            <a:pPr marL="0" marR="0" lvl="0" indent="0" algn="ctr" rtl="0">
              <a:lnSpc>
                <a:spcPct val="100000"/>
              </a:lnSpc>
              <a:spcBef>
                <a:spcPts val="0"/>
              </a:spcBef>
              <a:spcAft>
                <a:spcPts val="0"/>
              </a:spcAft>
              <a:buClr>
                <a:srgbClr val="000000"/>
              </a:buClr>
              <a:buSzPts val="5400"/>
              <a:buFont typeface="Arial"/>
              <a:buNone/>
            </a:pPr>
            <a:endParaRPr lang="it-IT" sz="5400" b="0" i="0" u="none" strike="noStrike" cap="none" dirty="0">
              <a:latin typeface="Calibri"/>
              <a:ea typeface="Calibri"/>
              <a:cs typeface="Calibri"/>
              <a:sym typeface="Calibri"/>
            </a:endParaRPr>
          </a:p>
        </p:txBody>
      </p:sp>
      <p:pic>
        <p:nvPicPr>
          <p:cNvPr id="86" name="Google Shape;86;p1"/>
          <p:cNvPicPr preferRelativeResize="0"/>
          <p:nvPr/>
        </p:nvPicPr>
        <p:blipFill rotWithShape="1">
          <a:blip r:embed="rId4">
            <a:alphaModFix/>
          </a:blip>
          <a:srcRect/>
          <a:stretch/>
        </p:blipFill>
        <p:spPr>
          <a:xfrm>
            <a:off x="7153560" y="3802108"/>
            <a:ext cx="4144962" cy="2838979"/>
          </a:xfrm>
          <a:prstGeom prst="rect">
            <a:avLst/>
          </a:prstGeom>
          <a:noFill/>
          <a:ln>
            <a:noFill/>
          </a:ln>
        </p:spPr>
      </p:pic>
      <p:pic>
        <p:nvPicPr>
          <p:cNvPr id="87" name="Google Shape;87;p1"/>
          <p:cNvPicPr preferRelativeResize="0"/>
          <p:nvPr/>
        </p:nvPicPr>
        <p:blipFill rotWithShape="1">
          <a:blip r:embed="rId5">
            <a:alphaModFix/>
          </a:blip>
          <a:srcRect/>
          <a:stretch/>
        </p:blipFill>
        <p:spPr>
          <a:xfrm>
            <a:off x="362870" y="2039489"/>
            <a:ext cx="6458670" cy="4216932"/>
          </a:xfrm>
          <a:prstGeom prst="rect">
            <a:avLst/>
          </a:prstGeom>
          <a:noFill/>
          <a:ln>
            <a:noFill/>
          </a:ln>
        </p:spPr>
      </p:pic>
      <p:pic>
        <p:nvPicPr>
          <p:cNvPr id="88" name="Google Shape;88;p1"/>
          <p:cNvPicPr preferRelativeResize="0"/>
          <p:nvPr/>
        </p:nvPicPr>
        <p:blipFill rotWithShape="1">
          <a:blip r:embed="rId6">
            <a:alphaModFix/>
          </a:blip>
          <a:srcRect/>
          <a:stretch/>
        </p:blipFill>
        <p:spPr>
          <a:xfrm>
            <a:off x="8105624" y="2059735"/>
            <a:ext cx="3192898" cy="189632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1"/>
          <p:cNvPicPr preferRelativeResize="0"/>
          <p:nvPr/>
        </p:nvPicPr>
        <p:blipFill rotWithShape="1">
          <a:blip r:embed="rId3">
            <a:alphaModFix/>
          </a:blip>
          <a:srcRect/>
          <a:stretch/>
        </p:blipFill>
        <p:spPr>
          <a:xfrm>
            <a:off x="7193864" y="238125"/>
            <a:ext cx="4570640" cy="6310212"/>
          </a:xfrm>
          <a:prstGeom prst="rect">
            <a:avLst/>
          </a:prstGeom>
          <a:noFill/>
          <a:ln>
            <a:noFill/>
          </a:ln>
        </p:spPr>
      </p:pic>
      <p:pic>
        <p:nvPicPr>
          <p:cNvPr id="192" name="Google Shape;192;p31"/>
          <p:cNvPicPr preferRelativeResize="0"/>
          <p:nvPr/>
        </p:nvPicPr>
        <p:blipFill rotWithShape="1">
          <a:blip r:embed="rId4">
            <a:alphaModFix/>
          </a:blip>
          <a:srcRect/>
          <a:stretch/>
        </p:blipFill>
        <p:spPr>
          <a:xfrm>
            <a:off x="954907" y="238125"/>
            <a:ext cx="5619750" cy="6381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3407-BF53-0506-03BE-D96A347FD336}"/>
              </a:ext>
            </a:extLst>
          </p:cNvPr>
          <p:cNvSpPr>
            <a:spLocks noGrp="1"/>
          </p:cNvSpPr>
          <p:nvPr>
            <p:ph type="title"/>
          </p:nvPr>
        </p:nvSpPr>
        <p:spPr/>
        <p:txBody>
          <a:bodyPr/>
          <a:lstStyle/>
          <a:p>
            <a:pPr algn="l"/>
            <a:r>
              <a:rPr lang="en-US" b="1" dirty="0" err="1">
                <a:solidFill>
                  <a:schemeClr val="accent2">
                    <a:lumMod val="75000"/>
                  </a:schemeClr>
                </a:solidFill>
              </a:rPr>
              <a:t>Lettera</a:t>
            </a:r>
            <a:r>
              <a:rPr lang="en-US" b="1" dirty="0">
                <a:solidFill>
                  <a:schemeClr val="accent2">
                    <a:lumMod val="75000"/>
                  </a:schemeClr>
                </a:solidFill>
              </a:rPr>
              <a:t> da </a:t>
            </a:r>
            <a:r>
              <a:rPr lang="en-US" b="1" dirty="0" err="1">
                <a:solidFill>
                  <a:schemeClr val="accent2">
                    <a:lumMod val="75000"/>
                  </a:schemeClr>
                </a:solidFill>
              </a:rPr>
              <a:t>Fossoli</a:t>
            </a:r>
            <a:r>
              <a:rPr lang="en-US" b="1" dirty="0">
                <a:solidFill>
                  <a:schemeClr val="accent2">
                    <a:lumMod val="75000"/>
                  </a:schemeClr>
                </a:solidFill>
              </a:rPr>
              <a:t>- Campo di </a:t>
            </a:r>
            <a:r>
              <a:rPr lang="en-US" b="1" dirty="0" err="1">
                <a:solidFill>
                  <a:schemeClr val="accent2">
                    <a:lumMod val="75000"/>
                  </a:schemeClr>
                </a:solidFill>
              </a:rPr>
              <a:t>Concentramento</a:t>
            </a:r>
            <a:r>
              <a:rPr lang="en-US" b="1" dirty="0">
                <a:solidFill>
                  <a:schemeClr val="accent2">
                    <a:lumMod val="75000"/>
                  </a:schemeClr>
                </a:solidFill>
              </a:rPr>
              <a:t> in Italia</a:t>
            </a:r>
            <a:endParaRPr lang="it-IT" b="1" dirty="0">
              <a:solidFill>
                <a:schemeClr val="accent2">
                  <a:lumMod val="75000"/>
                </a:schemeClr>
              </a:solidFill>
            </a:endParaRPr>
          </a:p>
        </p:txBody>
      </p:sp>
      <p:pic>
        <p:nvPicPr>
          <p:cNvPr id="4" name="Google Shape;192;p31">
            <a:extLst>
              <a:ext uri="{FF2B5EF4-FFF2-40B4-BE49-F238E27FC236}">
                <a16:creationId xmlns:a16="http://schemas.microsoft.com/office/drawing/2014/main" id="{27686FA7-F940-1507-572C-AB25AA3783A8}"/>
              </a:ext>
            </a:extLst>
          </p:cNvPr>
          <p:cNvPicPr preferRelativeResize="0">
            <a:picLocks noGrp="1"/>
          </p:cNvPicPr>
          <p:nvPr>
            <p:ph idx="1"/>
          </p:nvPr>
        </p:nvPicPr>
        <p:blipFill rotWithShape="1">
          <a:blip r:embed="rId2">
            <a:alphaModFix/>
          </a:blip>
          <a:srcRect/>
          <a:stretch/>
        </p:blipFill>
        <p:spPr>
          <a:xfrm>
            <a:off x="2403804" y="1690688"/>
            <a:ext cx="3958389" cy="5037931"/>
          </a:xfrm>
          <a:prstGeom prst="rect">
            <a:avLst/>
          </a:prstGeom>
          <a:noFill/>
          <a:ln>
            <a:noFill/>
          </a:ln>
        </p:spPr>
      </p:pic>
      <p:pic>
        <p:nvPicPr>
          <p:cNvPr id="5" name="Google Shape;191;p31">
            <a:extLst>
              <a:ext uri="{FF2B5EF4-FFF2-40B4-BE49-F238E27FC236}">
                <a16:creationId xmlns:a16="http://schemas.microsoft.com/office/drawing/2014/main" id="{380D6996-05A0-6753-57C1-87296C408B12}"/>
              </a:ext>
            </a:extLst>
          </p:cNvPr>
          <p:cNvPicPr preferRelativeResize="0"/>
          <p:nvPr/>
        </p:nvPicPr>
        <p:blipFill rotWithShape="1">
          <a:blip r:embed="rId3">
            <a:alphaModFix/>
          </a:blip>
          <a:srcRect/>
          <a:stretch/>
        </p:blipFill>
        <p:spPr>
          <a:xfrm>
            <a:off x="7165180" y="1690688"/>
            <a:ext cx="3831775" cy="5037932"/>
          </a:xfrm>
          <a:prstGeom prst="rect">
            <a:avLst/>
          </a:prstGeom>
          <a:noFill/>
          <a:ln>
            <a:noFill/>
          </a:ln>
        </p:spPr>
      </p:pic>
    </p:spTree>
    <p:extLst>
      <p:ext uri="{BB962C8B-B14F-4D97-AF65-F5344CB8AC3E}">
        <p14:creationId xmlns:p14="http://schemas.microsoft.com/office/powerpoint/2010/main" val="2045400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ctrTitle"/>
          </p:nvPr>
        </p:nvSpPr>
        <p:spPr>
          <a:xfrm>
            <a:off x="9073662" y="542611"/>
            <a:ext cx="2984360" cy="232117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
            </a:r>
            <a:br>
              <a:rPr lang="en-US"/>
            </a:br>
            <a:r>
              <a:rPr lang="en-US"/>
              <a:t/>
            </a:r>
            <a:br>
              <a:rPr lang="en-US"/>
            </a:br>
            <a:r>
              <a:rPr lang="en-US" sz="3100" b="1"/>
              <a:t>Auschwitz</a:t>
            </a:r>
            <a:br>
              <a:rPr lang="en-US" sz="3100" b="1"/>
            </a:br>
            <a:r>
              <a:rPr lang="en-US" sz="3100" b="1"/>
              <a:t>31 Maggio 1944</a:t>
            </a:r>
            <a:r>
              <a:rPr lang="en-US"/>
              <a:t/>
            </a:r>
            <a:br>
              <a:rPr lang="en-US"/>
            </a:br>
            <a:r>
              <a:rPr lang="en-US"/>
              <a:t/>
            </a:r>
            <a:br>
              <a:rPr lang="en-US"/>
            </a:br>
            <a:endParaRPr/>
          </a:p>
        </p:txBody>
      </p:sp>
      <p:pic>
        <p:nvPicPr>
          <p:cNvPr id="198" name="Google Shape;198;p32"/>
          <p:cNvPicPr preferRelativeResize="0"/>
          <p:nvPr/>
        </p:nvPicPr>
        <p:blipFill rotWithShape="1">
          <a:blip r:embed="rId3">
            <a:alphaModFix/>
          </a:blip>
          <a:srcRect/>
          <a:stretch/>
        </p:blipFill>
        <p:spPr>
          <a:xfrm>
            <a:off x="733528" y="256233"/>
            <a:ext cx="8430569" cy="62251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3"/>
          <p:cNvPicPr preferRelativeResize="0"/>
          <p:nvPr/>
        </p:nvPicPr>
        <p:blipFill rotWithShape="1">
          <a:blip r:embed="rId3">
            <a:alphaModFix/>
          </a:blip>
          <a:srcRect/>
          <a:stretch/>
        </p:blipFill>
        <p:spPr>
          <a:xfrm>
            <a:off x="156595" y="138111"/>
            <a:ext cx="3019425" cy="5972175"/>
          </a:xfrm>
          <a:prstGeom prst="rect">
            <a:avLst/>
          </a:prstGeom>
          <a:noFill/>
          <a:ln>
            <a:noFill/>
          </a:ln>
        </p:spPr>
      </p:pic>
      <p:pic>
        <p:nvPicPr>
          <p:cNvPr id="204" name="Google Shape;204;p33"/>
          <p:cNvPicPr preferRelativeResize="0"/>
          <p:nvPr/>
        </p:nvPicPr>
        <p:blipFill rotWithShape="1">
          <a:blip r:embed="rId4">
            <a:alphaModFix/>
          </a:blip>
          <a:srcRect/>
          <a:stretch/>
        </p:blipFill>
        <p:spPr>
          <a:xfrm>
            <a:off x="2580707" y="323848"/>
            <a:ext cx="4400550" cy="2800350"/>
          </a:xfrm>
          <a:prstGeom prst="rect">
            <a:avLst/>
          </a:prstGeom>
          <a:noFill/>
          <a:ln>
            <a:noFill/>
          </a:ln>
        </p:spPr>
      </p:pic>
      <p:pic>
        <p:nvPicPr>
          <p:cNvPr id="222" name="Google Shape;222;p36"/>
          <p:cNvPicPr preferRelativeResize="0"/>
          <p:nvPr/>
        </p:nvPicPr>
        <p:blipFill rotWithShape="1">
          <a:blip r:embed="rId5">
            <a:alphaModFix/>
          </a:blip>
          <a:srcRect/>
          <a:stretch/>
        </p:blipFill>
        <p:spPr>
          <a:xfrm>
            <a:off x="9692255" y="138111"/>
            <a:ext cx="2343150" cy="6362700"/>
          </a:xfrm>
          <a:prstGeom prst="rect">
            <a:avLst/>
          </a:prstGeom>
          <a:noFill/>
          <a:ln>
            <a:noFill/>
          </a:ln>
        </p:spPr>
      </p:pic>
      <p:pic>
        <p:nvPicPr>
          <p:cNvPr id="223" name="Google Shape;223;p36"/>
          <p:cNvPicPr preferRelativeResize="0"/>
          <p:nvPr/>
        </p:nvPicPr>
        <p:blipFill rotWithShape="1">
          <a:blip r:embed="rId6">
            <a:alphaModFix/>
          </a:blip>
          <a:srcRect/>
          <a:stretch/>
        </p:blipFill>
        <p:spPr>
          <a:xfrm>
            <a:off x="4588041" y="3878177"/>
            <a:ext cx="4920589" cy="223210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5"/>
          <p:cNvPicPr preferRelativeResize="0"/>
          <p:nvPr/>
        </p:nvPicPr>
        <p:blipFill rotWithShape="1">
          <a:blip r:embed="rId3">
            <a:alphaModFix/>
          </a:blip>
          <a:srcRect/>
          <a:stretch/>
        </p:blipFill>
        <p:spPr>
          <a:xfrm>
            <a:off x="946483" y="121387"/>
            <a:ext cx="3208421" cy="5605645"/>
          </a:xfrm>
          <a:prstGeom prst="rect">
            <a:avLst/>
          </a:prstGeom>
          <a:noFill/>
          <a:ln>
            <a:noFill/>
          </a:ln>
        </p:spPr>
      </p:pic>
      <p:pic>
        <p:nvPicPr>
          <p:cNvPr id="217" name="Google Shape;217;p35"/>
          <p:cNvPicPr preferRelativeResize="0"/>
          <p:nvPr/>
        </p:nvPicPr>
        <p:blipFill rotWithShape="1">
          <a:blip r:embed="rId4">
            <a:alphaModFix/>
          </a:blip>
          <a:srcRect/>
          <a:stretch/>
        </p:blipFill>
        <p:spPr>
          <a:xfrm>
            <a:off x="4154904" y="4241063"/>
            <a:ext cx="4152900" cy="2495550"/>
          </a:xfrm>
          <a:prstGeom prst="rect">
            <a:avLst/>
          </a:prstGeom>
          <a:noFill/>
          <a:ln>
            <a:noFill/>
          </a:ln>
        </p:spPr>
      </p:pic>
      <p:pic>
        <p:nvPicPr>
          <p:cNvPr id="210" name="Google Shape;210;p34"/>
          <p:cNvPicPr preferRelativeResize="0"/>
          <p:nvPr/>
        </p:nvPicPr>
        <p:blipFill rotWithShape="1">
          <a:blip r:embed="rId5">
            <a:alphaModFix/>
          </a:blip>
          <a:srcRect/>
          <a:stretch/>
        </p:blipFill>
        <p:spPr>
          <a:xfrm>
            <a:off x="5803987" y="314325"/>
            <a:ext cx="3495675" cy="6543675"/>
          </a:xfrm>
          <a:prstGeom prst="rect">
            <a:avLst/>
          </a:prstGeom>
          <a:noFill/>
          <a:ln>
            <a:noFill/>
          </a:ln>
        </p:spPr>
      </p:pic>
      <p:pic>
        <p:nvPicPr>
          <p:cNvPr id="211" name="Google Shape;211;p34"/>
          <p:cNvPicPr preferRelativeResize="0"/>
          <p:nvPr/>
        </p:nvPicPr>
        <p:blipFill rotWithShape="1">
          <a:blip r:embed="rId6">
            <a:alphaModFix/>
          </a:blip>
          <a:srcRect/>
          <a:stretch/>
        </p:blipFill>
        <p:spPr>
          <a:xfrm>
            <a:off x="8080956" y="3304674"/>
            <a:ext cx="4111044" cy="24232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accent2">
                    <a:lumMod val="75000"/>
                  </a:schemeClr>
                </a:solidFill>
              </a:rPr>
              <a:t>Leo (</a:t>
            </a:r>
            <a:r>
              <a:rPr lang="en-US" dirty="0" err="1">
                <a:solidFill>
                  <a:schemeClr val="accent2">
                    <a:lumMod val="75000"/>
                  </a:schemeClr>
                </a:solidFill>
              </a:rPr>
              <a:t>Lollo</a:t>
            </a:r>
            <a:r>
              <a:rPr lang="en-US" dirty="0">
                <a:solidFill>
                  <a:schemeClr val="accent2">
                    <a:lumMod val="75000"/>
                  </a:schemeClr>
                </a:solidFill>
              </a:rPr>
              <a:t>) con le sue </a:t>
            </a:r>
            <a:r>
              <a:rPr lang="en-US" dirty="0" err="1">
                <a:solidFill>
                  <a:schemeClr val="accent2">
                    <a:lumMod val="75000"/>
                  </a:schemeClr>
                </a:solidFill>
              </a:rPr>
              <a:t>sorelle</a:t>
            </a:r>
            <a:r>
              <a:rPr lang="en-US" dirty="0">
                <a:solidFill>
                  <a:schemeClr val="accent2">
                    <a:lumMod val="75000"/>
                  </a:schemeClr>
                </a:solidFill>
              </a:rPr>
              <a:t> </a:t>
            </a:r>
            <a:r>
              <a:rPr lang="en-US" dirty="0" err="1">
                <a:solidFill>
                  <a:schemeClr val="accent2">
                    <a:lumMod val="75000"/>
                  </a:schemeClr>
                </a:solidFill>
              </a:rPr>
              <a:t>sopravvissute</a:t>
            </a:r>
            <a:r>
              <a:rPr lang="en-US" dirty="0">
                <a:solidFill>
                  <a:schemeClr val="accent2">
                    <a:lumMod val="75000"/>
                  </a:schemeClr>
                </a:solidFill>
              </a:rPr>
              <a:t/>
            </a:r>
            <a:br>
              <a:rPr lang="en-US" dirty="0">
                <a:solidFill>
                  <a:schemeClr val="accent2">
                    <a:lumMod val="75000"/>
                  </a:schemeClr>
                </a:solidFill>
              </a:rPr>
            </a:br>
            <a:r>
              <a:rPr lang="en-US" dirty="0" err="1">
                <a:solidFill>
                  <a:schemeClr val="accent2">
                    <a:lumMod val="75000"/>
                  </a:schemeClr>
                </a:solidFill>
              </a:rPr>
              <a:t>לולו</a:t>
            </a:r>
            <a:r>
              <a:rPr lang="en-US" dirty="0">
                <a:solidFill>
                  <a:schemeClr val="accent2">
                    <a:lumMod val="75000"/>
                  </a:schemeClr>
                </a:solidFill>
              </a:rPr>
              <a:t> </a:t>
            </a:r>
            <a:r>
              <a:rPr lang="en-US" dirty="0" err="1">
                <a:solidFill>
                  <a:schemeClr val="accent2">
                    <a:lumMod val="75000"/>
                  </a:schemeClr>
                </a:solidFill>
              </a:rPr>
              <a:t>ואחיותיו</a:t>
            </a:r>
            <a:r>
              <a:rPr lang="en-US" dirty="0">
                <a:solidFill>
                  <a:schemeClr val="accent2">
                    <a:lumMod val="75000"/>
                  </a:schemeClr>
                </a:solidFill>
              </a:rPr>
              <a:t> </a:t>
            </a:r>
            <a:r>
              <a:rPr lang="en-US" dirty="0" err="1">
                <a:solidFill>
                  <a:schemeClr val="accent2">
                    <a:lumMod val="75000"/>
                  </a:schemeClr>
                </a:solidFill>
              </a:rPr>
              <a:t>שנותרו</a:t>
            </a:r>
            <a:r>
              <a:rPr lang="en-US" dirty="0">
                <a:solidFill>
                  <a:schemeClr val="accent2">
                    <a:lumMod val="75000"/>
                  </a:schemeClr>
                </a:solidFill>
              </a:rPr>
              <a:t> </a:t>
            </a:r>
            <a:r>
              <a:rPr lang="en-US" dirty="0" err="1">
                <a:solidFill>
                  <a:schemeClr val="accent2">
                    <a:lumMod val="75000"/>
                  </a:schemeClr>
                </a:solidFill>
              </a:rPr>
              <a:t>בחיים</a:t>
            </a:r>
            <a:endParaRPr dirty="0">
              <a:solidFill>
                <a:schemeClr val="accent2">
                  <a:lumMod val="75000"/>
                </a:schemeClr>
              </a:solidFill>
            </a:endParaRPr>
          </a:p>
        </p:txBody>
      </p:sp>
      <p:pic>
        <p:nvPicPr>
          <p:cNvPr id="229" name="Google Shape;229;p37"/>
          <p:cNvPicPr preferRelativeResize="0">
            <a:picLocks noGrp="1"/>
          </p:cNvPicPr>
          <p:nvPr>
            <p:ph type="body" idx="1"/>
          </p:nvPr>
        </p:nvPicPr>
        <p:blipFill rotWithShape="1">
          <a:blip r:embed="rId3">
            <a:alphaModFix/>
          </a:blip>
          <a:srcRect t="15223" b="6393"/>
          <a:stretch/>
        </p:blipFill>
        <p:spPr>
          <a:xfrm>
            <a:off x="2459421" y="2111252"/>
            <a:ext cx="7783668" cy="43816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3"/>
        <p:cNvGrpSpPr/>
        <p:nvPr/>
      </p:nvGrpSpPr>
      <p:grpSpPr>
        <a:xfrm>
          <a:off x="0" y="0"/>
          <a:ext cx="0" cy="0"/>
          <a:chOff x="0" y="0"/>
          <a:chExt cx="0" cy="0"/>
        </a:xfrm>
      </p:grpSpPr>
      <p:pic>
        <p:nvPicPr>
          <p:cNvPr id="2" name="Google Shape;268;p44">
            <a:extLst>
              <a:ext uri="{FF2B5EF4-FFF2-40B4-BE49-F238E27FC236}">
                <a16:creationId xmlns:a16="http://schemas.microsoft.com/office/drawing/2014/main" id="{C1734F0D-1E69-B008-DA2E-C8ED717C9759}"/>
              </a:ext>
            </a:extLst>
          </p:cNvPr>
          <p:cNvPicPr preferRelativeResize="0"/>
          <p:nvPr/>
        </p:nvPicPr>
        <p:blipFill rotWithShape="1">
          <a:blip r:embed="rId3"/>
          <a:srcRect r="-3" b="34928"/>
          <a:stretch/>
        </p:blipFill>
        <p:spPr>
          <a:xfrm>
            <a:off x="5162052" y="3272588"/>
            <a:ext cx="6105382" cy="3585411"/>
          </a:xfrm>
          <a:prstGeom prst="rect">
            <a:avLst/>
          </a:prstGeom>
          <a:noFill/>
        </p:spPr>
      </p:pic>
      <p:pic>
        <p:nvPicPr>
          <p:cNvPr id="248" name="Google Shape;248;p40"/>
          <p:cNvPicPr preferRelativeResize="0"/>
          <p:nvPr/>
        </p:nvPicPr>
        <p:blipFill rotWithShape="1">
          <a:blip r:embed="rId4"/>
          <a:srcRect t="20387" r="1" b="9209"/>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p:spPr>
      </p:pic>
      <p:pic>
        <p:nvPicPr>
          <p:cNvPr id="234" name="Google Shape;234;p38"/>
          <p:cNvPicPr preferRelativeResize="0"/>
          <p:nvPr/>
        </p:nvPicPr>
        <p:blipFill rotWithShape="1">
          <a:blip r:embed="rId5"/>
          <a:srcRect t="7667" r="3" b="37937"/>
          <a:stretch/>
        </p:blipFill>
        <p:spPr>
          <a:xfrm>
            <a:off x="7458302" y="-22547"/>
            <a:ext cx="3809132" cy="3139531"/>
          </a:xfrm>
          <a:prstGeom prst="rect">
            <a:avLst/>
          </a:prstGeom>
          <a:noFill/>
        </p:spPr>
      </p:pic>
      <p:pic>
        <p:nvPicPr>
          <p:cNvPr id="263" name="Google Shape;263;p43" descr="A picture containing outdoor, person, standing, people&#10;&#10;Description automatically generated"/>
          <p:cNvPicPr preferRelativeResize="0"/>
          <p:nvPr/>
        </p:nvPicPr>
        <p:blipFill rotWithShape="1">
          <a:blip r:embed="rId6"/>
          <a:srcRect t="28007" r="-2" b="20209"/>
          <a:stretch/>
        </p:blipFill>
        <p:spPr>
          <a:xfrm>
            <a:off x="1" y="4065775"/>
            <a:ext cx="5001186" cy="2792224"/>
          </a:xfrm>
          <a:prstGeom prst="rect">
            <a:avLst/>
          </a:prstGeom>
          <a:noFill/>
        </p:spPr>
      </p:pic>
      <p:sp>
        <p:nvSpPr>
          <p:cNvPr id="268" name="Rectangle 267">
            <a:extLst>
              <a:ext uri="{FF2B5EF4-FFF2-40B4-BE49-F238E27FC236}">
                <a16:creationId xmlns:a16="http://schemas.microsoft.com/office/drawing/2014/main" id="{25414FA1-2D4C-41DB-83DE-4F3E38C10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E83A34-0475-4842-8D41-ECDBA908C3BC}"/>
              </a:ext>
            </a:extLst>
          </p:cNvPr>
          <p:cNvSpPr>
            <a:spLocks noGrp="1"/>
          </p:cNvSpPr>
          <p:nvPr>
            <p:ph type="title"/>
          </p:nvPr>
        </p:nvSpPr>
        <p:spPr>
          <a:xfrm>
            <a:off x="890338" y="640080"/>
            <a:ext cx="3734014" cy="3395614"/>
          </a:xfrm>
        </p:spPr>
        <p:txBody>
          <a:bodyPr vert="horz" lIns="91440" tIns="45720" rIns="91440" bIns="45720" rtlCol="0" anchor="b">
            <a:normAutofit fontScale="90000"/>
          </a:bodyPr>
          <a:lstStyle/>
          <a:p>
            <a:pPr algn="ctr"/>
            <a:r>
              <a:rPr lang="en-US" sz="5000" b="1" dirty="0" err="1">
                <a:solidFill>
                  <a:schemeClr val="accent2">
                    <a:lumMod val="75000"/>
                  </a:schemeClr>
                </a:solidFill>
                <a:cs typeface="+mn-cs"/>
              </a:rPr>
              <a:t>דוד</a:t>
            </a:r>
            <a:r>
              <a:rPr lang="en-US" sz="5000" b="1" dirty="0">
                <a:solidFill>
                  <a:schemeClr val="accent2">
                    <a:lumMod val="75000"/>
                  </a:schemeClr>
                </a:solidFill>
                <a:cs typeface="+mn-cs"/>
              </a:rPr>
              <a:t> </a:t>
            </a:r>
            <a:r>
              <a:rPr lang="he-IL" sz="5000" b="1" dirty="0">
                <a:solidFill>
                  <a:schemeClr val="accent2">
                    <a:lumMod val="75000"/>
                  </a:schemeClr>
                </a:solidFill>
                <a:cs typeface="+mn-cs"/>
              </a:rPr>
              <a:t>הנכד של לולו</a:t>
            </a:r>
            <a:r>
              <a:rPr lang="en-US" sz="5000" b="1" dirty="0">
                <a:solidFill>
                  <a:schemeClr val="accent2">
                    <a:lumMod val="75000"/>
                  </a:schemeClr>
                </a:solidFill>
                <a:cs typeface="+mn-cs"/>
              </a:rPr>
              <a:t>  </a:t>
            </a:r>
            <a:r>
              <a:rPr lang="en-US" sz="5000" b="1" dirty="0" err="1">
                <a:solidFill>
                  <a:schemeClr val="accent2">
                    <a:lumMod val="75000"/>
                  </a:schemeClr>
                </a:solidFill>
                <a:cs typeface="+mn-cs"/>
              </a:rPr>
              <a:t>במסע</a:t>
            </a:r>
            <a:r>
              <a:rPr lang="en-US" sz="5000" b="1" dirty="0">
                <a:solidFill>
                  <a:schemeClr val="accent2">
                    <a:lumMod val="75000"/>
                  </a:schemeClr>
                </a:solidFill>
                <a:cs typeface="+mn-cs"/>
              </a:rPr>
              <a:t> </a:t>
            </a:r>
            <a:r>
              <a:rPr lang="en-US" sz="5000" b="1" dirty="0" err="1">
                <a:solidFill>
                  <a:schemeClr val="accent2">
                    <a:lumMod val="75000"/>
                  </a:schemeClr>
                </a:solidFill>
                <a:cs typeface="+mn-cs"/>
              </a:rPr>
              <a:t>לפולין</a:t>
            </a:r>
            <a:r>
              <a:rPr lang="en-US" sz="5000" b="1" dirty="0">
                <a:solidFill>
                  <a:schemeClr val="accent2">
                    <a:lumMod val="75000"/>
                  </a:schemeClr>
                </a:solidFill>
                <a:cs typeface="+mn-cs"/>
              </a:rPr>
              <a:t> </a:t>
            </a:r>
            <a:br>
              <a:rPr lang="en-US" sz="5000" b="1" dirty="0">
                <a:solidFill>
                  <a:schemeClr val="accent2">
                    <a:lumMod val="75000"/>
                  </a:schemeClr>
                </a:solidFill>
                <a:cs typeface="+mn-cs"/>
              </a:rPr>
            </a:br>
            <a:r>
              <a:rPr lang="en-US" sz="5000" b="1" dirty="0" err="1">
                <a:solidFill>
                  <a:schemeClr val="accent2">
                    <a:lumMod val="75000"/>
                  </a:schemeClr>
                </a:solidFill>
                <a:cs typeface="+mn-cs"/>
              </a:rPr>
              <a:t>עם</a:t>
            </a:r>
            <a:r>
              <a:rPr lang="en-US" sz="5000" b="1" dirty="0">
                <a:solidFill>
                  <a:schemeClr val="accent2">
                    <a:lumMod val="75000"/>
                  </a:schemeClr>
                </a:solidFill>
                <a:cs typeface="+mn-cs"/>
              </a:rPr>
              <a:t> </a:t>
            </a:r>
            <a:r>
              <a:rPr lang="en-US" sz="5000" b="1" dirty="0" err="1">
                <a:solidFill>
                  <a:schemeClr val="accent2">
                    <a:lumMod val="75000"/>
                  </a:schemeClr>
                </a:solidFill>
                <a:cs typeface="+mn-cs"/>
              </a:rPr>
              <a:t>בית</a:t>
            </a:r>
            <a:r>
              <a:rPr lang="en-US" sz="5000" b="1" dirty="0">
                <a:solidFill>
                  <a:schemeClr val="accent2">
                    <a:lumMod val="75000"/>
                  </a:schemeClr>
                </a:solidFill>
                <a:cs typeface="+mn-cs"/>
              </a:rPr>
              <a:t> </a:t>
            </a:r>
            <a:r>
              <a:rPr lang="en-US" sz="5000" b="1" dirty="0" err="1">
                <a:solidFill>
                  <a:schemeClr val="accent2">
                    <a:lumMod val="75000"/>
                  </a:schemeClr>
                </a:solidFill>
                <a:cs typeface="+mn-cs"/>
              </a:rPr>
              <a:t>הספר</a:t>
            </a:r>
            <a:r>
              <a:rPr lang="en-US" sz="5000" b="1" dirty="0">
                <a:solidFill>
                  <a:schemeClr val="accent2">
                    <a:lumMod val="75000"/>
                  </a:schemeClr>
                </a:solidFill>
                <a:cs typeface="+mn-cs"/>
              </a:rPr>
              <a:t> </a:t>
            </a:r>
            <a:r>
              <a:rPr lang="en-US" sz="5000" b="1" dirty="0" err="1">
                <a:solidFill>
                  <a:schemeClr val="accent2">
                    <a:lumMod val="75000"/>
                  </a:schemeClr>
                </a:solidFill>
                <a:cs typeface="+mn-cs"/>
              </a:rPr>
              <a:t>הישראלי</a:t>
            </a:r>
            <a:r>
              <a:rPr lang="en-US" sz="5000" b="1" dirty="0"/>
              <a:t/>
            </a:r>
            <a:br>
              <a:rPr lang="en-US" sz="5000" b="1" dirty="0"/>
            </a:br>
            <a:endParaRPr lang="en-US" sz="5000" b="1" dirty="0"/>
          </a:p>
        </p:txBody>
      </p:sp>
      <p:sp>
        <p:nvSpPr>
          <p:cNvPr id="6" name="TextBox 5">
            <a:extLst>
              <a:ext uri="{FF2B5EF4-FFF2-40B4-BE49-F238E27FC236}">
                <a16:creationId xmlns:a16="http://schemas.microsoft.com/office/drawing/2014/main" id="{54C71B6C-0BAF-8F03-8B54-E1E792F1687A}"/>
              </a:ext>
            </a:extLst>
          </p:cNvPr>
          <p:cNvSpPr txBox="1"/>
          <p:nvPr/>
        </p:nvSpPr>
        <p:spPr>
          <a:xfrm>
            <a:off x="890339" y="4636008"/>
            <a:ext cx="3734014" cy="1572768"/>
          </a:xfrm>
          <a:prstGeom prst="rect">
            <a:avLst/>
          </a:prstGeom>
        </p:spPr>
        <p:txBody>
          <a:bodyPr vert="horz" lIns="91440" tIns="45720" rIns="91440" bIns="45720" rtlCol="0">
            <a:normAutofit/>
          </a:bodyPr>
          <a:lstStyle/>
          <a:p>
            <a:pPr>
              <a:lnSpc>
                <a:spcPct val="90000"/>
              </a:lnSpc>
              <a:spcBef>
                <a:spcPts val="1000"/>
              </a:spcBef>
            </a:pPr>
            <a:r>
              <a:rPr lang="en-US" sz="2400" b="1" dirty="0"/>
              <a:t>La </a:t>
            </a:r>
            <a:r>
              <a:rPr lang="en-US" sz="2400" b="1" dirty="0" err="1"/>
              <a:t>rivincita</a:t>
            </a:r>
            <a:r>
              <a:rPr lang="en-US" sz="2400" b="1" dirty="0"/>
              <a:t> </a:t>
            </a:r>
            <a:r>
              <a:rPr lang="en-US" sz="2400" b="1" dirty="0" err="1"/>
              <a:t>nella</a:t>
            </a:r>
            <a:r>
              <a:rPr lang="en-US" sz="2400" b="1" dirty="0"/>
              <a:t> vita di </a:t>
            </a:r>
            <a:r>
              <a:rPr lang="en-US" sz="2400" b="1" dirty="0" err="1"/>
              <a:t>Lollo</a:t>
            </a:r>
            <a:endParaRPr lang="en-US" sz="2400" dirty="0"/>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3;p45" descr="A person holding a flag&#10;&#10;Description automatically generated with medium confidence">
            <a:extLst>
              <a:ext uri="{FF2B5EF4-FFF2-40B4-BE49-F238E27FC236}">
                <a16:creationId xmlns:a16="http://schemas.microsoft.com/office/drawing/2014/main" id="{7FC6F600-2BA5-94A4-F93D-C3E6DE840407}"/>
              </a:ext>
            </a:extLst>
          </p:cNvPr>
          <p:cNvPicPr preferRelativeResize="0">
            <a:picLocks noGrp="1"/>
          </p:cNvPicPr>
          <p:nvPr>
            <p:ph idx="1"/>
          </p:nvPr>
        </p:nvPicPr>
        <p:blipFill rotWithShape="1">
          <a:blip r:embed="rId2"/>
          <a:srcRect t="427" r="-1" b="247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5806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E83A34-0475-4842-8D41-ECDBA908C3BC}"/>
              </a:ext>
            </a:extLst>
          </p:cNvPr>
          <p:cNvSpPr>
            <a:spLocks noGrp="1"/>
          </p:cNvSpPr>
          <p:nvPr>
            <p:ph type="title"/>
          </p:nvPr>
        </p:nvSpPr>
        <p:spPr>
          <a:xfrm>
            <a:off x="5297762" y="640080"/>
            <a:ext cx="6251110" cy="3566160"/>
          </a:xfrm>
        </p:spPr>
        <p:txBody>
          <a:bodyPr vert="horz" lIns="91440" tIns="45720" rIns="91440" bIns="45720" rtlCol="0" anchor="b">
            <a:normAutofit/>
          </a:bodyPr>
          <a:lstStyle/>
          <a:p>
            <a:pPr algn="ctr"/>
            <a:r>
              <a:rPr lang="en-US" b="1" dirty="0" err="1">
                <a:cs typeface="+mn-cs"/>
              </a:rPr>
              <a:t>רחל</a:t>
            </a:r>
            <a:r>
              <a:rPr lang="en-US" b="1" dirty="0">
                <a:cs typeface="+mn-cs"/>
              </a:rPr>
              <a:t> </a:t>
            </a:r>
            <a:r>
              <a:rPr lang="he-IL" b="1" dirty="0">
                <a:cs typeface="+mn-cs"/>
              </a:rPr>
              <a:t>הנכדה של לולו</a:t>
            </a:r>
            <a:r>
              <a:rPr lang="en-US" b="1" dirty="0">
                <a:cs typeface="+mn-cs"/>
              </a:rPr>
              <a:t> </a:t>
            </a:r>
            <a:r>
              <a:rPr lang="en-US" b="1" dirty="0" err="1">
                <a:cs typeface="+mn-cs"/>
              </a:rPr>
              <a:t>בצבא</a:t>
            </a:r>
            <a:r>
              <a:rPr lang="en-US" b="1" dirty="0">
                <a:cs typeface="+mn-cs"/>
              </a:rPr>
              <a:t/>
            </a:r>
            <a:br>
              <a:rPr lang="en-US" b="1" dirty="0">
                <a:cs typeface="+mn-cs"/>
              </a:rPr>
            </a:br>
            <a:r>
              <a:rPr lang="en-US" b="1" dirty="0" err="1">
                <a:cs typeface="+mn-cs"/>
              </a:rPr>
              <a:t>עם</a:t>
            </a:r>
            <a:r>
              <a:rPr lang="en-US" b="1" dirty="0">
                <a:cs typeface="+mn-cs"/>
              </a:rPr>
              <a:t> </a:t>
            </a:r>
            <a:r>
              <a:rPr lang="en-US" b="1" dirty="0" err="1">
                <a:cs typeface="+mn-cs"/>
              </a:rPr>
              <a:t>נשיא</a:t>
            </a:r>
            <a:r>
              <a:rPr lang="en-US" b="1" dirty="0">
                <a:cs typeface="+mn-cs"/>
              </a:rPr>
              <a:t> </a:t>
            </a:r>
            <a:r>
              <a:rPr lang="en-US" b="1" dirty="0" err="1">
                <a:cs typeface="+mn-cs"/>
              </a:rPr>
              <a:t>ישראל</a:t>
            </a:r>
            <a:r>
              <a:rPr lang="en-US" b="1" dirty="0">
                <a:cs typeface="+mn-cs"/>
              </a:rPr>
              <a:t> </a:t>
            </a:r>
            <a:r>
              <a:rPr lang="en-US" b="1" dirty="0" err="1">
                <a:cs typeface="+mn-cs"/>
              </a:rPr>
              <a:t>ריבלין</a:t>
            </a:r>
            <a:r>
              <a:rPr lang="en-US" sz="5400" b="1" dirty="0"/>
              <a:t/>
            </a:r>
            <a:br>
              <a:rPr lang="en-US" sz="5400" b="1" dirty="0"/>
            </a:br>
            <a:endParaRPr lang="en-US" sz="5400" b="1" dirty="0"/>
          </a:p>
        </p:txBody>
      </p:sp>
      <p:sp>
        <p:nvSpPr>
          <p:cNvPr id="6" name="TextBox 5">
            <a:extLst>
              <a:ext uri="{FF2B5EF4-FFF2-40B4-BE49-F238E27FC236}">
                <a16:creationId xmlns:a16="http://schemas.microsoft.com/office/drawing/2014/main" id="{54C71B6C-0BAF-8F03-8B54-E1E792F1687A}"/>
              </a:ext>
            </a:extLst>
          </p:cNvPr>
          <p:cNvSpPr txBox="1"/>
          <p:nvPr/>
        </p:nvSpPr>
        <p:spPr>
          <a:xfrm>
            <a:off x="5297760" y="4636008"/>
            <a:ext cx="6251111" cy="1572768"/>
          </a:xfrm>
          <a:prstGeom prst="rect">
            <a:avLst/>
          </a:prstGeom>
        </p:spPr>
        <p:txBody>
          <a:bodyPr vert="horz" lIns="91440" tIns="45720" rIns="91440" bIns="45720" rtlCol="0">
            <a:normAutofit/>
          </a:bodyPr>
          <a:lstStyle/>
          <a:p>
            <a:pPr>
              <a:lnSpc>
                <a:spcPct val="90000"/>
              </a:lnSpc>
              <a:spcBef>
                <a:spcPts val="1000"/>
              </a:spcBef>
            </a:pPr>
            <a:r>
              <a:rPr lang="en-US" sz="2400" b="1" dirty="0"/>
              <a:t>La </a:t>
            </a:r>
            <a:r>
              <a:rPr lang="en-US" sz="2400" b="1" dirty="0" err="1"/>
              <a:t>rivincita</a:t>
            </a:r>
            <a:r>
              <a:rPr lang="en-US" sz="2400" b="1" dirty="0"/>
              <a:t> </a:t>
            </a:r>
            <a:r>
              <a:rPr lang="en-US" sz="2400" b="1" dirty="0" err="1"/>
              <a:t>nella</a:t>
            </a:r>
            <a:r>
              <a:rPr lang="en-US" sz="2400" b="1" dirty="0"/>
              <a:t> vita di </a:t>
            </a:r>
            <a:r>
              <a:rPr lang="en-US" sz="2400" b="1" dirty="0" err="1"/>
              <a:t>Lollo</a:t>
            </a:r>
            <a:endParaRPr lang="en-US" sz="2400" dirty="0"/>
          </a:p>
        </p:txBody>
      </p:sp>
      <p:pic>
        <p:nvPicPr>
          <p:cNvPr id="8" name="Content Placeholder 7" descr="A person in a suit and tie standing next to a person in military uniform">
            <a:extLst>
              <a:ext uri="{FF2B5EF4-FFF2-40B4-BE49-F238E27FC236}">
                <a16:creationId xmlns:a16="http://schemas.microsoft.com/office/drawing/2014/main" id="{F895CDDA-6819-D8EF-27EC-6A85C2D7DA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62" r="3923" b="11651"/>
          <a:stretch/>
        </p:blipFill>
        <p:spPr>
          <a:xfrm>
            <a:off x="0" y="10"/>
            <a:ext cx="4243590"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11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9086-7675-BE5A-ABF2-5D5F57019236}"/>
              </a:ext>
            </a:extLst>
          </p:cNvPr>
          <p:cNvSpPr>
            <a:spLocks noGrp="1"/>
          </p:cNvSpPr>
          <p:nvPr>
            <p:ph type="title"/>
          </p:nvPr>
        </p:nvSpPr>
        <p:spPr>
          <a:xfrm>
            <a:off x="838200" y="681037"/>
            <a:ext cx="10515600" cy="945482"/>
          </a:xfrm>
        </p:spPr>
        <p:txBody>
          <a:bodyPr>
            <a:normAutofit fontScale="90000"/>
          </a:bodyPr>
          <a:lstStyle/>
          <a:p>
            <a:pPr algn="ctr" rtl="1">
              <a:lnSpc>
                <a:spcPct val="100000"/>
              </a:lnSpc>
            </a:pPr>
            <a:r>
              <a:rPr lang="he-IL" sz="4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פעילויות: השיר "</a:t>
            </a:r>
            <a:r>
              <a:rPr lang="he-IL" kern="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מגן דוד זהב</a:t>
            </a:r>
            <a:r>
              <a:rPr lang="he-IL" sz="4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it-IT" sz="4400" kern="100" dirty="0">
                <a:effectLst/>
                <a:latin typeface="Calibri" panose="020F0502020204030204" pitchFamily="34" charset="0"/>
                <a:ea typeface="Calibri" panose="020F0502020204030204" pitchFamily="34" charset="0"/>
                <a:cs typeface="Arial" panose="020B0604020202020204" pitchFamily="34" charset="0"/>
              </a:rPr>
              <a:t/>
            </a:r>
            <a:br>
              <a:rPr lang="it-IT" sz="4400" kern="100" dirty="0">
                <a:effectLst/>
                <a:latin typeface="Calibri" panose="020F0502020204030204" pitchFamily="34" charset="0"/>
                <a:ea typeface="Calibri" panose="020F0502020204030204" pitchFamily="34" charset="0"/>
                <a:cs typeface="Arial" panose="020B0604020202020204" pitchFamily="34" charset="0"/>
              </a:rPr>
            </a:br>
            <a:r>
              <a:rPr lang="it-IT" sz="4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4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La Stella </a:t>
            </a:r>
            <a:r>
              <a:rPr lang="en-US" sz="4400" kern="10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d’oro</a:t>
            </a:r>
            <a:r>
              <a:rPr lang="it-IT" sz="4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di </a:t>
            </a:r>
            <a:r>
              <a:rPr lang="it-IT" sz="4400" kern="10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Hebert</a:t>
            </a:r>
            <a:r>
              <a:rPr lang="it-IT" sz="4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Pagani</a:t>
            </a:r>
            <a:r>
              <a:rPr lang="it-IT" sz="4400" kern="100" dirty="0">
                <a:effectLst/>
                <a:latin typeface="Calibri" panose="020F0502020204030204" pitchFamily="34" charset="0"/>
                <a:ea typeface="Calibri" panose="020F0502020204030204" pitchFamily="34" charset="0"/>
                <a:cs typeface="Arial" panose="020B0604020202020204" pitchFamily="34" charset="0"/>
              </a:rPr>
              <a:t/>
            </a:r>
            <a:br>
              <a:rPr lang="it-IT" sz="4400" kern="100" dirty="0">
                <a:effectLst/>
                <a:latin typeface="Calibri" panose="020F0502020204030204" pitchFamily="34" charset="0"/>
                <a:ea typeface="Calibri" panose="020F0502020204030204" pitchFamily="34" charset="0"/>
                <a:cs typeface="Arial" panose="020B0604020202020204" pitchFamily="34" charset="0"/>
              </a:rPr>
            </a:br>
            <a:endParaRPr lang="it-IT" dirty="0"/>
          </a:p>
        </p:txBody>
      </p:sp>
      <p:sp>
        <p:nvSpPr>
          <p:cNvPr id="3" name="Content Placeholder 2">
            <a:extLst>
              <a:ext uri="{FF2B5EF4-FFF2-40B4-BE49-F238E27FC236}">
                <a16:creationId xmlns:a16="http://schemas.microsoft.com/office/drawing/2014/main" id="{80CD5DA0-E7C5-CE4E-EE1D-91BF93108A32}"/>
              </a:ext>
            </a:extLst>
          </p:cNvPr>
          <p:cNvSpPr>
            <a:spLocks noGrp="1"/>
          </p:cNvSpPr>
          <p:nvPr>
            <p:ph idx="1"/>
          </p:nvPr>
        </p:nvSpPr>
        <p:spPr/>
        <p:txBody>
          <a:bodyPr>
            <a:normAutofit fontScale="77500" lnSpcReduction="20000"/>
          </a:bodyPr>
          <a:lstStyle/>
          <a:p>
            <a:pPr indent="0" algn="r" rtl="1">
              <a:lnSpc>
                <a:spcPct val="107000"/>
              </a:lnSpc>
              <a:spcAft>
                <a:spcPts val="800"/>
              </a:spcAft>
              <a:buNone/>
            </a:pPr>
            <a:r>
              <a:rPr lang="he-IL" sz="2800" kern="100" dirty="0">
                <a:effectLst/>
                <a:latin typeface="Calibri" panose="020F0502020204030204" pitchFamily="34" charset="0"/>
                <a:ea typeface="Calibri" panose="020F0502020204030204" pitchFamily="34" charset="0"/>
                <a:cs typeface="Calibri" panose="020F0502020204030204" pitchFamily="34" charset="0"/>
              </a:rPr>
              <a:t>האזינו לשיר "</a:t>
            </a:r>
            <a:r>
              <a:rPr lang="it-IT" sz="2800" kern="100" dirty="0">
                <a:effectLst/>
                <a:latin typeface="Calibri" panose="020F0502020204030204" pitchFamily="34" charset="0"/>
                <a:ea typeface="Calibri" panose="020F0502020204030204" pitchFamily="34" charset="0"/>
                <a:cs typeface="Calibri" panose="020F0502020204030204" pitchFamily="34" charset="0"/>
              </a:rPr>
              <a:t>La Stella d’oro</a:t>
            </a:r>
            <a:r>
              <a:rPr lang="he-IL" sz="2800" kern="100" dirty="0">
                <a:effectLst/>
                <a:latin typeface="Calibri" panose="020F0502020204030204" pitchFamily="34" charset="0"/>
                <a:ea typeface="Calibri" panose="020F0502020204030204" pitchFamily="34" charset="0"/>
                <a:cs typeface="Calibri" panose="020F0502020204030204" pitchFamily="34" charset="0"/>
              </a:rPr>
              <a:t>" וזהו את המסר המרכזי בטקסט באמצעות שתי שאלות מנחות </a:t>
            </a:r>
            <a:r>
              <a:rPr lang="it-IT" sz="2800" kern="100" dirty="0">
                <a:effectLst/>
                <a:latin typeface="Calibri" panose="020F0502020204030204" pitchFamily="34" charset="0"/>
                <a:ea typeface="Calibri" panose="020F0502020204030204" pitchFamily="34" charset="0"/>
                <a:cs typeface="Calibri" panose="020F0502020204030204" pitchFamily="34" charset="0"/>
              </a:rPr>
              <a:t>)</a:t>
            </a:r>
            <a:r>
              <a:rPr lang="he-IL" sz="2800" kern="100" dirty="0">
                <a:effectLst/>
                <a:latin typeface="Calibri" panose="020F0502020204030204" pitchFamily="34" charset="0"/>
                <a:ea typeface="Calibri" panose="020F0502020204030204" pitchFamily="34" charset="0"/>
                <a:cs typeface="Calibri" panose="020F0502020204030204" pitchFamily="34" charset="0"/>
              </a:rPr>
              <a:t>שאלת משימה</a:t>
            </a:r>
            <a:r>
              <a:rPr lang="it-IT" sz="2800" kern="100" dirty="0">
                <a:effectLst/>
                <a:latin typeface="Calibri" panose="020F0502020204030204" pitchFamily="34" charset="0"/>
                <a:ea typeface="Calibri" panose="020F0502020204030204" pitchFamily="34" charset="0"/>
                <a:cs typeface="Calibri" panose="020F0502020204030204" pitchFamily="34" charset="0"/>
              </a:rPr>
              <a:t>(</a:t>
            </a:r>
            <a:r>
              <a:rPr lang="he-IL" sz="2800" kern="100" dirty="0">
                <a:effectLst/>
                <a:latin typeface="Calibri" panose="020F0502020204030204" pitchFamily="34" charset="0"/>
                <a:ea typeface="Calibri" panose="020F0502020204030204" pitchFamily="34" charset="0"/>
                <a:cs typeface="Calibri" panose="020F0502020204030204" pitchFamily="34" charset="0"/>
              </a:rPr>
              <a:t>.</a:t>
            </a:r>
            <a:endParaRPr lang="it-IT" sz="2800" kern="100" dirty="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07000"/>
              </a:lnSpc>
              <a:spcAft>
                <a:spcPts val="800"/>
              </a:spcAft>
            </a:pPr>
            <a:r>
              <a:rPr lang="he-IL" sz="2800" kern="100" dirty="0">
                <a:effectLst/>
                <a:latin typeface="Calibri" panose="020F0502020204030204" pitchFamily="34" charset="0"/>
                <a:ea typeface="Calibri" panose="020F0502020204030204" pitchFamily="34" charset="0"/>
                <a:cs typeface="Calibri" panose="020F0502020204030204" pitchFamily="34" charset="0"/>
              </a:rPr>
              <a:t>קראו את הטקסט הכתוב של השיר מתורגם גם לעברית ובקבוצות של 4 תלמידים נתחו את הטקסט הכתוב וחזקו את אוצר המילים של המילים החדשות.</a:t>
            </a:r>
            <a:endParaRPr lang="it-IT" sz="2800" kern="100" dirty="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07000"/>
              </a:lnSpc>
              <a:spcAft>
                <a:spcPts val="800"/>
              </a:spcAft>
            </a:pPr>
            <a:r>
              <a:rPr lang="he-IL" sz="2800" kern="100" dirty="0">
                <a:effectLst/>
                <a:latin typeface="Calibri" panose="020F0502020204030204" pitchFamily="34" charset="0"/>
                <a:ea typeface="Calibri" panose="020F0502020204030204" pitchFamily="34" charset="0"/>
                <a:cs typeface="Calibri" panose="020F0502020204030204" pitchFamily="34" charset="0"/>
              </a:rPr>
              <a:t>חפשו וסמנו קו תחתון מתחת למילות מפתח בטקסט</a:t>
            </a:r>
            <a:r>
              <a:rPr lang="it-IT" sz="2800" kern="100" dirty="0">
                <a:effectLst/>
                <a:latin typeface="Calibri" panose="020F0502020204030204" pitchFamily="34" charset="0"/>
                <a:ea typeface="Calibri" panose="020F0502020204030204" pitchFamily="34" charset="0"/>
                <a:cs typeface="Calibri" panose="020F0502020204030204" pitchFamily="34" charset="0"/>
              </a:rPr>
              <a:t>. </a:t>
            </a:r>
            <a:endParaRPr lang="it-IT" sz="2800" kern="1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r>
              <a:rPr lang="it-IT" sz="2800" kern="100" dirty="0">
                <a:effectLst/>
                <a:latin typeface="Calibri" panose="020F0502020204030204" pitchFamily="34" charset="0"/>
                <a:ea typeface="Calibri" panose="020F0502020204030204" pitchFamily="34" charset="0"/>
                <a:cs typeface="Calibri" panose="020F0502020204030204" pitchFamily="34" charset="0"/>
              </a:rPr>
              <a:t>Ascoltare la canzone “La Stella d’oro” e far individuare il messaggio chiave nel testo attraverso due domande guida.</a:t>
            </a:r>
            <a:endParaRPr lang="it-IT" sz="2800" kern="1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r>
              <a:rPr lang="it-IT" sz="2800" kern="100" dirty="0">
                <a:effectLst/>
                <a:latin typeface="Calibri" panose="020F0502020204030204" pitchFamily="34" charset="0"/>
                <a:ea typeface="Calibri" panose="020F0502020204030204" pitchFamily="34" charset="0"/>
                <a:cs typeface="Calibri" panose="020F0502020204030204" pitchFamily="34" charset="0"/>
              </a:rPr>
              <a:t>Dare il testo scritto della canzone tradotto anche in ebraico e  in gruppi di 4 studenti analizzare il testo scritto rafforzando il vocabolario delle parole nuove.</a:t>
            </a:r>
            <a:endParaRPr lang="it-IT" sz="2800" kern="1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r>
              <a:rPr lang="it-IT" sz="2800" kern="100" dirty="0">
                <a:effectLst/>
                <a:latin typeface="Calibri" panose="020F0502020204030204" pitchFamily="34" charset="0"/>
                <a:ea typeface="Calibri" panose="020F0502020204030204" pitchFamily="34" charset="0"/>
                <a:cs typeface="Calibri" panose="020F0502020204030204" pitchFamily="34" charset="0"/>
              </a:rPr>
              <a:t>Cercare e sottolineare le parole chiavi nel testo</a:t>
            </a:r>
            <a:endParaRPr lang="it-IT" sz="2800" kern="1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Tree>
    <p:extLst>
      <p:ext uri="{BB962C8B-B14F-4D97-AF65-F5344CB8AC3E}">
        <p14:creationId xmlns:p14="http://schemas.microsoft.com/office/powerpoint/2010/main" val="316367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fontScale="90000"/>
          </a:bodyPr>
          <a:lstStyle/>
          <a:p>
            <a:pPr marL="0" lvl="0" indent="0" rtl="0">
              <a:spcBef>
                <a:spcPts val="0"/>
              </a:spcBef>
              <a:spcAft>
                <a:spcPts val="0"/>
              </a:spcAft>
              <a:buClr>
                <a:schemeClr val="dk1"/>
              </a:buClr>
              <a:buSzPts val="4400"/>
              <a:buFont typeface="Calibri"/>
              <a:buNone/>
            </a:pPr>
            <a:r>
              <a:rPr lang="en-US" sz="5000" dirty="0"/>
              <a:t>La porta di </a:t>
            </a:r>
            <a:r>
              <a:rPr lang="en-US" sz="5000" dirty="0" err="1"/>
              <a:t>Lollo</a:t>
            </a:r>
            <a:r>
              <a:rPr lang="en-US" sz="5000" dirty="0"/>
              <a:t/>
            </a:r>
            <a:br>
              <a:rPr lang="en-US" sz="5000" dirty="0"/>
            </a:br>
            <a:r>
              <a:rPr lang="he-IL" sz="5000" dirty="0"/>
              <a:t>הדלת של לולו-</a:t>
            </a:r>
            <a:br>
              <a:rPr lang="he-IL" sz="5000" dirty="0"/>
            </a:br>
            <a:r>
              <a:rPr lang="he-IL" sz="5000" dirty="0"/>
              <a:t>סיפור על הילד לולו </a:t>
            </a:r>
          </a:p>
        </p:txBody>
      </p:sp>
      <p:pic>
        <p:nvPicPr>
          <p:cNvPr id="85" name="Google Shape;85;p13" descr="A wooden cabinet in a room&#10;&#10;Description automatically generated with medium confidence"/>
          <p:cNvPicPr preferRelativeResize="0">
            <a:picLocks/>
          </p:cNvPicPr>
          <p:nvPr/>
        </p:nvPicPr>
        <p:blipFill rotWithShape="1">
          <a:blip r:embed="rId3"/>
          <a:srcRect t="9227" r="-1" b="3469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1CE1-CE40-901F-8C67-62E366F375FB}"/>
              </a:ext>
            </a:extLst>
          </p:cNvPr>
          <p:cNvSpPr>
            <a:spLocks noGrp="1"/>
          </p:cNvSpPr>
          <p:nvPr>
            <p:ph type="title"/>
          </p:nvPr>
        </p:nvSpPr>
        <p:spPr>
          <a:xfrm>
            <a:off x="629962" y="179882"/>
            <a:ext cx="8461394" cy="704538"/>
          </a:xfrm>
        </p:spPr>
        <p:txBody>
          <a:bodyPr>
            <a:normAutofit/>
          </a:bodyPr>
          <a:lstStyle/>
          <a:p>
            <a:pPr algn="ctr"/>
            <a:r>
              <a:rPr lang="en-US" b="1" dirty="0"/>
              <a:t>La stella </a:t>
            </a:r>
            <a:r>
              <a:rPr lang="en-US" b="1" dirty="0" err="1"/>
              <a:t>d’oro</a:t>
            </a:r>
            <a:r>
              <a:rPr lang="en-US" b="1" dirty="0"/>
              <a:t> – Hebert Pagani</a:t>
            </a:r>
            <a:endParaRPr lang="it-IT" b="1" dirty="0"/>
          </a:p>
        </p:txBody>
      </p:sp>
      <p:pic>
        <p:nvPicPr>
          <p:cNvPr id="9" name="Content Placeholder 8">
            <a:extLst>
              <a:ext uri="{FF2B5EF4-FFF2-40B4-BE49-F238E27FC236}">
                <a16:creationId xmlns:a16="http://schemas.microsoft.com/office/drawing/2014/main" id="{A723A7EC-EE5D-3A7F-7CE4-BE686F6FFB10}"/>
              </a:ext>
            </a:extLst>
          </p:cNvPr>
          <p:cNvPicPr>
            <a:picLocks noGrp="1" noChangeAspect="1"/>
          </p:cNvPicPr>
          <p:nvPr>
            <p:ph idx="1"/>
          </p:nvPr>
        </p:nvPicPr>
        <p:blipFill>
          <a:blip r:embed="rId2"/>
          <a:stretch>
            <a:fillRect/>
          </a:stretch>
        </p:blipFill>
        <p:spPr>
          <a:xfrm>
            <a:off x="9543140" y="179882"/>
            <a:ext cx="2648860" cy="2768975"/>
          </a:xfrm>
        </p:spPr>
      </p:pic>
      <p:pic>
        <p:nvPicPr>
          <p:cNvPr id="15" name="Picture 14">
            <a:extLst>
              <a:ext uri="{FF2B5EF4-FFF2-40B4-BE49-F238E27FC236}">
                <a16:creationId xmlns:a16="http://schemas.microsoft.com/office/drawing/2014/main" id="{84D44EB3-A109-E867-D6C2-3F5A06756712}"/>
              </a:ext>
            </a:extLst>
          </p:cNvPr>
          <p:cNvPicPr>
            <a:picLocks noChangeAspect="1"/>
          </p:cNvPicPr>
          <p:nvPr/>
        </p:nvPicPr>
        <p:blipFill>
          <a:blip r:embed="rId3"/>
          <a:stretch>
            <a:fillRect/>
          </a:stretch>
        </p:blipFill>
        <p:spPr>
          <a:xfrm>
            <a:off x="544799" y="901180"/>
            <a:ext cx="2470686" cy="2604565"/>
          </a:xfrm>
          <a:prstGeom prst="rect">
            <a:avLst/>
          </a:prstGeom>
        </p:spPr>
      </p:pic>
      <p:pic>
        <p:nvPicPr>
          <p:cNvPr id="17" name="Picture 16">
            <a:extLst>
              <a:ext uri="{FF2B5EF4-FFF2-40B4-BE49-F238E27FC236}">
                <a16:creationId xmlns:a16="http://schemas.microsoft.com/office/drawing/2014/main" id="{FAA03985-A391-19C6-076E-2F3AE433FB94}"/>
              </a:ext>
            </a:extLst>
          </p:cNvPr>
          <p:cNvPicPr>
            <a:picLocks noChangeAspect="1"/>
          </p:cNvPicPr>
          <p:nvPr/>
        </p:nvPicPr>
        <p:blipFill>
          <a:blip r:embed="rId4"/>
          <a:stretch>
            <a:fillRect/>
          </a:stretch>
        </p:blipFill>
        <p:spPr>
          <a:xfrm>
            <a:off x="459637" y="3665115"/>
            <a:ext cx="2641010" cy="2714884"/>
          </a:xfrm>
          <a:prstGeom prst="rect">
            <a:avLst/>
          </a:prstGeom>
        </p:spPr>
      </p:pic>
      <p:pic>
        <p:nvPicPr>
          <p:cNvPr id="19" name="Picture 18">
            <a:extLst>
              <a:ext uri="{FF2B5EF4-FFF2-40B4-BE49-F238E27FC236}">
                <a16:creationId xmlns:a16="http://schemas.microsoft.com/office/drawing/2014/main" id="{8396E17C-BF60-AA64-5B95-8C78512CC0A9}"/>
              </a:ext>
            </a:extLst>
          </p:cNvPr>
          <p:cNvPicPr>
            <a:picLocks noChangeAspect="1"/>
          </p:cNvPicPr>
          <p:nvPr/>
        </p:nvPicPr>
        <p:blipFill>
          <a:blip r:embed="rId5"/>
          <a:stretch>
            <a:fillRect/>
          </a:stretch>
        </p:blipFill>
        <p:spPr>
          <a:xfrm>
            <a:off x="3186331" y="931550"/>
            <a:ext cx="2683777" cy="2768976"/>
          </a:xfrm>
          <a:prstGeom prst="rect">
            <a:avLst/>
          </a:prstGeom>
        </p:spPr>
      </p:pic>
      <p:pic>
        <p:nvPicPr>
          <p:cNvPr id="21" name="Picture 20">
            <a:extLst>
              <a:ext uri="{FF2B5EF4-FFF2-40B4-BE49-F238E27FC236}">
                <a16:creationId xmlns:a16="http://schemas.microsoft.com/office/drawing/2014/main" id="{64B2B827-2D40-C32B-1253-894E987BAD68}"/>
              </a:ext>
            </a:extLst>
          </p:cNvPr>
          <p:cNvPicPr>
            <a:picLocks noChangeAspect="1"/>
          </p:cNvPicPr>
          <p:nvPr/>
        </p:nvPicPr>
        <p:blipFill>
          <a:blip r:embed="rId6"/>
          <a:stretch>
            <a:fillRect/>
          </a:stretch>
        </p:blipFill>
        <p:spPr>
          <a:xfrm>
            <a:off x="3204045" y="3592787"/>
            <a:ext cx="2499492" cy="2920391"/>
          </a:xfrm>
          <a:prstGeom prst="rect">
            <a:avLst/>
          </a:prstGeom>
        </p:spPr>
      </p:pic>
      <p:pic>
        <p:nvPicPr>
          <p:cNvPr id="23" name="Picture 22">
            <a:extLst>
              <a:ext uri="{FF2B5EF4-FFF2-40B4-BE49-F238E27FC236}">
                <a16:creationId xmlns:a16="http://schemas.microsoft.com/office/drawing/2014/main" id="{24A2C6A8-5B1A-DD76-870C-B93A54DB8EFC}"/>
              </a:ext>
            </a:extLst>
          </p:cNvPr>
          <p:cNvPicPr>
            <a:picLocks noChangeAspect="1"/>
          </p:cNvPicPr>
          <p:nvPr/>
        </p:nvPicPr>
        <p:blipFill>
          <a:blip r:embed="rId7"/>
          <a:stretch>
            <a:fillRect/>
          </a:stretch>
        </p:blipFill>
        <p:spPr>
          <a:xfrm>
            <a:off x="6096000" y="931550"/>
            <a:ext cx="2463612" cy="2604565"/>
          </a:xfrm>
          <a:prstGeom prst="rect">
            <a:avLst/>
          </a:prstGeom>
        </p:spPr>
      </p:pic>
      <p:pic>
        <p:nvPicPr>
          <p:cNvPr id="25" name="Picture 24">
            <a:extLst>
              <a:ext uri="{FF2B5EF4-FFF2-40B4-BE49-F238E27FC236}">
                <a16:creationId xmlns:a16="http://schemas.microsoft.com/office/drawing/2014/main" id="{1C27D957-2658-9445-5B5E-524A4DF81A0D}"/>
              </a:ext>
            </a:extLst>
          </p:cNvPr>
          <p:cNvPicPr>
            <a:picLocks noChangeAspect="1"/>
          </p:cNvPicPr>
          <p:nvPr/>
        </p:nvPicPr>
        <p:blipFill>
          <a:blip r:embed="rId8"/>
          <a:stretch>
            <a:fillRect/>
          </a:stretch>
        </p:blipFill>
        <p:spPr>
          <a:xfrm>
            <a:off x="6096000" y="3665115"/>
            <a:ext cx="2241231" cy="2946908"/>
          </a:xfrm>
          <a:prstGeom prst="rect">
            <a:avLst/>
          </a:prstGeom>
        </p:spPr>
      </p:pic>
      <p:sp>
        <p:nvSpPr>
          <p:cNvPr id="27" name="TextBox 26">
            <a:extLst>
              <a:ext uri="{FF2B5EF4-FFF2-40B4-BE49-F238E27FC236}">
                <a16:creationId xmlns:a16="http://schemas.microsoft.com/office/drawing/2014/main" id="{4DB5939F-2A40-3B16-08C3-100A70F9F891}"/>
              </a:ext>
            </a:extLst>
          </p:cNvPr>
          <p:cNvSpPr txBox="1"/>
          <p:nvPr/>
        </p:nvSpPr>
        <p:spPr>
          <a:xfrm>
            <a:off x="7764905" y="6071016"/>
            <a:ext cx="3967457" cy="923330"/>
          </a:xfrm>
          <a:prstGeom prst="rect">
            <a:avLst/>
          </a:prstGeom>
          <a:noFill/>
        </p:spPr>
        <p:txBody>
          <a:bodyPr wrap="square">
            <a:spAutoFit/>
          </a:bodyPr>
          <a:lstStyle/>
          <a:p>
            <a:pPr algn="l" rtl="0"/>
            <a:r>
              <a:rPr lang="it-IT" dirty="0">
                <a:hlinkClick r:id="rId9"/>
              </a:rPr>
              <a:t>https://youtu.be/YxcJi0id9ro?si=8Ok4_8tpuOIWB8Lo</a:t>
            </a:r>
            <a:endParaRPr lang="it-IT" dirty="0"/>
          </a:p>
          <a:p>
            <a:pPr algn="l" rtl="0"/>
            <a:endParaRPr lang="it-IT" dirty="0"/>
          </a:p>
        </p:txBody>
      </p:sp>
    </p:spTree>
    <p:extLst>
      <p:ext uri="{BB962C8B-B14F-4D97-AF65-F5344CB8AC3E}">
        <p14:creationId xmlns:p14="http://schemas.microsoft.com/office/powerpoint/2010/main" val="117106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B1012-5069-6077-C9FA-FDD34E448567}"/>
              </a:ext>
            </a:extLst>
          </p:cNvPr>
          <p:cNvPicPr>
            <a:picLocks noChangeAspect="1"/>
          </p:cNvPicPr>
          <p:nvPr/>
        </p:nvPicPr>
        <p:blipFill>
          <a:blip r:embed="rId2"/>
          <a:stretch>
            <a:fillRect/>
          </a:stretch>
        </p:blipFill>
        <p:spPr>
          <a:xfrm>
            <a:off x="457893" y="395097"/>
            <a:ext cx="3350511" cy="2349709"/>
          </a:xfrm>
          <a:prstGeom prst="rect">
            <a:avLst/>
          </a:prstGeom>
        </p:spPr>
      </p:pic>
      <p:pic>
        <p:nvPicPr>
          <p:cNvPr id="5" name="Picture 4">
            <a:extLst>
              <a:ext uri="{FF2B5EF4-FFF2-40B4-BE49-F238E27FC236}">
                <a16:creationId xmlns:a16="http://schemas.microsoft.com/office/drawing/2014/main" id="{9E74774E-0CC5-891A-E1A9-07CD070C118F}"/>
              </a:ext>
            </a:extLst>
          </p:cNvPr>
          <p:cNvPicPr>
            <a:picLocks noChangeAspect="1"/>
          </p:cNvPicPr>
          <p:nvPr/>
        </p:nvPicPr>
        <p:blipFill>
          <a:blip r:embed="rId3"/>
          <a:stretch>
            <a:fillRect/>
          </a:stretch>
        </p:blipFill>
        <p:spPr>
          <a:xfrm>
            <a:off x="457893" y="2744806"/>
            <a:ext cx="2631554" cy="2655807"/>
          </a:xfrm>
          <a:prstGeom prst="rect">
            <a:avLst/>
          </a:prstGeom>
        </p:spPr>
      </p:pic>
      <p:pic>
        <p:nvPicPr>
          <p:cNvPr id="7" name="Picture 6">
            <a:extLst>
              <a:ext uri="{FF2B5EF4-FFF2-40B4-BE49-F238E27FC236}">
                <a16:creationId xmlns:a16="http://schemas.microsoft.com/office/drawing/2014/main" id="{07EDF25B-A95B-6A8B-AA35-B99DD512CBB9}"/>
              </a:ext>
            </a:extLst>
          </p:cNvPr>
          <p:cNvPicPr>
            <a:picLocks noChangeAspect="1"/>
          </p:cNvPicPr>
          <p:nvPr/>
        </p:nvPicPr>
        <p:blipFill>
          <a:blip r:embed="rId4"/>
          <a:stretch>
            <a:fillRect/>
          </a:stretch>
        </p:blipFill>
        <p:spPr>
          <a:xfrm>
            <a:off x="4061002" y="395097"/>
            <a:ext cx="2917787" cy="2527985"/>
          </a:xfrm>
          <a:prstGeom prst="rect">
            <a:avLst/>
          </a:prstGeom>
        </p:spPr>
      </p:pic>
      <p:pic>
        <p:nvPicPr>
          <p:cNvPr id="9" name="Picture 8">
            <a:extLst>
              <a:ext uri="{FF2B5EF4-FFF2-40B4-BE49-F238E27FC236}">
                <a16:creationId xmlns:a16="http://schemas.microsoft.com/office/drawing/2014/main" id="{6FBC213D-95ED-20F5-D901-A0E4A65D6AD7}"/>
              </a:ext>
            </a:extLst>
          </p:cNvPr>
          <p:cNvPicPr>
            <a:picLocks noChangeAspect="1"/>
          </p:cNvPicPr>
          <p:nvPr/>
        </p:nvPicPr>
        <p:blipFill>
          <a:blip r:embed="rId5"/>
          <a:stretch>
            <a:fillRect/>
          </a:stretch>
        </p:blipFill>
        <p:spPr>
          <a:xfrm>
            <a:off x="4032476" y="2923082"/>
            <a:ext cx="2860492" cy="2338466"/>
          </a:xfrm>
          <a:prstGeom prst="rect">
            <a:avLst/>
          </a:prstGeom>
        </p:spPr>
      </p:pic>
      <p:pic>
        <p:nvPicPr>
          <p:cNvPr id="11" name="Picture 10">
            <a:extLst>
              <a:ext uri="{FF2B5EF4-FFF2-40B4-BE49-F238E27FC236}">
                <a16:creationId xmlns:a16="http://schemas.microsoft.com/office/drawing/2014/main" id="{B155F353-AF37-39F0-6759-06D72B534F91}"/>
              </a:ext>
            </a:extLst>
          </p:cNvPr>
          <p:cNvPicPr>
            <a:picLocks noChangeAspect="1"/>
          </p:cNvPicPr>
          <p:nvPr/>
        </p:nvPicPr>
        <p:blipFill>
          <a:blip r:embed="rId6"/>
          <a:stretch>
            <a:fillRect/>
          </a:stretch>
        </p:blipFill>
        <p:spPr>
          <a:xfrm>
            <a:off x="6791690" y="395097"/>
            <a:ext cx="2317307" cy="2194536"/>
          </a:xfrm>
          <a:prstGeom prst="rect">
            <a:avLst/>
          </a:prstGeom>
        </p:spPr>
      </p:pic>
      <p:pic>
        <p:nvPicPr>
          <p:cNvPr id="13" name="Picture 12">
            <a:extLst>
              <a:ext uri="{FF2B5EF4-FFF2-40B4-BE49-F238E27FC236}">
                <a16:creationId xmlns:a16="http://schemas.microsoft.com/office/drawing/2014/main" id="{0BD44F3D-6266-1E70-1D3F-F02AAAC57BAF}"/>
              </a:ext>
            </a:extLst>
          </p:cNvPr>
          <p:cNvPicPr>
            <a:picLocks noChangeAspect="1"/>
          </p:cNvPicPr>
          <p:nvPr/>
        </p:nvPicPr>
        <p:blipFill>
          <a:blip r:embed="rId7"/>
          <a:stretch>
            <a:fillRect/>
          </a:stretch>
        </p:blipFill>
        <p:spPr>
          <a:xfrm>
            <a:off x="7219025" y="3004375"/>
            <a:ext cx="2603826" cy="2527986"/>
          </a:xfrm>
          <a:prstGeom prst="rect">
            <a:avLst/>
          </a:prstGeom>
        </p:spPr>
      </p:pic>
      <p:pic>
        <p:nvPicPr>
          <p:cNvPr id="14" name="Content Placeholder 8">
            <a:extLst>
              <a:ext uri="{FF2B5EF4-FFF2-40B4-BE49-F238E27FC236}">
                <a16:creationId xmlns:a16="http://schemas.microsoft.com/office/drawing/2014/main" id="{3C7CBD55-DCA1-5A1F-95B4-AC8D799C4143}"/>
              </a:ext>
            </a:extLst>
          </p:cNvPr>
          <p:cNvPicPr>
            <a:picLocks noChangeAspect="1"/>
          </p:cNvPicPr>
          <p:nvPr/>
        </p:nvPicPr>
        <p:blipFill>
          <a:blip r:embed="rId8"/>
          <a:stretch>
            <a:fillRect/>
          </a:stretch>
        </p:blipFill>
        <p:spPr>
          <a:xfrm>
            <a:off x="9543140" y="179882"/>
            <a:ext cx="2648860" cy="2768975"/>
          </a:xfrm>
          <a:prstGeom prst="rect">
            <a:avLst/>
          </a:prstGeom>
        </p:spPr>
      </p:pic>
    </p:spTree>
    <p:extLst>
      <p:ext uri="{BB962C8B-B14F-4D97-AF65-F5344CB8AC3E}">
        <p14:creationId xmlns:p14="http://schemas.microsoft.com/office/powerpoint/2010/main" val="2561971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9CB1-B89F-27C1-F292-88BDCF534504}"/>
              </a:ext>
            </a:extLst>
          </p:cNvPr>
          <p:cNvSpPr>
            <a:spLocks noGrp="1"/>
          </p:cNvSpPr>
          <p:nvPr>
            <p:ph type="title"/>
          </p:nvPr>
        </p:nvSpPr>
        <p:spPr/>
        <p:txBody>
          <a:bodyPr/>
          <a:lstStyle/>
          <a:p>
            <a:pPr algn="ctr"/>
            <a:r>
              <a:rPr lang="iw-IL" sz="4400" b="1" dirty="0">
                <a:solidFill>
                  <a:schemeClr val="dk1"/>
                </a:solidFill>
              </a:rPr>
              <a:t>קישורים</a:t>
            </a:r>
            <a:r>
              <a:rPr lang="he-IL" sz="4400" b="1" dirty="0">
                <a:solidFill>
                  <a:schemeClr val="dk1"/>
                </a:solidFill>
              </a:rPr>
              <a:t/>
            </a:r>
            <a:br>
              <a:rPr lang="he-IL" sz="4400" b="1" dirty="0">
                <a:solidFill>
                  <a:schemeClr val="dk1"/>
                </a:solidFill>
              </a:rPr>
            </a:br>
            <a:endParaRPr lang="it-IT" dirty="0"/>
          </a:p>
        </p:txBody>
      </p:sp>
      <p:sp>
        <p:nvSpPr>
          <p:cNvPr id="3" name="Content Placeholder 2">
            <a:extLst>
              <a:ext uri="{FF2B5EF4-FFF2-40B4-BE49-F238E27FC236}">
                <a16:creationId xmlns:a16="http://schemas.microsoft.com/office/drawing/2014/main" id="{2B5B680C-8ED3-7A8C-B5DE-4E67A8599934}"/>
              </a:ext>
            </a:extLst>
          </p:cNvPr>
          <p:cNvSpPr>
            <a:spLocks noGrp="1"/>
          </p:cNvSpPr>
          <p:nvPr>
            <p:ph idx="1"/>
          </p:nvPr>
        </p:nvSpPr>
        <p:spPr/>
        <p:txBody>
          <a:bodyPr/>
          <a:lstStyle/>
          <a:p>
            <a:r>
              <a:rPr lang="it-IT" dirty="0">
                <a:hlinkClick r:id="rId2">
                  <a:extLst>
                    <a:ext uri="{A12FA001-AC4F-418D-AE19-62706E023703}">
                      <ahyp:hlinkClr xmlns:ahyp="http://schemas.microsoft.com/office/drawing/2018/hyperlinkcolor" xmlns="" val="tx"/>
                    </a:ext>
                  </a:extLst>
                </a:hlinkClick>
              </a:rPr>
              <a:t>https://it.wikipedia.org/wiki/Rastrellamento_del_ghetto_di_Roma</a:t>
            </a:r>
          </a:p>
          <a:p>
            <a:r>
              <a:rPr lang="it-IT" dirty="0">
                <a:hlinkClick r:id="rId2">
                  <a:extLst>
                    <a:ext uri="{A12FA001-AC4F-418D-AE19-62706E023703}">
                      <ahyp:hlinkClr xmlns:ahyp="http://schemas.microsoft.com/office/drawing/2018/hyperlinkcolor" xmlns="" val="tx"/>
                    </a:ext>
                  </a:extLst>
                </a:hlinkClick>
              </a:rPr>
              <a:t>https://en.wikipedia.org/wiki/Fossoli_camp</a:t>
            </a:r>
          </a:p>
          <a:p>
            <a:r>
              <a:rPr lang="it-IT" dirty="0">
                <a:hlinkClick r:id="rId2">
                  <a:extLst>
                    <a:ext uri="{A12FA001-AC4F-418D-AE19-62706E023703}">
                      <ahyp:hlinkClr xmlns:ahyp="http://schemas.microsoft.com/office/drawing/2018/hyperlinkcolor" xmlns="" val="tx"/>
                    </a:ext>
                  </a:extLst>
                </a:hlinkClick>
              </a:rPr>
              <a:t>La canzone in italiano: https://youtu.be/YxcJi0id9ro?si=8Ok4_8tpuOIWB8Lo</a:t>
            </a:r>
            <a:endParaRPr lang="it-IT" dirty="0"/>
          </a:p>
          <a:p>
            <a:endParaRPr lang="it-IT" dirty="0"/>
          </a:p>
          <a:p>
            <a:endParaRPr lang="it-IT" dirty="0"/>
          </a:p>
        </p:txBody>
      </p:sp>
    </p:spTree>
    <p:extLst>
      <p:ext uri="{BB962C8B-B14F-4D97-AF65-F5344CB8AC3E}">
        <p14:creationId xmlns:p14="http://schemas.microsoft.com/office/powerpoint/2010/main" val="1086201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4" descr="A wooden cabinet in a room&#10;&#10;Description automatically generated with medium confidence"/>
          <p:cNvPicPr preferRelativeResize="0"/>
          <p:nvPr/>
        </p:nvPicPr>
        <p:blipFill rotWithShape="1">
          <a:blip r:embed="rId3">
            <a:alphaModFix/>
          </a:blip>
          <a:srcRect t="21449" r="1" b="46915"/>
          <a:stretch/>
        </p:blipFill>
        <p:spPr>
          <a:xfrm>
            <a:off x="20" y="1282"/>
            <a:ext cx="12191980" cy="68567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5"/>
          <p:cNvPicPr preferRelativeResize="0"/>
          <p:nvPr/>
        </p:nvPicPr>
        <p:blipFill rotWithShape="1">
          <a:blip r:embed="rId3"/>
          <a:srcRect t="9010" b="19347"/>
          <a:stretch/>
        </p:blipFill>
        <p:spPr>
          <a:xfrm>
            <a:off x="20" y="1282"/>
            <a:ext cx="12191980" cy="685671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p:nvPr/>
        </p:nvSpPr>
        <p:spPr>
          <a:xfrm>
            <a:off x="1168915" y="5990897"/>
            <a:ext cx="9854169" cy="86710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Disegni realizzati da Aldo Gai</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ציור של אלדו גאי</a:t>
            </a:r>
            <a:endParaRPr sz="1800" b="0" i="0" u="none" strike="noStrike" cap="none">
              <a:solidFill>
                <a:schemeClr val="dk1"/>
              </a:solidFill>
              <a:latin typeface="Calibri"/>
              <a:ea typeface="Calibri"/>
              <a:cs typeface="Calibri"/>
              <a:sym typeface="Calibri"/>
            </a:endParaRPr>
          </a:p>
        </p:txBody>
      </p:sp>
      <p:sp>
        <p:nvSpPr>
          <p:cNvPr id="102" name="Google Shape;102;p16"/>
          <p:cNvSpPr txBox="1"/>
          <p:nvPr/>
        </p:nvSpPr>
        <p:spPr>
          <a:xfrm>
            <a:off x="7094482" y="1924707"/>
            <a:ext cx="4845269" cy="8671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 Tedeschi sfondano la  porta con il fucile</a:t>
            </a:r>
            <a:endParaRPr sz="32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הגרמנים פורצים את הדלת עם הרובים שלהם</a:t>
            </a:r>
            <a:endParaRPr sz="3200" b="0" i="0" u="none" strike="noStrike" cap="none">
              <a:solidFill>
                <a:schemeClr val="dk1"/>
              </a:solidFill>
              <a:latin typeface="Calibri"/>
              <a:ea typeface="Calibri"/>
              <a:cs typeface="Calibri"/>
              <a:sym typeface="Calibri"/>
            </a:endParaRPr>
          </a:p>
        </p:txBody>
      </p:sp>
      <p:pic>
        <p:nvPicPr>
          <p:cNvPr id="103" name="Google Shape;103;p16"/>
          <p:cNvPicPr preferRelativeResize="0"/>
          <p:nvPr/>
        </p:nvPicPr>
        <p:blipFill rotWithShape="1">
          <a:blip r:embed="rId3">
            <a:alphaModFix/>
          </a:blip>
          <a:srcRect/>
          <a:stretch/>
        </p:blipFill>
        <p:spPr>
          <a:xfrm>
            <a:off x="588579" y="917166"/>
            <a:ext cx="5843752" cy="4592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788276" y="365125"/>
            <a:ext cx="10565524" cy="5893785"/>
          </a:xfrm>
          <a:prstGeom prst="rect">
            <a:avLst/>
          </a:prstGeom>
          <a:noFill/>
          <a:ln>
            <a:noFill/>
          </a:ln>
        </p:spPr>
        <p:txBody>
          <a:bodyPr spcFirstLastPara="1" wrap="square" lIns="91425" tIns="45700" rIns="91425" bIns="45700" anchor="ctr" anchorCtr="0">
            <a:normAutofit/>
          </a:bodyPr>
          <a:lstStyle/>
          <a:p>
            <a:pPr marL="0" lvl="0" indent="0" algn="ctr">
              <a:lnSpc>
                <a:spcPct val="150000"/>
              </a:lnSpc>
              <a:spcBef>
                <a:spcPts val="0"/>
              </a:spcBef>
              <a:spcAft>
                <a:spcPts val="0"/>
              </a:spcAft>
              <a:buClr>
                <a:schemeClr val="dk1"/>
              </a:buClr>
              <a:buSzPts val="4800"/>
              <a:buFont typeface="Calibri"/>
              <a:buNone/>
            </a:pPr>
            <a:r>
              <a:rPr lang="en-US" sz="4800" b="1" dirty="0" err="1"/>
              <a:t>מי</a:t>
            </a:r>
            <a:r>
              <a:rPr lang="en-US" sz="4800" b="1" dirty="0"/>
              <a:t> </a:t>
            </a:r>
            <a:r>
              <a:rPr lang="en-US" sz="4800" b="1" dirty="0" err="1"/>
              <a:t>גר</a:t>
            </a:r>
            <a:r>
              <a:rPr lang="en-US" sz="4800" b="1" dirty="0"/>
              <a:t> </a:t>
            </a:r>
            <a:r>
              <a:rPr lang="en-US" sz="4800" b="1" dirty="0" err="1"/>
              <a:t>בדירה</a:t>
            </a:r>
            <a:r>
              <a:rPr lang="en-US" sz="4800" b="1" dirty="0"/>
              <a:t>?</a:t>
            </a:r>
            <a:r>
              <a:rPr lang="he-IL" sz="4800" b="1" dirty="0"/>
              <a:t/>
            </a:r>
            <a:br>
              <a:rPr lang="he-IL" sz="4800" b="1" dirty="0"/>
            </a:br>
            <a:r>
              <a:rPr lang="en-US" sz="4800" b="1" dirty="0"/>
              <a:t>Chi </a:t>
            </a:r>
            <a:r>
              <a:rPr lang="en-US" sz="4800" b="1" dirty="0" err="1"/>
              <a:t>abita</a:t>
            </a:r>
            <a:r>
              <a:rPr lang="en-US" sz="4800" b="1" dirty="0"/>
              <a:t> </a:t>
            </a:r>
            <a:r>
              <a:rPr lang="en-US" sz="4800" b="1" dirty="0" err="1"/>
              <a:t>nella</a:t>
            </a:r>
            <a:r>
              <a:rPr lang="en-US" sz="4800" b="1" dirty="0"/>
              <a:t> casa?</a:t>
            </a:r>
            <a:endParaRPr sz="4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838200" y="31782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Lo stemma </a:t>
            </a:r>
            <a:r>
              <a:rPr lang="en-US" dirty="0" err="1"/>
              <a:t>dei</a:t>
            </a:r>
            <a:r>
              <a:rPr lang="en-US" dirty="0"/>
              <a:t> </a:t>
            </a:r>
            <a:r>
              <a:rPr lang="en-US" dirty="0" err="1"/>
              <a:t>Sonnino</a:t>
            </a:r>
            <a:r>
              <a:rPr lang="he-IL" dirty="0"/>
              <a:t/>
            </a:r>
            <a:br>
              <a:rPr lang="he-IL" dirty="0"/>
            </a:br>
            <a:r>
              <a:rPr lang="he-IL" dirty="0"/>
              <a:t>הסמל של משפחת סונינו</a:t>
            </a:r>
            <a:r>
              <a:rPr lang="en-US" dirty="0"/>
              <a:t> </a:t>
            </a:r>
            <a:endParaRPr dirty="0"/>
          </a:p>
        </p:txBody>
      </p:sp>
      <p:pic>
        <p:nvPicPr>
          <p:cNvPr id="114" name="Google Shape;114;p18" descr="Diagram&#10;&#10;Description automatically generated"/>
          <p:cNvPicPr preferRelativeResize="0">
            <a:picLocks noGrp="1"/>
          </p:cNvPicPr>
          <p:nvPr>
            <p:ph type="body" idx="1"/>
          </p:nvPr>
        </p:nvPicPr>
        <p:blipFill rotWithShape="1">
          <a:blip r:embed="rId3">
            <a:alphaModFix/>
          </a:blip>
          <a:srcRect/>
          <a:stretch/>
        </p:blipFill>
        <p:spPr>
          <a:xfrm>
            <a:off x="4639390" y="1505255"/>
            <a:ext cx="2913220" cy="535274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TotalTime>
  <Words>995</Words>
  <Application>Microsoft Office PowerPoint</Application>
  <PresentationFormat>מסך רחב</PresentationFormat>
  <Paragraphs>75</Paragraphs>
  <Slides>42</Slides>
  <Notes>25</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42</vt:i4>
      </vt:variant>
    </vt:vector>
  </HeadingPairs>
  <TitlesOfParts>
    <vt:vector size="51" baseType="lpstr">
      <vt:lpstr>Aptos</vt:lpstr>
      <vt:lpstr>Aptos Display</vt:lpstr>
      <vt:lpstr>Arial</vt:lpstr>
      <vt:lpstr>Calibri</vt:lpstr>
      <vt:lpstr>Courier New</vt:lpstr>
      <vt:lpstr>David</vt:lpstr>
      <vt:lpstr>Roboto</vt:lpstr>
      <vt:lpstr>Times New Roman</vt:lpstr>
      <vt:lpstr>Office Theme</vt:lpstr>
      <vt:lpstr>מצגת של PowerPoint‏</vt:lpstr>
      <vt:lpstr>הסבר למורה–  רציונל הפעילות</vt:lpstr>
      <vt:lpstr>מצגת של PowerPoint‏</vt:lpstr>
      <vt:lpstr>La porta di Lollo הדלת של לולו- סיפור על הילד לולו </vt:lpstr>
      <vt:lpstr>מצגת של PowerPoint‏</vt:lpstr>
      <vt:lpstr>מצגת של PowerPoint‏</vt:lpstr>
      <vt:lpstr>מצגת של PowerPoint‏</vt:lpstr>
      <vt:lpstr>מי גר בדירה? Chi abita nella casa?</vt:lpstr>
      <vt:lpstr>Lo stemma dei Sonnino הסמל של משפחת סונינו </vt:lpstr>
      <vt:lpstr>Gli Stemmi degli ebrei di Roma</vt:lpstr>
      <vt:lpstr>הסמלים של המשפחות היהודיות ברומא </vt:lpstr>
      <vt:lpstr>Gli Stemmi degli ebrei di Roma Le figure più utilizzate sono il leone, simbolo di forza e della tribù di Giuda, il gallo,  la palma della Giudea,  l’albero della vita, la corona (la presenza divina). </vt:lpstr>
      <vt:lpstr>הסמלים של יהודי רומא  הדמויות הנפוצות ביותר הן האריה, סמל הכוח ושל שבט יהודה, התרנגול, דקל יהודה, עץ החיים, הכתר.</vt:lpstr>
      <vt:lpstr>   Stemmi parlanti figure che si ispirano al cognome.     </vt:lpstr>
      <vt:lpstr>   סמלים מדברים דמויות בהשראת שם המשפחה  </vt:lpstr>
      <vt:lpstr>Laboratorio didattico artistico creativo.  Gli alunni dovranno disegnare o rappresentare con diversi materiali (creta, rame, plastilina, mosaico) lo stemma della loro famiglia. </vt:lpstr>
      <vt:lpstr>מצגת של PowerPoint‏</vt:lpstr>
      <vt:lpstr>Lollo da piccolo לולו קטן</vt:lpstr>
      <vt:lpstr>הפשיטה וגירושם של היהודים</vt:lpstr>
      <vt:lpstr>Biglietto כרטיס</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Il  carcere di REGINA COELI – III  Braccio Campo di Concentramento di Roma</vt:lpstr>
      <vt:lpstr>מצגת של PowerPoint‏</vt:lpstr>
      <vt:lpstr>מצגת של PowerPoint‏</vt:lpstr>
      <vt:lpstr>Lettera da Fossoli- Campo di Concentramento in Italia</vt:lpstr>
      <vt:lpstr>  Auschwitz 31 Maggio 1944  </vt:lpstr>
      <vt:lpstr>מצגת של PowerPoint‏</vt:lpstr>
      <vt:lpstr>מצגת של PowerPoint‏</vt:lpstr>
      <vt:lpstr>Leo (Lollo) con le sue sorelle sopravvissute לולו ואחיותיו שנותרו בחיים</vt:lpstr>
      <vt:lpstr>מצגת של PowerPoint‏</vt:lpstr>
      <vt:lpstr>דוד הנכד של לולו  במסע לפולין  עם בית הספר הישראלי </vt:lpstr>
      <vt:lpstr>רחל הנכדה של לולו בצבא עם נשיא ישראל ריבלין </vt:lpstr>
      <vt:lpstr>פעילויות: השיר "מגן דוד זהב" “La Stella d’oro” di Hebert Pagani </vt:lpstr>
      <vt:lpstr>La stella d’oro – Hebert Pagani</vt:lpstr>
      <vt:lpstr>מצגת של PowerPoint‏</vt:lpstr>
      <vt:lpstr>קישורים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סונינו טיציאנה</dc:creator>
  <cp:lastModifiedBy>משה אבואב</cp:lastModifiedBy>
  <cp:revision>36</cp:revision>
  <dcterms:created xsi:type="dcterms:W3CDTF">2024-03-21T15:31:43Z</dcterms:created>
  <dcterms:modified xsi:type="dcterms:W3CDTF">2024-03-27T12:53:28Z</dcterms:modified>
</cp:coreProperties>
</file>