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35" r:id="rId3"/>
    <p:sldId id="256" r:id="rId4"/>
    <p:sldId id="337" r:id="rId5"/>
    <p:sldId id="336" r:id="rId6"/>
    <p:sldId id="338" r:id="rId7"/>
    <p:sldId id="340" r:id="rId8"/>
    <p:sldId id="341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EC2E3-FA4C-36C5-F4C6-A6B5B902D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3D2C3-F206-0720-2E70-D2073E23E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8ECAD-E94F-0675-D766-382DDD7B6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20BC-8E3B-4E70-BCAA-7B028494BFF5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BACE1-9188-4A25-1F36-00A54816E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E5908-39D3-3387-74CB-4FB1B28A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142-E0C1-47C8-AAF5-B3F3C7BB28B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06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FF9CB-4E56-85B4-90F7-A895E554F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EA53D0-3575-875E-44B0-270A2FADC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027EA-6C51-59B9-114A-B69A8BB6D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20BC-8E3B-4E70-BCAA-7B028494BFF5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3D22D-F9E4-8E01-F8D1-05B5145F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61116-19BB-AF9B-1180-D416A7C3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142-E0C1-47C8-AAF5-B3F3C7BB28B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00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857C69-A094-90B1-4A53-E4907A6DB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973C7-8227-1E87-4028-5C84A3182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18350-DDD4-5A0E-828C-48E14DF48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20BC-8E3B-4E70-BCAA-7B028494BFF5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F4EED-0522-7C45-ABFE-ABF10632C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27CCA-3E19-2D03-14B3-63F6F3A2A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142-E0C1-47C8-AAF5-B3F3C7BB28B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13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64EC-4DED-237E-F26B-78E07BF1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B248-B2DB-9DBE-DC70-D3470A000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995AF-DA21-070C-CBC9-1B48A20AF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20BC-8E3B-4E70-BCAA-7B028494BFF5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EC163-A506-70D0-2156-2792C59DD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F88D6-1D93-9193-648B-BE998F06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142-E0C1-47C8-AAF5-B3F3C7BB28B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7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2173D-6432-90D2-FE68-EF9910F9D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E567C-479E-FD52-651E-F409C5379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1017-5589-B729-90E8-B2506ADF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20BC-8E3B-4E70-BCAA-7B028494BFF5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83504-CF08-4619-FFE9-A420E9D1A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1EE73-3DF9-3C79-010E-9CAA94EF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142-E0C1-47C8-AAF5-B3F3C7BB28B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18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34168-F693-DEEF-9167-A933DFA19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C700B-3398-EE90-E87A-23E4C6D0C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BCFF1-4864-D0EB-CA32-DF952C2B0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D03B7-441E-769D-CF5A-6E2D3B916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20BC-8E3B-4E70-BCAA-7B028494BFF5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E20AB-61CB-689B-FDAB-CBCA69DB2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5F888-D88C-2811-709C-680872772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142-E0C1-47C8-AAF5-B3F3C7BB28B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95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70FB-280B-A862-DD04-9D69C2EDC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458F9-ADD0-EBDE-DD34-FF2F356AA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27A01-ED9B-A2EC-1DD3-47F18DD38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875F7C-8474-3736-18CB-177ACAF56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6A3EF-467F-41B5-C6AF-9F734A58E4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50B8DF-9468-B4FA-E6E3-F24F3BFCE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20BC-8E3B-4E70-BCAA-7B028494BFF5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01BA5A-81F7-8A71-9326-736B49FAF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9B0085-FF03-47E9-38B6-402819D7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142-E0C1-47C8-AAF5-B3F3C7BB28B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35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A8704-D8EC-ABB4-A658-F9A6AF8B2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0DDB9-3E22-6D8B-EB36-22013A142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20BC-8E3B-4E70-BCAA-7B028494BFF5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AF770-C51A-0F99-5B93-0F2E4EB4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723EE-994C-4E3E-B16C-4BDBE99A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142-E0C1-47C8-AAF5-B3F3C7BB28B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67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79DE5A-6422-4716-C7FD-2CFE0644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20BC-8E3B-4E70-BCAA-7B028494BFF5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2BDC4-981E-39AD-A204-D9C4087E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0390-B537-48B3-F2CD-F077CFEA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142-E0C1-47C8-AAF5-B3F3C7BB28B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91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E2B37-F851-89A8-FE81-B9DB90A8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77248-7413-8AF3-C94F-C0C1689B7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2BA60-3173-C1EC-2B70-8D0EB0BD5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8686D-ED3B-E3B0-CB6F-2DE27A83C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20BC-8E3B-4E70-BCAA-7B028494BFF5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EE7A7-260D-8FF8-9B63-69A62861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5913A-7FC8-9E8F-3977-86E13CF1C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142-E0C1-47C8-AAF5-B3F3C7BB28B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802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CA18A-0EA6-925E-6192-9BAE99EE7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26C102-DD3B-77AE-E97A-D7FBD81B9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06B51-A246-322D-A9FD-5FD1E3C55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30541-46AA-B8C6-1C26-59D9B530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20BC-8E3B-4E70-BCAA-7B028494BFF5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A6BFD-1521-B328-6741-11767C1B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5A886-FA26-097C-DFB2-02C26667C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142-E0C1-47C8-AAF5-B3F3C7BB28B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06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7CC3A6-15D9-FB10-2C27-B150FBB49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748FA-984D-34D7-A57B-399F23E21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E424C-9CA7-C243-4AC8-DEDABEE4A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3F20BC-8E3B-4E70-BCAA-7B028494BFF5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68D47-9AA8-B990-2681-2610BD935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A9351-EF53-5616-788D-27544C2C4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582142-E0C1-47C8-AAF5-B3F3C7BB28B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18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4;p1">
            <a:extLst>
              <a:ext uri="{FF2B5EF4-FFF2-40B4-BE49-F238E27FC236}">
                <a16:creationId xmlns:a16="http://schemas.microsoft.com/office/drawing/2014/main" id="{840CBC30-F41E-7699-2E5B-323EECC40F3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" y="65913"/>
            <a:ext cx="1639503" cy="15543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2DB4A1-B44D-9855-A582-F0013DF72F4E}"/>
              </a:ext>
            </a:extLst>
          </p:cNvPr>
          <p:cNvSpPr txBox="1"/>
          <p:nvPr/>
        </p:nvSpPr>
        <p:spPr>
          <a:xfrm>
            <a:off x="2679032" y="1828801"/>
            <a:ext cx="64649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5400" dirty="0"/>
              <a:t>איטלקית</a:t>
            </a:r>
            <a:br>
              <a:rPr lang="he-IL" sz="5400" dirty="0"/>
            </a:br>
            <a:r>
              <a:rPr lang="en-US" sz="5400" dirty="0"/>
              <a:t>Italiano</a:t>
            </a:r>
            <a:endParaRPr lang="it-IT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C16033-9D3F-B841-1E39-F489DA8B7CA4}"/>
              </a:ext>
            </a:extLst>
          </p:cNvPr>
          <p:cNvSpPr txBox="1"/>
          <p:nvPr/>
        </p:nvSpPr>
        <p:spPr>
          <a:xfrm>
            <a:off x="585537" y="3583127"/>
            <a:ext cx="110209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חודש התקומה </a:t>
            </a:r>
          </a:p>
          <a:p>
            <a:pPr algn="ctr"/>
            <a:r>
              <a:rPr lang="en-US" sz="2800" b="1" dirty="0"/>
              <a:t>GINO BATARLI</a:t>
            </a:r>
          </a:p>
          <a:p>
            <a:pPr algn="ctr"/>
            <a:r>
              <a:rPr lang="he-IL" sz="4000" dirty="0"/>
              <a:t>"חסיד אומות העולם"</a:t>
            </a:r>
            <a:br>
              <a:rPr lang="en-US" sz="2800" b="1" dirty="0"/>
            </a:br>
            <a:r>
              <a:rPr lang="en-US" sz="2800" b="1" dirty="0"/>
              <a:t>un giusto </a:t>
            </a:r>
            <a:r>
              <a:rPr lang="en-US" sz="2800" b="1" dirty="0" err="1"/>
              <a:t>tra</a:t>
            </a:r>
            <a:r>
              <a:rPr lang="en-US" sz="2800" b="1" dirty="0"/>
              <a:t> le </a:t>
            </a:r>
            <a:r>
              <a:rPr lang="en-US" sz="2800" b="1" dirty="0" err="1"/>
              <a:t>nazioni</a:t>
            </a:r>
            <a:endParaRPr lang="it-IT" sz="2800" dirty="0"/>
          </a:p>
        </p:txBody>
      </p:sp>
      <p:pic>
        <p:nvPicPr>
          <p:cNvPr id="8" name="Google Shape;102;p1">
            <a:extLst>
              <a:ext uri="{FF2B5EF4-FFF2-40B4-BE49-F238E27FC236}">
                <a16:creationId xmlns:a16="http://schemas.microsoft.com/office/drawing/2014/main" id="{E22C99A3-3D5C-E443-F97C-CAF924B01C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1836" y="253855"/>
            <a:ext cx="3081089" cy="10101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24A7926-E30D-6DDE-3E1C-834BB5A624D9}"/>
              </a:ext>
            </a:extLst>
          </p:cNvPr>
          <p:cNvSpPr txBox="1"/>
          <p:nvPr/>
        </p:nvSpPr>
        <p:spPr>
          <a:xfrm>
            <a:off x="7384380" y="1382560"/>
            <a:ext cx="6096000" cy="399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אגף א' – שפות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5C70DC-BE4D-4E84-C7B3-53DEF0937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96" y="1620253"/>
            <a:ext cx="3028950" cy="462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9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D0796-4079-1D21-CCA4-4CD74C26D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iw-IL" dirty="0">
                <a:solidFill>
                  <a:schemeClr val="dk2"/>
                </a:solidFill>
              </a:rPr>
              <a:t>הסבר למורה</a:t>
            </a:r>
            <a:r>
              <a:rPr lang="he-IL" dirty="0">
                <a:solidFill>
                  <a:schemeClr val="dk2"/>
                </a:solidFill>
              </a:rPr>
              <a:t> -</a:t>
            </a:r>
            <a:r>
              <a:rPr lang="iw-IL" dirty="0">
                <a:solidFill>
                  <a:schemeClr val="dk2"/>
                </a:solidFill>
              </a:rPr>
              <a:t> רציונל הפעילות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9DFA1-558A-C03B-415C-7A3E8CA05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Comprendere il ruolo di Gino Bartali durante la Seconda Guerra Mondiale e il suo impatto come "Giusto tra le Nazioni".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Esplorare le azioni coraggiose di Bartali nel salvare vite durante l'Olocausto.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Riflettere sull'importanza dell'impegno civico e della compassione umana.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dirty="0"/>
              <a:t>להבין את תפקידו של ג'ינו ברטלי במלחמת העולם השנייה והשפעתו כ"חסיד אומות העולם".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dirty="0"/>
              <a:t>לחקור את פעולותיו האמיצות של ברטלי בהצלת חיים בתקופת השואה.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dirty="0"/>
              <a:t>לחשוב על החשיבות של מעורבות אזרחית וחמלה אנושית.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043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6CAED0A-2A45-4C9C-BCDD-21A8A092C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D65E0-5E5A-457D-5F60-F3F2B242E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 era Gino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Bartali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2FE36-8F3C-17DA-8C91-6FEE1F02A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920" y="2203079"/>
            <a:ext cx="4457466" cy="39954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Gino </a:t>
            </a:r>
            <a:r>
              <a:rPr lang="en-US" sz="1700" dirty="0" err="1"/>
              <a:t>Bartali</a:t>
            </a:r>
            <a:r>
              <a:rPr lang="en-US" sz="1700" dirty="0"/>
              <a:t>, era un </a:t>
            </a:r>
            <a:r>
              <a:rPr lang="en-US" sz="1700" dirty="0" err="1"/>
              <a:t>famosissimo</a:t>
            </a:r>
            <a:r>
              <a:rPr lang="en-US" sz="1700" dirty="0"/>
              <a:t> </a:t>
            </a:r>
            <a:r>
              <a:rPr lang="en-US" sz="1700" dirty="0" err="1"/>
              <a:t>campione</a:t>
            </a:r>
            <a:r>
              <a:rPr lang="en-US" sz="1700" dirty="0"/>
              <a:t> del </a:t>
            </a:r>
            <a:r>
              <a:rPr lang="en-US" sz="1700" dirty="0" err="1"/>
              <a:t>ciclismo</a:t>
            </a:r>
            <a:r>
              <a:rPr lang="en-US" sz="1700" dirty="0"/>
              <a:t> </a:t>
            </a:r>
            <a:r>
              <a:rPr lang="en-US" sz="1700" dirty="0" err="1"/>
              <a:t>italiano</a:t>
            </a:r>
            <a:r>
              <a:rPr lang="en-US" sz="1700" dirty="0"/>
              <a:t> </a:t>
            </a:r>
            <a:r>
              <a:rPr lang="en-US" sz="1700" dirty="0" err="1"/>
              <a:t>che</a:t>
            </a:r>
            <a:r>
              <a:rPr lang="en-US" sz="1700" dirty="0"/>
              <a:t> </a:t>
            </a:r>
            <a:r>
              <a:rPr lang="en-US" sz="1700" dirty="0" err="1"/>
              <a:t>si</a:t>
            </a:r>
            <a:r>
              <a:rPr lang="en-US" sz="1700" dirty="0"/>
              <a:t> e’ </a:t>
            </a:r>
            <a:r>
              <a:rPr lang="en-US" sz="1700" dirty="0" err="1"/>
              <a:t>distinto</a:t>
            </a:r>
            <a:r>
              <a:rPr lang="en-US" sz="1700" dirty="0"/>
              <a:t> </a:t>
            </a:r>
            <a:r>
              <a:rPr lang="en-US" sz="1700" dirty="0" err="1"/>
              <a:t>nello</a:t>
            </a:r>
            <a:r>
              <a:rPr lang="en-US" sz="1700" dirty="0"/>
              <a:t> sport, </a:t>
            </a:r>
            <a:r>
              <a:rPr lang="en-US" sz="1700" b="1" i="0" dirty="0" err="1">
                <a:effectLst/>
              </a:rPr>
              <a:t>vincitore</a:t>
            </a:r>
            <a:r>
              <a:rPr lang="en-US" sz="1700" b="1" i="0" dirty="0">
                <a:effectLst/>
              </a:rPr>
              <a:t> di </a:t>
            </a:r>
            <a:r>
              <a:rPr lang="en-US" sz="1700" b="1" i="0" dirty="0" err="1">
                <a:effectLst/>
              </a:rPr>
              <a:t>tre</a:t>
            </a:r>
            <a:r>
              <a:rPr lang="en-US" sz="1700" b="1" i="0" dirty="0">
                <a:effectLst/>
              </a:rPr>
              <a:t> Giri </a:t>
            </a:r>
            <a:r>
              <a:rPr lang="en-US" sz="1700" b="1" i="0" dirty="0" err="1">
                <a:effectLst/>
              </a:rPr>
              <a:t>d’Italia</a:t>
            </a:r>
            <a:r>
              <a:rPr lang="en-US" sz="1700" b="1" i="0" dirty="0">
                <a:effectLst/>
              </a:rPr>
              <a:t> (</a:t>
            </a:r>
            <a:r>
              <a:rPr lang="en-US" sz="1700" b="1" i="0" dirty="0" err="1">
                <a:effectLst/>
              </a:rPr>
              <a:t>nel</a:t>
            </a:r>
            <a:r>
              <a:rPr lang="en-US" sz="1700" b="1" i="0" dirty="0">
                <a:effectLst/>
              </a:rPr>
              <a:t> 1936, 1937 e 1946) e due Tour de France (</a:t>
            </a:r>
            <a:r>
              <a:rPr lang="en-US" sz="1700" b="1" i="0" dirty="0" err="1">
                <a:effectLst/>
              </a:rPr>
              <a:t>nel</a:t>
            </a:r>
            <a:r>
              <a:rPr lang="en-US" sz="1700" b="1" i="0" dirty="0">
                <a:effectLst/>
              </a:rPr>
              <a:t> 1938 e 1948).</a:t>
            </a:r>
            <a:endParaRPr lang="en-US" sz="1700" b="1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Bartali</a:t>
            </a:r>
            <a:r>
              <a:rPr lang="en-US" sz="1700" dirty="0"/>
              <a:t> </a:t>
            </a:r>
            <a:r>
              <a:rPr lang="en-US" sz="1700" dirty="0" err="1"/>
              <a:t>faceva</a:t>
            </a:r>
            <a:r>
              <a:rPr lang="en-US" sz="1700" dirty="0"/>
              <a:t> </a:t>
            </a:r>
            <a:r>
              <a:rPr lang="en-US" sz="1700" dirty="0" err="1"/>
              <a:t>parte</a:t>
            </a:r>
            <a:r>
              <a:rPr lang="en-US" sz="1700" dirty="0"/>
              <a:t> </a:t>
            </a:r>
            <a:r>
              <a:rPr lang="en-US" sz="1700" dirty="0" err="1"/>
              <a:t>della</a:t>
            </a:r>
            <a:r>
              <a:rPr lang="en-US" sz="1700" dirty="0"/>
              <a:t> </a:t>
            </a:r>
            <a:r>
              <a:rPr lang="en-US" sz="1700" dirty="0" err="1"/>
              <a:t>Resistenza</a:t>
            </a:r>
            <a:r>
              <a:rPr lang="en-US" sz="1700" dirty="0"/>
              <a:t> </a:t>
            </a:r>
            <a:r>
              <a:rPr lang="en-US" sz="1700" dirty="0" err="1"/>
              <a:t>italiana</a:t>
            </a:r>
            <a:r>
              <a:rPr lang="en-US" sz="1700" dirty="0"/>
              <a:t> </a:t>
            </a:r>
            <a:r>
              <a:rPr lang="en-US" sz="1700" dirty="0" err="1"/>
              <a:t>contro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nazisti</a:t>
            </a:r>
            <a:r>
              <a:rPr lang="en-US" sz="1700" dirty="0"/>
              <a:t> </a:t>
            </a:r>
            <a:r>
              <a:rPr lang="en-US" sz="1700" dirty="0" err="1"/>
              <a:t>durante</a:t>
            </a:r>
            <a:r>
              <a:rPr lang="en-US" sz="1700" dirty="0"/>
              <a:t> la </a:t>
            </a:r>
            <a:r>
              <a:rPr lang="en-US" sz="1700" dirty="0" err="1"/>
              <a:t>Seconda</a:t>
            </a:r>
            <a:r>
              <a:rPr lang="en-US" sz="1700" dirty="0"/>
              <a:t> Guerra Mondiale e </a:t>
            </a:r>
            <a:r>
              <a:rPr lang="en-US" sz="1700" dirty="0" err="1"/>
              <a:t>si</a:t>
            </a:r>
            <a:r>
              <a:rPr lang="en-US" sz="1700" dirty="0"/>
              <a:t> era </a:t>
            </a:r>
            <a:r>
              <a:rPr lang="en-US" sz="1700" dirty="0" err="1"/>
              <a:t>impegnato</a:t>
            </a:r>
            <a:r>
              <a:rPr lang="en-US" sz="1700" dirty="0"/>
              <a:t> </a:t>
            </a:r>
            <a:r>
              <a:rPr lang="en-US" sz="1700" dirty="0" err="1"/>
              <a:t>nel</a:t>
            </a:r>
            <a:r>
              <a:rPr lang="en-US" sz="1700" dirty="0"/>
              <a:t>  </a:t>
            </a:r>
            <a:r>
              <a:rPr lang="en-US" sz="1700" dirty="0" err="1"/>
              <a:t>salvataggio</a:t>
            </a:r>
            <a:r>
              <a:rPr lang="en-US" sz="1700" dirty="0"/>
              <a:t> di </a:t>
            </a:r>
            <a:r>
              <a:rPr lang="en-US" sz="1700" dirty="0" err="1"/>
              <a:t>ebrei</a:t>
            </a:r>
            <a:r>
              <a:rPr lang="en-US" sz="1700" dirty="0"/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b="0" i="0" dirty="0" err="1">
                <a:effectLst/>
              </a:rPr>
              <a:t>Bartali</a:t>
            </a:r>
            <a:r>
              <a:rPr lang="en-US" sz="1700" b="0" i="0" dirty="0">
                <a:effectLst/>
              </a:rPr>
              <a:t> ha </a:t>
            </a:r>
            <a:r>
              <a:rPr lang="en-US" sz="1700" b="0" i="0" dirty="0" err="1">
                <a:effectLst/>
              </a:rPr>
              <a:t>contribuito</a:t>
            </a:r>
            <a:r>
              <a:rPr lang="en-US" sz="1700" b="0" i="0" dirty="0">
                <a:effectLst/>
              </a:rPr>
              <a:t> al </a:t>
            </a:r>
            <a:r>
              <a:rPr lang="en-US" sz="1700" b="0" i="0" dirty="0" err="1">
                <a:effectLst/>
              </a:rPr>
              <a:t>salvataggio</a:t>
            </a:r>
            <a:r>
              <a:rPr lang="en-US" sz="1700" b="0" i="0" dirty="0">
                <a:effectLst/>
              </a:rPr>
              <a:t> di 800 </a:t>
            </a:r>
            <a:r>
              <a:rPr lang="en-US" sz="1700" b="0" i="0" dirty="0" err="1">
                <a:effectLst/>
              </a:rPr>
              <a:t>persone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fra</a:t>
            </a:r>
            <a:r>
              <a:rPr lang="en-US" sz="1700" b="0" i="0" dirty="0">
                <a:effectLst/>
              </a:rPr>
              <a:t> il </a:t>
            </a:r>
            <a:r>
              <a:rPr lang="en-US" sz="1700" b="0" i="0" dirty="0" err="1">
                <a:effectLst/>
              </a:rPr>
              <a:t>settembre</a:t>
            </a:r>
            <a:r>
              <a:rPr lang="en-US" sz="1700" b="0" i="0" dirty="0">
                <a:effectLst/>
              </a:rPr>
              <a:t> 1943 e il </a:t>
            </a:r>
            <a:r>
              <a:rPr lang="en-US" sz="1700" b="0" i="0" dirty="0" err="1">
                <a:effectLst/>
              </a:rPr>
              <a:t>giugno</a:t>
            </a:r>
            <a:r>
              <a:rPr lang="en-US" sz="1700" b="0" i="0" dirty="0">
                <a:effectLst/>
              </a:rPr>
              <a:t> 1944. </a:t>
            </a: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02B577-919B-E657-EC1F-AA44BD125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7750"/>
          <a:stretch/>
        </p:blipFill>
        <p:spPr>
          <a:xfrm>
            <a:off x="5418759" y="2559047"/>
            <a:ext cx="2741805" cy="36394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1E47D9-C654-B309-E492-D968BAA94F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14" r="35474" b="-3"/>
          <a:stretch/>
        </p:blipFill>
        <p:spPr>
          <a:xfrm>
            <a:off x="8412616" y="2559047"/>
            <a:ext cx="2743620" cy="363945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9C5C4-FA0B-5265-28A6-70ED9F27A933}"/>
              </a:ext>
            </a:extLst>
          </p:cNvPr>
          <p:cNvSpPr txBox="1"/>
          <p:nvPr/>
        </p:nvSpPr>
        <p:spPr>
          <a:xfrm>
            <a:off x="3048000" y="37937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b="0" dirty="0">
                <a:effectLst/>
              </a:rPr>
              <a:t> 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70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B7CCA-1719-C3CA-CA7A-61A105EB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Il coraggio</a:t>
            </a:r>
            <a:endParaRPr lang="it-IT" sz="40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A5936-24CB-C83D-A797-4A4741130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000"/>
              <a:t>il rischio personale che Bartali ha affrontato nel suo impegno per salvare vite.</a:t>
            </a:r>
          </a:p>
          <a:p>
            <a:pPr marL="0" indent="0">
              <a:buNone/>
            </a:pPr>
            <a:r>
              <a:rPr lang="it-IT" sz="2000"/>
              <a:t>Gino Bartali rimane un esempio vivido di come uno sportivo possa trasformarsi in un eroe della vita reale, mettendo a rischio la propria vita per salvare gli altri durante uno dei periodi più oscuri della storia. La sua storia ci insegna l'importanza di agire con coraggio, compassione e determinazione di fronte all'ingiustizia e alla persecuzione.</a:t>
            </a:r>
          </a:p>
          <a:p>
            <a:endParaRPr lang="it-IT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F1529-9260-72DC-9BCF-195C7264D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04" r="6608" b="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41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BE793-6278-7216-DD63-551EBD680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Bartali Corriere segreto della Resistenza</a:t>
            </a:r>
            <a:endParaRPr lang="it-IT" sz="3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E1125-8986-3F3B-E743-F98EA2721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1700"/>
              <a:t>Era un corriere della Resistenza: utilizzava la sua bicicletta per trasportare documenti falsi ebrei nascosti.</a:t>
            </a:r>
          </a:p>
          <a:p>
            <a:pPr marL="0" indent="0">
              <a:buNone/>
            </a:pPr>
            <a:r>
              <a:rPr lang="it-IT" sz="1700" b="0" i="0">
                <a:effectLst/>
                <a:latin typeface="lora" pitchFamily="2" charset="0"/>
              </a:rPr>
              <a:t>Bartali, che per allenarsi era noto coprire grandi distanze, </a:t>
            </a:r>
            <a:r>
              <a:rPr lang="it-IT" sz="1700" b="1" i="0">
                <a:effectLst/>
                <a:latin typeface="lora" pitchFamily="2" charset="0"/>
              </a:rPr>
              <a:t>trasportava documenti falsi nel manubrio e nella sella della sua bicicletta</a:t>
            </a:r>
            <a:r>
              <a:rPr lang="it-IT" sz="1700" b="0" i="0">
                <a:effectLst/>
                <a:latin typeface="lora" pitchFamily="2" charset="0"/>
              </a:rPr>
              <a:t>, e poi li consegnava alle famiglie dei perseguitati tra Firenze e Assisi. Quando veniva fermato e perquisito, chiedeva espressamente che la bicicletta non venisse toccata, giustificandosi dicendo che le diverse parti del mezzo erano state attentamente calibrate per ottenere la massima velocità.</a:t>
            </a:r>
            <a:endParaRPr lang="it-IT" sz="1700"/>
          </a:p>
          <a:p>
            <a:endParaRPr lang="it-IT" sz="1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D9E31-CDA7-2373-0144-E6F17B7DC8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9" r="11979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5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7A993-86AF-D80D-7A4A-7E6FAEC73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it-IT" sz="5400"/>
              <a:t>Gino Bartali come "Giusto tra le Nazioni"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C96E8-6205-5161-FA5F-1B2797002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it-IT" sz="2200"/>
              <a:t>Spiegazione del titolo onorifico di "Giusto tra le Nazioni" assegnato da Yad Vashem, il Memoriale dell'Olocausto in Israele.</a:t>
            </a:r>
          </a:p>
          <a:p>
            <a:r>
              <a:rPr lang="it-IT" sz="2200"/>
              <a:t>Discussione su cosa significhi essere nominati "Giusto tra le Nazioni" e l'importanza di questo riconoscimento.</a:t>
            </a:r>
          </a:p>
          <a:p>
            <a:r>
              <a:rPr lang="it-IT" sz="2200"/>
              <a:t> Riflessione sul coraggio morale e sulla compassione di Bartali come esempio di comportamento etico e altruista.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27283A-FBAB-C77D-25D1-62AE3171A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0" y="774672"/>
            <a:ext cx="4014216" cy="2538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A5EC7B-6E15-2030-4CB7-885D3A4DD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656" y="4079193"/>
            <a:ext cx="3642296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5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CEED20-A22C-4FC3-BC0E-F4FE53FD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62921-D9A4-E373-11EF-537E4C480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825248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Scrivi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una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lettera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ringraziamente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dedicate al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grande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campione</a:t>
            </a: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849524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00B62-54C5-36EC-68CC-EAEEBA829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92" y="1620576"/>
            <a:ext cx="5536001" cy="35421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7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74C48E-F5A4-7DE8-4335-6CD3B1A90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74" b="515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81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435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Courier New</vt:lpstr>
      <vt:lpstr>lora</vt:lpstr>
      <vt:lpstr>Office Theme</vt:lpstr>
      <vt:lpstr>PowerPoint Presentation</vt:lpstr>
      <vt:lpstr>הסבר למורה - רציונל הפעילות</vt:lpstr>
      <vt:lpstr>Chi era Gino Bartali?</vt:lpstr>
      <vt:lpstr>Il coraggio</vt:lpstr>
      <vt:lpstr>Bartali Corriere segreto della Resistenza</vt:lpstr>
      <vt:lpstr>Gino Bartali come "Giusto tra le Nazioni"</vt:lpstr>
      <vt:lpstr>Scrivi una lettera di ringraziamente dedicate al grande campione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Tiziana Sonnino</dc:creator>
  <cp:lastModifiedBy>סונינו טיציאנה</cp:lastModifiedBy>
  <cp:revision>15</cp:revision>
  <dcterms:created xsi:type="dcterms:W3CDTF">2024-03-25T03:36:22Z</dcterms:created>
  <dcterms:modified xsi:type="dcterms:W3CDTF">2024-03-25T04:46:02Z</dcterms:modified>
</cp:coreProperties>
</file>