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8288000" cy="10287000"/>
  <p:notesSz cx="6858000" cy="9144000"/>
  <p:embeddedFontLst>
    <p:embeddedFont>
      <p:font typeface="Arial Bold" panose="020B0704020202020204" pitchFamily="34" charset="0"/>
      <p:regular r:id="rId35"/>
      <p:bold r:id="rId36"/>
    </p:embeddedFont>
    <p:embeddedFont>
      <p:font typeface="Calibri (MS)" panose="020B0604020202020204" charset="0"/>
      <p:regular r:id="rId37"/>
    </p:embeddedFont>
    <p:embeddedFont>
      <p:font typeface="Calibri (MS) Bold" panose="020B0604020202020204" charset="0"/>
      <p:regular r:id="rId38"/>
    </p:embeddedFont>
    <p:embeddedFont>
      <p:font typeface="David" panose="020E0502060401010101" pitchFamily="34" charset="-79"/>
      <p:regular r:id="rId39"/>
      <p:bold r:id="rId40"/>
    </p:embeddedFont>
    <p:embeddedFont>
      <p:font typeface="Helios Bold" panose="020B0604020202020204" charset="0"/>
      <p:regular r:id="rId41"/>
    </p:embeddedFont>
    <p:embeddedFont>
      <p:font typeface="Rubik" panose="020B0604020202020204" charset="-79"/>
      <p:regular r:id="rId42"/>
    </p:embeddedFont>
    <p:embeddedFont>
      <p:font typeface="Rubik Bold" panose="020B0604020202020204" charset="-79"/>
      <p:regular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80872" autoAdjust="0"/>
  </p:normalViewPr>
  <p:slideViewPr>
    <p:cSldViewPr>
      <p:cViewPr varScale="1">
        <p:scale>
          <a:sx n="60" d="100"/>
          <a:sy n="60" d="100"/>
        </p:scale>
        <p:origin x="137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atin typeface="Arial" panose="020B0604020202020204" pitchFamily="34" charset="0"/>
              </a:defRPr>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atin typeface="Arial" panose="020B0604020202020204" pitchFamily="34" charset="0"/>
              </a:defRPr>
            </a:lvl1pPr>
          </a:lstStyle>
          <a:p>
            <a:fld id="{B7268E1E-0E44-426D-905E-8AD9B19D2182}" type="datetimeFigureOut">
              <a:rPr lang="cs-CZ" smtClean="0"/>
              <a:pPr/>
              <a:t>04.08.2026</a:t>
            </a:fld>
            <a:endParaRPr lang="cs-CZ" dirty="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atin typeface="Arial" panose="020B0604020202020204" pitchFamily="34" charset="0"/>
              </a:defRPr>
            </a:lvl1pPr>
          </a:lstStyle>
          <a:p>
            <a:fld id="{871B2431-D351-4C6E-A3CF-9DFAC0E3E050}" type="slidenum">
              <a:rPr lang="cs-CZ" smtClean="0"/>
              <a:pPr/>
              <a:t>‹#›</a:t>
            </a:fld>
            <a:endParaRPr lang="cs-CZ" dirty="0"/>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"תארו לעצמכם את הקיץ הקרוב – העירייה החליטה להרים את הכפפה ופתחה את 'יריד התעסוקה לנוער - קיץ 2027'. האולם מלא, המוזיקה ברקע, ומאות בני נוער זורמים בין הדוכנים השונים. הביטו בתמונה שלפניכם ונסו להבין מה בעצם קורה שם באולם."</a:t>
            </a:r>
          </a:p>
          <a:p>
            <a:r>
              <a:rPr lang="en-US"/>
              <a:t>שאלות לדיון:</a:t>
            </a:r>
          </a:p>
          <a:p>
            <a:r>
              <a:rPr lang="en-US"/>
              <a:t>הביטו בדוכנים מימין. מי הם הגופים והאנשים שעומדים שם ומחפשים עובדים בקיץ?</a:t>
            </a:r>
          </a:p>
          <a:p>
            <a:r>
              <a:rPr lang="en-US"/>
              <a:t>תשובה מצופה: המעסיקים.</a:t>
            </a:r>
          </a:p>
          <a:p>
            <a:r>
              <a:rPr lang="en-US"/>
              <a:t>דוגמאות למעסיקים בקיץ: רשתות מזון מהיר (כמו מקדונלד'ס), רשתות פארם ומסחר (כמו סופר-פארם), קייטנות, צהרונים ותנועות נוער, בריכות שחייה, פארקי מים ומתחמי בילוי, מסעדות ובתי קפה…</a:t>
            </a:r>
          </a:p>
          <a:p>
            <a:r>
              <a:rPr lang="en-US"/>
              <a:t>מהעבר השני של השולחן, מי הם האנשים שמסתובבים בין הדוכנים ומחלקים קורות חיים?</a:t>
            </a:r>
          </a:p>
          <a:p>
            <a:r>
              <a:rPr lang="en-US"/>
              <a:t>תשובה מצופה: העובדים (ובמקרה של היריד – נוער).</a:t>
            </a:r>
          </a:p>
          <a:p>
            <a:r>
              <a:rPr lang="en-US"/>
              <a:t>אילו יכולות, כישורים או שירותים יש לבני נוער שיוצאים לשוק העבודה להציע למעסיקים?</a:t>
            </a:r>
          </a:p>
          <a:p>
            <a:r>
              <a:rPr lang="en-US"/>
              <a:t>תשובות אפשריות: הדרכה: ניסיון בהדרכה בתנועות נוער, סבלנות ויכולת עבודה עם ילדים (לקייטנות ולצהרונים), שירות ומכירות: יחסי אנוש טובים, אדיבות תקשורתית ועבודה מול קהל, מלצרות ותפעול: זריזות, יכולת עבודה תחת לחץ ועבודת צוות, טכנולוגיה ומדיה: שליטה ברשתות חברתיות, עריכה או תפעול מערכות דיגיטליות.</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"תארו לעצמכם את הקיץ הקרוב – העירייה החליטה להרים את הכפפה ופתחה את 'יריד התעסוקה לנוער - קיץ 2027'. האולם מלא, המוזיקה ברקע, ומאות בני נוער זורמים בין הדוכנים השונים. הביטו בתמונה שלפניכם ונסו להבין מה בעצם קורה שם באולם."</a:t>
            </a:r>
          </a:p>
          <a:p>
            <a:r>
              <a:rPr lang="en-US"/>
              <a:t>שאלות לדיון:</a:t>
            </a:r>
          </a:p>
          <a:p>
            <a:r>
              <a:rPr lang="en-US"/>
              <a:t>הביטו בדוכנים מימין. מי הם הגופים והאנשים שעומדים שם ומחפשים עובדים בקיץ?</a:t>
            </a:r>
          </a:p>
          <a:p>
            <a:r>
              <a:rPr lang="en-US"/>
              <a:t>תשובה מצופה: המעסיקים.</a:t>
            </a:r>
          </a:p>
          <a:p>
            <a:r>
              <a:rPr lang="en-US"/>
              <a:t>דוגמאות למעסיקים בקיץ: רשתות מזון מהיר (כמו מקדונלד'ס), רשתות פארם ומסחר (כמו סופר-פארם), קייטנות, צהרונים ותנועות נוער, בריכות שחייה, פארקי מים ומתחמי בילוי, מסעדות ובתי קפה…</a:t>
            </a:r>
          </a:p>
          <a:p>
            <a:r>
              <a:rPr lang="en-US"/>
              <a:t>מהעבר השני של השולחן, מי הם האנשים שמסתובבים בין הדוכנים ומחלקים קורות חיים?</a:t>
            </a:r>
          </a:p>
          <a:p>
            <a:r>
              <a:rPr lang="en-US"/>
              <a:t>תשובה מצופה: העובדים (ובמקרה של היריד – נוער).</a:t>
            </a:r>
          </a:p>
          <a:p>
            <a:r>
              <a:rPr lang="en-US"/>
              <a:t>אילו יכולות, כישורים או שירותים יש לבני נוער שיוצאים לשוק העבודה להציע למעסיקים?</a:t>
            </a:r>
          </a:p>
          <a:p>
            <a:r>
              <a:rPr lang="en-US"/>
              <a:t>תשובות אפשריות: הדרכה: ניסיון בהדרכה בתנועות נוער, סבלנות ויכולת עבודה עם ילדים (לקייטנות ולצהרונים), שירות ומכירות: יחסי אנוש טובים, אדיבות תקשורתית ועבודה מול קהל, מלצרות ותפעול: זריזות, יכולת עבודה תחת לחץ ועבודת צוות, טכנולוגיה ומדיה: שליטה ברשתות חברתיות, עריכה או תפעול מערכות דיגיטליות.</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תדמיינו את הסיטואציה הבאה: קיץ, חם, ומאות בני נוער מחפשים עבודה ראשונה. עומר, תלמידת כיתה ט', מגיע לראיון עבודה בבית קפה. המנהל אומר לה: 'יש לי 20 בני נוער שמחכים מחוץ לדלת. אני מוכן לשלם לך 10 שקלים לשעה. רוצה? יופי. לא רוצה? הבא בתור'."</a:t>
            </a:r>
          </a:p>
          <a:p>
            <a:endParaRPr lang="en-US"/>
          </a:p>
          <a:p>
            <a:r>
              <a:rPr lang="en-US"/>
              <a:t>שאלת פתיחה לדיון בכיתה:</a:t>
            </a:r>
          </a:p>
          <a:p>
            <a:endParaRPr lang="en-US"/>
          </a:p>
          <a:p>
            <a:r>
              <a:rPr lang="en-US"/>
              <a:t>המורה: "האם עומר יכולה לנהל פה משא ומתן אמיתי? מה יקרה אם המדינה לא תתערב בכלל?"</a:t>
            </a:r>
          </a:p>
          <a:p>
            <a:endParaRPr lang="en-US"/>
          </a:p>
          <a:p>
            <a:r>
              <a:rPr lang="en-US"/>
              <a:t>תגובות מצופות מתלמידים: "אין לה ברירה", "זה לא פייר", "מישהו אחר יקח את העבודה במקומה".</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שאלות לדיון כיתתי:</a:t>
            </a:r>
          </a:p>
          <a:p>
            <a:endParaRPr lang="en-US"/>
          </a:p>
          <a:p>
            <a:r>
              <a:rPr lang="en-US"/>
              <a:t>1. מדוע בכתבה כתוב שהעלאת שכר מינימום היא 'אוויר לנשימה'?</a:t>
            </a:r>
          </a:p>
          <a:p>
            <a:endParaRPr lang="en-US"/>
          </a:p>
          <a:p>
            <a:r>
              <a:rPr lang="en-US"/>
              <a:t>הסבר לתלמידים: שכר המינימום אינו סתם מספר; הוא נועד להבטיח קיום בכבוד, תשלום על שכירות, אוכל וחשבונות.</a:t>
            </a:r>
          </a:p>
          <a:p>
            <a:endParaRPr lang="en-US"/>
          </a:p>
          <a:p>
            <a:r>
              <a:rPr lang="en-US"/>
              <a:t>2. אם כולם רוצים להרוויח כמה שיותר, למה שהמדינה תצטרך לקבוע חוק? למה שהשוק לא יקבע לבד?</a:t>
            </a:r>
          </a:p>
          <a:p>
            <a:endParaRPr lang="en-US"/>
          </a:p>
          <a:p>
            <a:r>
              <a:rPr lang="en-US"/>
              <a:t>תובנה מרכזית: המדינה מתערבת כי במצבים רבים (כמו עבודה בלתי מקצועית או עודף עובדים), למיקוח של העובד הבודד אין כוח. שכר המינימום יוצר "רשת ביטחון" המונעת ניצול.</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דיון בעד ונגד שכר מינימום:</a:t>
            </a:r>
          </a:p>
          <a:p>
            <a:r>
              <a:rPr lang="en-US"/>
              <a:t>חלקו את הכיתה לשתי קבוצות: קבוצה א' מייצגת את העובדים והארגונים החברתיים (בעד שכר מינימום גבוה), וקבוצה ב' מייצגת את בעלי העסקים והכלכלנים (מתנגדים או מסתייגים משכר מינימום גבוה).</a:t>
            </a:r>
          </a:p>
          <a:p>
            <a:r>
              <a:rPr lang="en-US"/>
              <a:t>טיעונים בעד שכר מינימום (קבוצה א'):</a:t>
            </a:r>
          </a:p>
          <a:p>
            <a:r>
              <a:rPr lang="en-US"/>
              <a:t>הגנה מניצול: מונע ממעסיקים חזקים לנצל עובדים חלשים או בני נוער שלא מכירים את הזכויות שלהם.</a:t>
            </a:r>
          </a:p>
          <a:p>
            <a:r>
              <a:rPr lang="en-US"/>
              <a:t>צמצום פערים: עוזר למשפחות משכבות חלשות לסגור את החודש.</a:t>
            </a:r>
          </a:p>
          <a:p>
            <a:r>
              <a:rPr lang="en-US"/>
              <a:t>מוטיבציה: עובד שמרוויח שכר הוגן עובד טוב יותר ומרגיש מוערך.</a:t>
            </a:r>
          </a:p>
          <a:p>
            <a:r>
              <a:rPr lang="en-US"/>
              <a:t>טיעונים נגד / סיכונים בשכר מינימום (קבוצה ב'):</a:t>
            </a:r>
          </a:p>
          <a:p>
            <a:r>
              <a:rPr lang="en-US"/>
              <a:t>עליית מחירים (אינפלציה): אם בעל בית קפה צריך לשלם יותר למלצרים, הוא יעלה את המחיר של הקפה והכריך.</a:t>
            </a:r>
          </a:p>
          <a:p>
            <a:r>
              <a:rPr lang="en-US"/>
              <a:t>אבטלה מוגברת: אם שכר המינימום גבוה מדי, מעסיק קטן לא יוכל להרשות לעצמו 5 עובדים ויפטר 2 מהם.</a:t>
            </a:r>
          </a:p>
          <a:p>
            <a:r>
              <a:rPr lang="en-US"/>
              <a:t>פגיעה בבני נוער: אם מעסיק חייב לשלם שכר גבוה, הוא מעדיף לקחת מבוגר עם ניסיון ולא בן/ בת נוער בקיץ.</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https://meyda.education.gov.il/files/Pop/0files/Financial-Education/worksheets/youth-rights.pdf</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 חוק שכר מינימום: מחייב תשלום שכר מינימום לפי גיל ולא ניתן לוותר עליו בשום אופן (אי-תשלום הוא עבירה פלילית).</a:t>
            </a:r>
          </a:p>
          <a:p>
            <a:endParaRPr lang="en-US"/>
          </a:p>
          <a:p>
            <a:endParaRPr lang="en-US"/>
          </a:p>
          <a:p>
            <a:r>
              <a:rPr lang="en-US"/>
              <a:t>2. חוק עבודת נוער: אוסר העסקה ביום המנוחה השבועי ובעבודות מסוכנות/כבדות, ומחייב מתן הפסקה לאחר 6 שעות עבודה.</a:t>
            </a:r>
          </a:p>
          <a:p>
            <a:endParaRPr lang="en-US"/>
          </a:p>
          <a:p>
            <a:endParaRPr lang="en-US"/>
          </a:p>
          <a:p>
            <a:r>
              <a:rPr lang="en-US"/>
              <a:t>3. חוק הגנת השכר: מחייב תשלום על כל זמן עבודה (כולל התלמדות), אוסר הטלת קנסות ומחייב הנפקת תלוש שכר מדי חודש.</a:t>
            </a:r>
          </a:p>
          <a:p>
            <a:endParaRPr lang="en-US"/>
          </a:p>
          <a:p>
            <a:endParaRPr lang="en-US"/>
          </a:p>
          <a:p>
            <a:r>
              <a:rPr lang="en-US"/>
              <a:t>4. חוק הודעה לעובד: מחייב מסירת טופס תנאי העסקה מפורט בכתב לעובד הקטין תוך 7 ימים מתחילת העבודה.</a:t>
            </a:r>
          </a:p>
          <a:p>
            <a:endParaRPr lang="en-US"/>
          </a:p>
          <a:p>
            <a:endParaRPr lang="en-US"/>
          </a:p>
          <a:p>
            <a:r>
              <a:rPr lang="en-US"/>
              <a:t>5. חוק הודעה מוקדמת: מחייב את העובד והמעסיק למסור הודעה מראש בכתב לפני סיום ההעסקה, בהתאם לוותק.</a:t>
            </a:r>
          </a:p>
          <a:p>
            <a:endParaRPr lang="en-US"/>
          </a:p>
          <a:p>
            <a:r>
              <a:rPr lang="en-US"/>
              <a:t>6. קפיצת יום ההולדת: השכר המינימלי עולה ביום שבו חוגגים יום הולדת, באופן יחסי.</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13"/>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1D8BD707-D9CF-40AE-B4C6-C98DA3205C09}" type="datetimeFigureOut">
              <a:rPr lang="en-US" smtClean="0"/>
              <a:pPr/>
              <a:t>8/4/2026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5.svg"/></Relationships>
</file>

<file path=ppt/slides/_rels/slide9.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svg"/></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meyda.education.gov.il/files/Pop/0files/Financial-Education/worksheets/youth-rights.pdf"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sv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6.svg"/><Relationship Id="rId4" Type="http://schemas.openxmlformats.org/officeDocument/2006/relationships/image" Target="../media/image25.sv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6.svg"/><Relationship Id="rId4" Type="http://schemas.openxmlformats.org/officeDocument/2006/relationships/image" Target="../media/image25.sv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6.svg"/><Relationship Id="rId4" Type="http://schemas.openxmlformats.org/officeDocument/2006/relationships/image" Target="../media/image25.svg"/></Relationships>
</file>

<file path=ppt/slides/_rels/slide17.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6.sv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6.svg"/><Relationship Id="rId4" Type="http://schemas.openxmlformats.org/officeDocument/2006/relationships/image" Target="../media/image25.svg"/></Relationships>
</file>

<file path=ppt/slides/_rels/slide19.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6.sv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26.svg"/><Relationship Id="rId4" Type="http://schemas.openxmlformats.org/officeDocument/2006/relationships/image" Target="../media/image25.svg"/></Relationships>
</file>

<file path=ppt/slides/_rels/slide21.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6.sv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26.sv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26.svg"/><Relationship Id="rId4" Type="http://schemas.openxmlformats.org/officeDocument/2006/relationships/image" Target="../media/image25.svg"/></Relationships>
</file>

<file path=ppt/slides/_rels/slide24.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26.svg"/></Relationships>
</file>

<file path=ppt/slides/_rels/slide25.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26.svg"/></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26.svg"/><Relationship Id="rId4" Type="http://schemas.openxmlformats.org/officeDocument/2006/relationships/image" Target="../media/image25.svg"/></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26.svg"/></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26.svg"/><Relationship Id="rId4" Type="http://schemas.openxmlformats.org/officeDocument/2006/relationships/image" Target="../media/image25.svg"/></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4576166" y="1131351"/>
            <a:ext cx="12266062" cy="5337808"/>
          </a:xfrm>
          <a:prstGeom prst="rect">
            <a:avLst/>
          </a:prstGeom>
        </p:spPr>
        <p:txBody>
          <a:bodyPr lIns="0" tIns="0" rIns="0" bIns="0" rtlCol="0" anchor="t">
            <a:spAutoFit/>
          </a:bodyPr>
          <a:lstStyle/>
          <a:p>
            <a:pPr algn="ctr" rtl="1">
              <a:lnSpc>
                <a:spcPts val="21960"/>
              </a:lnSpc>
            </a:pPr>
            <a:r>
              <a:rPr lang="he-IL" sz="12200" b="1">
                <a:solidFill>
                  <a:srgbClr val="000000"/>
                </a:solidFill>
                <a:latin typeface="Rubik Bold"/>
                <a:ea typeface="Rubik Bold"/>
                <a:cs typeface="Rubik Bold"/>
                <a:sym typeface="Rubik Bold"/>
                <a:rtl/>
              </a:rPr>
              <a:t>זכויות נוער</a:t>
            </a:r>
          </a:p>
          <a:p>
            <a:pPr algn="ctr" rtl="1">
              <a:lnSpc>
                <a:spcPts val="21960"/>
              </a:lnSpc>
            </a:pPr>
            <a:r>
              <a:rPr lang="he-IL" sz="12200" b="1">
                <a:solidFill>
                  <a:srgbClr val="000000"/>
                </a:solidFill>
                <a:latin typeface="Rubik Bold"/>
                <a:ea typeface="Rubik Bold"/>
                <a:cs typeface="Rubik Bold"/>
                <a:sym typeface="Rubik Bold"/>
                <a:rtl/>
              </a:rPr>
              <a:t>בשוק העבודה</a:t>
            </a:r>
          </a:p>
        </p:txBody>
      </p:sp>
      <p:sp>
        <p:nvSpPr>
          <p:cNvPr id="4" name="Freeform 4">
            <a:extLst>
              <a:ext uri="{C183D7F6-B498-43B3-948B-1728B52AA6E4}">
                <adec:decorative xmlns:adec="http://schemas.microsoft.com/office/drawing/2017/decorative" val="1"/>
              </a:ext>
            </a:extLst>
          </p:cNvPr>
          <p:cNvSpPr/>
          <p:nvPr/>
        </p:nvSpPr>
        <p:spPr>
          <a:xfrm>
            <a:off x="1230250" y="558055"/>
            <a:ext cx="5540188" cy="9170889"/>
          </a:xfrm>
          <a:custGeom>
            <a:avLst/>
            <a:gdLst/>
            <a:ahLst/>
            <a:cxnLst/>
            <a:rect l="l" t="t" r="r" b="b"/>
            <a:pathLst>
              <a:path w="5540188" h="9170889">
                <a:moveTo>
                  <a:pt x="0" y="0"/>
                </a:moveTo>
                <a:lnTo>
                  <a:pt x="5540187" y="0"/>
                </a:lnTo>
                <a:lnTo>
                  <a:pt x="5540187" y="9170890"/>
                </a:lnTo>
                <a:lnTo>
                  <a:pt x="0" y="9170890"/>
                </a:lnTo>
                <a:lnTo>
                  <a:pt x="0" y="0"/>
                </a:lnTo>
                <a:close/>
              </a:path>
            </a:pathLst>
          </a:custGeom>
          <a:blipFill>
            <a:blip r:embed="rId2"/>
            <a:stretch>
              <a:fillRect l="-230098" t="-8210" b="-3959"/>
            </a:stretch>
          </a:blipFill>
        </p:spPr>
        <p:txBody>
          <a:bodyPr/>
          <a:lstStyle/>
          <a:p>
            <a:endParaRPr lang="he-IL" dirty="0">
              <a:latin typeface="Arial" panose="020B0604020202020204" pitchFamily="34" charset="0"/>
            </a:endParaRPr>
          </a:p>
        </p:txBody>
      </p:sp>
      <p:sp>
        <p:nvSpPr>
          <p:cNvPr id="5" name="TextBox 5"/>
          <p:cNvSpPr txBox="1"/>
          <p:nvPr/>
        </p:nvSpPr>
        <p:spPr>
          <a:xfrm>
            <a:off x="11501082" y="9239250"/>
            <a:ext cx="6608415" cy="809625"/>
          </a:xfrm>
          <a:prstGeom prst="rect">
            <a:avLst/>
          </a:prstGeom>
        </p:spPr>
        <p:txBody>
          <a:bodyPr lIns="0" tIns="0" rIns="0" bIns="0" rtlCol="0" anchor="t">
            <a:spAutoFit/>
          </a:bodyPr>
          <a:lstStyle/>
          <a:p>
            <a:pPr algn="ctr" rtl="1">
              <a:lnSpc>
                <a:spcPts val="6239"/>
              </a:lnSpc>
              <a:spcBef>
                <a:spcPct val="0"/>
              </a:spcBef>
            </a:pPr>
            <a:r>
              <a:rPr lang="he-IL" sz="5199" dirty="0">
                <a:solidFill>
                  <a:srgbClr val="000000"/>
                </a:solidFill>
                <a:latin typeface="Arial" panose="020B0604020202020204" pitchFamily="34" charset="0"/>
                <a:ea typeface="Rubik"/>
                <a:cs typeface="Arial" panose="020B0604020202020204" pitchFamily="34" charset="0"/>
                <a:sym typeface="Rubik"/>
                <a:rtl/>
              </a:rPr>
              <a:t>יפעת ברוש ומאור בלילטי.</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rot="2700000">
            <a:off x="7001768" y="1126950"/>
            <a:ext cx="5636927" cy="605970"/>
          </a:xfrm>
          <a:custGeom>
            <a:avLst/>
            <a:gdLst/>
            <a:ahLst/>
            <a:cxnLst/>
            <a:rect l="l" t="t" r="r" b="b"/>
            <a:pathLst>
              <a:path w="5636927" h="605970">
                <a:moveTo>
                  <a:pt x="0" y="0"/>
                </a:moveTo>
                <a:lnTo>
                  <a:pt x="5636927" y="0"/>
                </a:lnTo>
                <a:lnTo>
                  <a:pt x="5636927" y="605970"/>
                </a:lnTo>
                <a:lnTo>
                  <a:pt x="0" y="605970"/>
                </a:lnTo>
                <a:lnTo>
                  <a:pt x="0" y="0"/>
                </a:lnTo>
                <a:close/>
              </a:path>
            </a:pathLst>
          </a:custGeom>
          <a:blipFill>
            <a:blip r:embed="rId2"/>
            <a:stretch>
              <a:fillRect/>
            </a:stretch>
          </a:blipFill>
        </p:spPr>
        <p:txBody>
          <a:bodyPr/>
          <a:lstStyle/>
          <a:p>
            <a:endParaRPr lang="he-IL" dirty="0">
              <a:latin typeface="Arial" panose="020B0604020202020204" pitchFamily="34" charset="0"/>
            </a:endParaRPr>
          </a:p>
        </p:txBody>
      </p:sp>
      <p:grpSp>
        <p:nvGrpSpPr>
          <p:cNvPr id="4" name="Group 4">
            <a:extLst>
              <a:ext uri="{C183D7F6-B498-43B3-948B-1728B52AA6E4}">
                <adec:decorative xmlns:adec="http://schemas.microsoft.com/office/drawing/2017/decorative" val="1"/>
              </a:ext>
            </a:extLst>
          </p:cNvPr>
          <p:cNvGrpSpPr/>
          <p:nvPr/>
        </p:nvGrpSpPr>
        <p:grpSpPr>
          <a:xfrm rot="-8100000">
            <a:off x="8515005" y="-553860"/>
            <a:ext cx="5359870" cy="2511321"/>
            <a:chOff x="0" y="0"/>
            <a:chExt cx="1597103" cy="748309"/>
          </a:xfrm>
        </p:grpSpPr>
        <p:sp>
          <p:nvSpPr>
            <p:cNvPr id="5" name="Freeform 5"/>
            <p:cNvSpPr/>
            <p:nvPr/>
          </p:nvSpPr>
          <p:spPr>
            <a:xfrm>
              <a:off x="0" y="0"/>
              <a:ext cx="1597103" cy="748309"/>
            </a:xfrm>
            <a:custGeom>
              <a:avLst/>
              <a:gdLst/>
              <a:ahLst/>
              <a:cxnLst/>
              <a:rect l="l" t="t" r="r" b="b"/>
              <a:pathLst>
                <a:path w="1597103" h="748309">
                  <a:moveTo>
                    <a:pt x="0" y="0"/>
                  </a:moveTo>
                  <a:lnTo>
                    <a:pt x="1597103" y="0"/>
                  </a:lnTo>
                  <a:lnTo>
                    <a:pt x="1597103" y="748309"/>
                  </a:lnTo>
                  <a:lnTo>
                    <a:pt x="0" y="748309"/>
                  </a:lnTo>
                  <a:close/>
                </a:path>
              </a:pathLst>
            </a:custGeom>
            <a:solidFill>
              <a:srgbClr val="0F4984"/>
            </a:solidFill>
          </p:spPr>
          <p:txBody>
            <a:bodyPr/>
            <a:lstStyle/>
            <a:p>
              <a:endParaRPr lang="he-IL" dirty="0">
                <a:latin typeface="Arial" panose="020B0604020202020204" pitchFamily="34" charset="0"/>
              </a:endParaRPr>
            </a:p>
          </p:txBody>
        </p:sp>
        <p:sp>
          <p:nvSpPr>
            <p:cNvPr id="6" name="TextBox 6"/>
            <p:cNvSpPr txBox="1"/>
            <p:nvPr/>
          </p:nvSpPr>
          <p:spPr>
            <a:xfrm>
              <a:off x="0" y="-47625"/>
              <a:ext cx="1597103" cy="795934"/>
            </a:xfrm>
            <a:prstGeom prst="rect">
              <a:avLst/>
            </a:prstGeom>
          </p:spPr>
          <p:txBody>
            <a:bodyPr lIns="50800" tIns="50800" rIns="50800" bIns="50800" rtlCol="0" anchor="ctr"/>
            <a:lstStyle/>
            <a:p>
              <a:pPr algn="ctr">
                <a:lnSpc>
                  <a:spcPts val="2659"/>
                </a:lnSpc>
                <a:spcBef>
                  <a:spcPct val="0"/>
                </a:spcBef>
              </a:pPr>
              <a:endParaRPr dirty="0">
                <a:latin typeface="Arial" panose="020B0604020202020204" pitchFamily="34" charset="0"/>
              </a:endParaRPr>
            </a:p>
          </p:txBody>
        </p:sp>
      </p:grpSp>
      <p:sp>
        <p:nvSpPr>
          <p:cNvPr id="7" name="Freeform 7">
            <a:extLst>
              <a:ext uri="{C183D7F6-B498-43B3-948B-1728B52AA6E4}">
                <adec:decorative xmlns:adec="http://schemas.microsoft.com/office/drawing/2017/decorative" val="1"/>
              </a:ext>
            </a:extLst>
          </p:cNvPr>
          <p:cNvSpPr/>
          <p:nvPr/>
        </p:nvSpPr>
        <p:spPr>
          <a:xfrm rot="2700000">
            <a:off x="9928259" y="810181"/>
            <a:ext cx="5636927" cy="605970"/>
          </a:xfrm>
          <a:custGeom>
            <a:avLst/>
            <a:gdLst/>
            <a:ahLst/>
            <a:cxnLst/>
            <a:rect l="l" t="t" r="r" b="b"/>
            <a:pathLst>
              <a:path w="5636927" h="605970">
                <a:moveTo>
                  <a:pt x="0" y="0"/>
                </a:moveTo>
                <a:lnTo>
                  <a:pt x="5636926" y="0"/>
                </a:lnTo>
                <a:lnTo>
                  <a:pt x="5636926" y="605969"/>
                </a:lnTo>
                <a:lnTo>
                  <a:pt x="0" y="605969"/>
                </a:lnTo>
                <a:lnTo>
                  <a:pt x="0" y="0"/>
                </a:lnTo>
                <a:close/>
              </a:path>
            </a:pathLst>
          </a:custGeom>
          <a:blipFill>
            <a:blip r:embed="rId2"/>
            <a:stretch>
              <a:fillRect/>
            </a:stretch>
          </a:blipFill>
        </p:spPr>
        <p:txBody>
          <a:bodyPr/>
          <a:lstStyle/>
          <a:p>
            <a:endParaRPr lang="he-IL" dirty="0">
              <a:latin typeface="Arial" panose="020B0604020202020204" pitchFamily="34" charset="0"/>
            </a:endParaRPr>
          </a:p>
        </p:txBody>
      </p:sp>
      <p:sp>
        <p:nvSpPr>
          <p:cNvPr id="8" name="Freeform 8">
            <a:extLst>
              <a:ext uri="{C183D7F6-B498-43B3-948B-1728B52AA6E4}">
                <adec:decorative xmlns:adec="http://schemas.microsoft.com/office/drawing/2017/decorative" val="1"/>
              </a:ext>
            </a:extLst>
          </p:cNvPr>
          <p:cNvSpPr/>
          <p:nvPr/>
        </p:nvSpPr>
        <p:spPr>
          <a:xfrm rot="-2700000">
            <a:off x="9790314" y="2257197"/>
            <a:ext cx="10898709" cy="10898709"/>
          </a:xfrm>
          <a:custGeom>
            <a:avLst/>
            <a:gdLst/>
            <a:ahLst/>
            <a:cxnLst/>
            <a:rect l="l" t="t" r="r" b="b"/>
            <a:pathLst>
              <a:path w="10898709" h="10898709">
                <a:moveTo>
                  <a:pt x="0" y="0"/>
                </a:moveTo>
                <a:lnTo>
                  <a:pt x="10898710" y="0"/>
                </a:lnTo>
                <a:lnTo>
                  <a:pt x="10898710" y="10898709"/>
                </a:lnTo>
                <a:lnTo>
                  <a:pt x="0" y="10898709"/>
                </a:lnTo>
                <a:lnTo>
                  <a:pt x="0" y="0"/>
                </a:lnTo>
                <a:close/>
              </a:path>
            </a:pathLst>
          </a:custGeom>
          <a:blipFill>
            <a:blip r:embed="rId3">
              <a:alphaModFix amt="58000"/>
            </a:blip>
            <a:stretch>
              <a:fillRect/>
            </a:stretch>
          </a:blipFill>
        </p:spPr>
        <p:txBody>
          <a:bodyPr/>
          <a:lstStyle/>
          <a:p>
            <a:endParaRPr lang="he-IL" dirty="0">
              <a:latin typeface="Arial" panose="020B0604020202020204" pitchFamily="34" charset="0"/>
            </a:endParaRPr>
          </a:p>
        </p:txBody>
      </p:sp>
      <p:grpSp>
        <p:nvGrpSpPr>
          <p:cNvPr id="9" name="Group 9">
            <a:extLst>
              <a:ext uri="{C183D7F6-B498-43B3-948B-1728B52AA6E4}">
                <adec:decorative xmlns:adec="http://schemas.microsoft.com/office/drawing/2017/decorative" val="1"/>
              </a:ext>
            </a:extLst>
          </p:cNvPr>
          <p:cNvGrpSpPr/>
          <p:nvPr/>
        </p:nvGrpSpPr>
        <p:grpSpPr>
          <a:xfrm rot="-2700000">
            <a:off x="10100574" y="2567456"/>
            <a:ext cx="10169646" cy="10169646"/>
            <a:chOff x="0" y="0"/>
            <a:chExt cx="2041549" cy="2041549"/>
          </a:xfrm>
        </p:grpSpPr>
        <p:sp>
          <p:nvSpPr>
            <p:cNvPr id="10" name="Freeform 10"/>
            <p:cNvSpPr/>
            <p:nvPr/>
          </p:nvSpPr>
          <p:spPr>
            <a:xfrm>
              <a:off x="0" y="0"/>
              <a:ext cx="2041549" cy="2041549"/>
            </a:xfrm>
            <a:custGeom>
              <a:avLst/>
              <a:gdLst/>
              <a:ahLst/>
              <a:cxnLst/>
              <a:rect l="l" t="t" r="r" b="b"/>
              <a:pathLst>
                <a:path w="2041549" h="2041549">
                  <a:moveTo>
                    <a:pt x="76128" y="0"/>
                  </a:moveTo>
                  <a:lnTo>
                    <a:pt x="1965422" y="0"/>
                  </a:lnTo>
                  <a:cubicBezTo>
                    <a:pt x="1985612" y="0"/>
                    <a:pt x="2004975" y="8021"/>
                    <a:pt x="2019252" y="22297"/>
                  </a:cubicBezTo>
                  <a:cubicBezTo>
                    <a:pt x="2033529" y="36574"/>
                    <a:pt x="2041549" y="55937"/>
                    <a:pt x="2041549" y="76128"/>
                  </a:cubicBezTo>
                  <a:lnTo>
                    <a:pt x="2041549" y="1965422"/>
                  </a:lnTo>
                  <a:cubicBezTo>
                    <a:pt x="2041549" y="1985612"/>
                    <a:pt x="2033529" y="2004975"/>
                    <a:pt x="2019252" y="2019252"/>
                  </a:cubicBezTo>
                  <a:cubicBezTo>
                    <a:pt x="2004975" y="2033529"/>
                    <a:pt x="1985612" y="2041549"/>
                    <a:pt x="1965422" y="2041549"/>
                  </a:cubicBezTo>
                  <a:lnTo>
                    <a:pt x="76128" y="2041549"/>
                  </a:lnTo>
                  <a:cubicBezTo>
                    <a:pt x="55937" y="2041549"/>
                    <a:pt x="36574" y="2033529"/>
                    <a:pt x="22297" y="2019252"/>
                  </a:cubicBezTo>
                  <a:cubicBezTo>
                    <a:pt x="8021" y="2004975"/>
                    <a:pt x="0" y="1985612"/>
                    <a:pt x="0" y="1965422"/>
                  </a:cubicBezTo>
                  <a:lnTo>
                    <a:pt x="0" y="76128"/>
                  </a:lnTo>
                  <a:cubicBezTo>
                    <a:pt x="0" y="55937"/>
                    <a:pt x="8021" y="36574"/>
                    <a:pt x="22297" y="22297"/>
                  </a:cubicBezTo>
                  <a:cubicBezTo>
                    <a:pt x="36574" y="8021"/>
                    <a:pt x="55937" y="0"/>
                    <a:pt x="76128" y="0"/>
                  </a:cubicBezTo>
                  <a:close/>
                </a:path>
              </a:pathLst>
            </a:custGeom>
            <a:solidFill>
              <a:srgbClr val="FFFFFF"/>
            </a:solidFill>
          </p:spPr>
          <p:txBody>
            <a:bodyPr/>
            <a:lstStyle/>
            <a:p>
              <a:endParaRPr lang="he-IL" dirty="0">
                <a:latin typeface="Arial" panose="020B0604020202020204" pitchFamily="34" charset="0"/>
              </a:endParaRPr>
            </a:p>
          </p:txBody>
        </p:sp>
        <p:sp>
          <p:nvSpPr>
            <p:cNvPr id="11" name="TextBox 11"/>
            <p:cNvSpPr txBox="1"/>
            <p:nvPr/>
          </p:nvSpPr>
          <p:spPr>
            <a:xfrm>
              <a:off x="0" y="-47625"/>
              <a:ext cx="2041549" cy="2089174"/>
            </a:xfrm>
            <a:prstGeom prst="rect">
              <a:avLst/>
            </a:prstGeom>
          </p:spPr>
          <p:txBody>
            <a:bodyPr lIns="50800" tIns="50800" rIns="50800" bIns="50800" rtlCol="0" anchor="ctr"/>
            <a:lstStyle/>
            <a:p>
              <a:pPr algn="ctr">
                <a:lnSpc>
                  <a:spcPts val="2659"/>
                </a:lnSpc>
                <a:spcBef>
                  <a:spcPct val="0"/>
                </a:spcBef>
              </a:pPr>
              <a:endParaRPr dirty="0">
                <a:latin typeface="Arial" panose="020B0604020202020204" pitchFamily="34" charset="0"/>
              </a:endParaRPr>
            </a:p>
          </p:txBody>
        </p:sp>
      </p:grpSp>
      <p:grpSp>
        <p:nvGrpSpPr>
          <p:cNvPr id="12" name="Group 12">
            <a:extLst>
              <a:ext uri="{C183D7F6-B498-43B3-948B-1728B52AA6E4}">
                <adec:decorative xmlns:adec="http://schemas.microsoft.com/office/drawing/2017/decorative" val="1"/>
              </a:ext>
            </a:extLst>
          </p:cNvPr>
          <p:cNvGrpSpPr/>
          <p:nvPr/>
        </p:nvGrpSpPr>
        <p:grpSpPr>
          <a:xfrm>
            <a:off x="8911588" y="1378470"/>
            <a:ext cx="12547618" cy="12547618"/>
            <a:chOff x="0" y="0"/>
            <a:chExt cx="812800" cy="812800"/>
          </a:xfrm>
        </p:grpSpPr>
        <p:sp>
          <p:nvSpPr>
            <p:cNvPr id="13" name="Freeform 13"/>
            <p:cNvSpPr/>
            <p:nvPr/>
          </p:nvSpPr>
          <p:spPr>
            <a:xfrm>
              <a:off x="15845" y="15845"/>
              <a:ext cx="781109" cy="781109"/>
            </a:xfrm>
            <a:custGeom>
              <a:avLst/>
              <a:gdLst/>
              <a:ahLst/>
              <a:cxnLst/>
              <a:rect l="l" t="t" r="r" b="b"/>
              <a:pathLst>
                <a:path w="781109" h="781109">
                  <a:moveTo>
                    <a:pt x="417605" y="11205"/>
                  </a:moveTo>
                  <a:lnTo>
                    <a:pt x="769905" y="363505"/>
                  </a:lnTo>
                  <a:cubicBezTo>
                    <a:pt x="784844" y="378444"/>
                    <a:pt x="784844" y="402666"/>
                    <a:pt x="769905" y="417605"/>
                  </a:cubicBezTo>
                  <a:lnTo>
                    <a:pt x="417605" y="769905"/>
                  </a:lnTo>
                  <a:cubicBezTo>
                    <a:pt x="402666" y="784844"/>
                    <a:pt x="378444" y="784844"/>
                    <a:pt x="363505" y="769905"/>
                  </a:cubicBezTo>
                  <a:lnTo>
                    <a:pt x="11205" y="417605"/>
                  </a:lnTo>
                  <a:cubicBezTo>
                    <a:pt x="-3734" y="402666"/>
                    <a:pt x="-3734" y="378444"/>
                    <a:pt x="11205" y="363505"/>
                  </a:cubicBezTo>
                  <a:lnTo>
                    <a:pt x="363505" y="11205"/>
                  </a:lnTo>
                  <a:cubicBezTo>
                    <a:pt x="378444" y="-3734"/>
                    <a:pt x="402666" y="-3734"/>
                    <a:pt x="417605" y="11205"/>
                  </a:cubicBezTo>
                  <a:close/>
                </a:path>
              </a:pathLst>
            </a:custGeom>
            <a:blipFill>
              <a:blip r:embed="rId4"/>
              <a:stretch>
                <a:fillRect l="-28091" t="-2028" r="-25046"/>
              </a:stretch>
            </a:blipFill>
          </p:spPr>
          <p:txBody>
            <a:bodyPr/>
            <a:lstStyle/>
            <a:p>
              <a:endParaRPr lang="he-IL" dirty="0">
                <a:latin typeface="Arial" panose="020B0604020202020204" pitchFamily="34" charset="0"/>
              </a:endParaRPr>
            </a:p>
          </p:txBody>
        </p:sp>
      </p:grpSp>
      <p:grpSp>
        <p:nvGrpSpPr>
          <p:cNvPr id="14" name="Group 14">
            <a:extLst>
              <a:ext uri="{C183D7F6-B498-43B3-948B-1728B52AA6E4}">
                <adec:decorative xmlns:adec="http://schemas.microsoft.com/office/drawing/2017/decorative" val="1"/>
              </a:ext>
            </a:extLst>
          </p:cNvPr>
          <p:cNvGrpSpPr/>
          <p:nvPr/>
        </p:nvGrpSpPr>
        <p:grpSpPr>
          <a:xfrm rot="-8100000">
            <a:off x="10669360" y="993471"/>
            <a:ext cx="10132302" cy="2304198"/>
            <a:chOff x="0" y="0"/>
            <a:chExt cx="3019165" cy="686592"/>
          </a:xfrm>
        </p:grpSpPr>
        <p:sp>
          <p:nvSpPr>
            <p:cNvPr id="15" name="Freeform 15"/>
            <p:cNvSpPr/>
            <p:nvPr/>
          </p:nvSpPr>
          <p:spPr>
            <a:xfrm>
              <a:off x="0" y="0"/>
              <a:ext cx="3019165" cy="686592"/>
            </a:xfrm>
            <a:custGeom>
              <a:avLst/>
              <a:gdLst/>
              <a:ahLst/>
              <a:cxnLst/>
              <a:rect l="l" t="t" r="r" b="b"/>
              <a:pathLst>
                <a:path w="3019165" h="686592">
                  <a:moveTo>
                    <a:pt x="0" y="0"/>
                  </a:moveTo>
                  <a:lnTo>
                    <a:pt x="3019165" y="0"/>
                  </a:lnTo>
                  <a:lnTo>
                    <a:pt x="3019165" y="686592"/>
                  </a:lnTo>
                  <a:lnTo>
                    <a:pt x="0" y="686592"/>
                  </a:lnTo>
                  <a:close/>
                </a:path>
              </a:pathLst>
            </a:custGeom>
            <a:solidFill>
              <a:srgbClr val="16599D"/>
            </a:solidFill>
          </p:spPr>
          <p:txBody>
            <a:bodyPr/>
            <a:lstStyle/>
            <a:p>
              <a:endParaRPr lang="he-IL" dirty="0">
                <a:latin typeface="Arial" panose="020B0604020202020204" pitchFamily="34" charset="0"/>
              </a:endParaRPr>
            </a:p>
          </p:txBody>
        </p:sp>
        <p:sp>
          <p:nvSpPr>
            <p:cNvPr id="16" name="TextBox 16"/>
            <p:cNvSpPr txBox="1"/>
            <p:nvPr/>
          </p:nvSpPr>
          <p:spPr>
            <a:xfrm>
              <a:off x="0" y="-47625"/>
              <a:ext cx="3019165" cy="734217"/>
            </a:xfrm>
            <a:prstGeom prst="rect">
              <a:avLst/>
            </a:prstGeom>
          </p:spPr>
          <p:txBody>
            <a:bodyPr lIns="50800" tIns="50800" rIns="50800" bIns="50800" rtlCol="0" anchor="ctr"/>
            <a:lstStyle/>
            <a:p>
              <a:pPr algn="ctr">
                <a:lnSpc>
                  <a:spcPts val="2659"/>
                </a:lnSpc>
                <a:spcBef>
                  <a:spcPct val="0"/>
                </a:spcBef>
              </a:pPr>
              <a:endParaRPr dirty="0">
                <a:latin typeface="Arial" panose="020B0604020202020204" pitchFamily="34" charset="0"/>
              </a:endParaRPr>
            </a:p>
          </p:txBody>
        </p:sp>
      </p:grpSp>
      <p:sp>
        <p:nvSpPr>
          <p:cNvPr id="17" name="Freeform 17">
            <a:extLst>
              <a:ext uri="{C183D7F6-B498-43B3-948B-1728B52AA6E4}">
                <adec:decorative xmlns:adec="http://schemas.microsoft.com/office/drawing/2017/decorative" val="1"/>
              </a:ext>
            </a:extLst>
          </p:cNvPr>
          <p:cNvSpPr/>
          <p:nvPr/>
        </p:nvSpPr>
        <p:spPr>
          <a:xfrm rot="2700000">
            <a:off x="13557061" y="1280279"/>
            <a:ext cx="5636927" cy="605970"/>
          </a:xfrm>
          <a:custGeom>
            <a:avLst/>
            <a:gdLst/>
            <a:ahLst/>
            <a:cxnLst/>
            <a:rect l="l" t="t" r="r" b="b"/>
            <a:pathLst>
              <a:path w="5636927" h="605970">
                <a:moveTo>
                  <a:pt x="0" y="0"/>
                </a:moveTo>
                <a:lnTo>
                  <a:pt x="5636926" y="0"/>
                </a:lnTo>
                <a:lnTo>
                  <a:pt x="5636926" y="605970"/>
                </a:lnTo>
                <a:lnTo>
                  <a:pt x="0" y="605970"/>
                </a:lnTo>
                <a:lnTo>
                  <a:pt x="0" y="0"/>
                </a:lnTo>
                <a:close/>
              </a:path>
            </a:pathLst>
          </a:custGeom>
          <a:blipFill>
            <a:blip r:embed="rId2"/>
            <a:stretch>
              <a:fillRect/>
            </a:stretch>
          </a:blipFill>
        </p:spPr>
        <p:txBody>
          <a:bodyPr/>
          <a:lstStyle/>
          <a:p>
            <a:endParaRPr lang="he-IL" dirty="0">
              <a:latin typeface="Arial" panose="020B0604020202020204" pitchFamily="34" charset="0"/>
            </a:endParaRPr>
          </a:p>
        </p:txBody>
      </p:sp>
      <p:grpSp>
        <p:nvGrpSpPr>
          <p:cNvPr id="18" name="Group 18">
            <a:extLst>
              <a:ext uri="{C183D7F6-B498-43B3-948B-1728B52AA6E4}">
                <adec:decorative xmlns:adec="http://schemas.microsoft.com/office/drawing/2017/decorative" val="1"/>
              </a:ext>
            </a:extLst>
          </p:cNvPr>
          <p:cNvGrpSpPr/>
          <p:nvPr/>
        </p:nvGrpSpPr>
        <p:grpSpPr>
          <a:xfrm rot="-8100000">
            <a:off x="15049711" y="-350832"/>
            <a:ext cx="5000402" cy="2304198"/>
            <a:chOff x="0" y="0"/>
            <a:chExt cx="1489991" cy="686592"/>
          </a:xfrm>
        </p:grpSpPr>
        <p:sp>
          <p:nvSpPr>
            <p:cNvPr id="19" name="Freeform 19"/>
            <p:cNvSpPr/>
            <p:nvPr/>
          </p:nvSpPr>
          <p:spPr>
            <a:xfrm>
              <a:off x="0" y="0"/>
              <a:ext cx="1489991" cy="686592"/>
            </a:xfrm>
            <a:custGeom>
              <a:avLst/>
              <a:gdLst/>
              <a:ahLst/>
              <a:cxnLst/>
              <a:rect l="l" t="t" r="r" b="b"/>
              <a:pathLst>
                <a:path w="1489991" h="686592">
                  <a:moveTo>
                    <a:pt x="0" y="0"/>
                  </a:moveTo>
                  <a:lnTo>
                    <a:pt x="1489991" y="0"/>
                  </a:lnTo>
                  <a:lnTo>
                    <a:pt x="1489991" y="686592"/>
                  </a:lnTo>
                  <a:lnTo>
                    <a:pt x="0" y="686592"/>
                  </a:lnTo>
                  <a:close/>
                </a:path>
              </a:pathLst>
            </a:custGeom>
            <a:solidFill>
              <a:srgbClr val="2978C8"/>
            </a:solidFill>
          </p:spPr>
          <p:txBody>
            <a:bodyPr/>
            <a:lstStyle/>
            <a:p>
              <a:endParaRPr lang="he-IL" dirty="0">
                <a:latin typeface="Arial" panose="020B0604020202020204" pitchFamily="34" charset="0"/>
              </a:endParaRPr>
            </a:p>
          </p:txBody>
        </p:sp>
        <p:sp>
          <p:nvSpPr>
            <p:cNvPr id="20" name="TextBox 20"/>
            <p:cNvSpPr txBox="1"/>
            <p:nvPr/>
          </p:nvSpPr>
          <p:spPr>
            <a:xfrm>
              <a:off x="0" y="-47625"/>
              <a:ext cx="1489991" cy="734217"/>
            </a:xfrm>
            <a:prstGeom prst="rect">
              <a:avLst/>
            </a:prstGeom>
          </p:spPr>
          <p:txBody>
            <a:bodyPr lIns="50800" tIns="50800" rIns="50800" bIns="50800" rtlCol="0" anchor="ctr"/>
            <a:lstStyle/>
            <a:p>
              <a:pPr algn="ctr">
                <a:lnSpc>
                  <a:spcPts val="2659"/>
                </a:lnSpc>
                <a:spcBef>
                  <a:spcPct val="0"/>
                </a:spcBef>
              </a:pPr>
              <a:endParaRPr dirty="0">
                <a:latin typeface="Arial" panose="020B0604020202020204" pitchFamily="34" charset="0"/>
              </a:endParaRPr>
            </a:p>
          </p:txBody>
        </p:sp>
      </p:grpSp>
      <p:sp>
        <p:nvSpPr>
          <p:cNvPr id="21" name="TextBox 21"/>
          <p:cNvSpPr txBox="1"/>
          <p:nvPr/>
        </p:nvSpPr>
        <p:spPr>
          <a:xfrm>
            <a:off x="-33394" y="1442330"/>
            <a:ext cx="8861113" cy="6130290"/>
          </a:xfrm>
          <a:prstGeom prst="rect">
            <a:avLst/>
          </a:prstGeom>
        </p:spPr>
        <p:txBody>
          <a:bodyPr lIns="0" tIns="0" rIns="0" bIns="0" rtlCol="0" anchor="t">
            <a:spAutoFit/>
          </a:bodyPr>
          <a:lstStyle/>
          <a:p>
            <a:pPr algn="r" rtl="1">
              <a:lnSpc>
                <a:spcPts val="13500"/>
              </a:lnSpc>
            </a:pPr>
            <a:r>
              <a:rPr lang="he-IL" sz="5400" b="1" u="sng" dirty="0">
                <a:solidFill>
                  <a:srgbClr val="000000"/>
                </a:solidFill>
                <a:latin typeface="Rubik Bold"/>
                <a:ea typeface="Rubik Bold"/>
                <a:cs typeface="Rubik Bold"/>
                <a:sym typeface="Rubik Bold"/>
                <a:rtl/>
              </a:rPr>
              <a:t>על מה נדבר?</a:t>
            </a:r>
          </a:p>
          <a:p>
            <a:pPr marL="1554480" lvl="2" indent="-518160" algn="r" rtl="1">
              <a:lnSpc>
                <a:spcPts val="12000"/>
              </a:lnSpc>
              <a:buAutoNum type="arabicPeriod"/>
            </a:pPr>
            <a:r>
              <a:rPr lang="he-IL" sz="4800" dirty="0">
                <a:solidFill>
                  <a:srgbClr val="000000"/>
                </a:solidFill>
                <a:latin typeface="Arial" panose="020B0604020202020204" pitchFamily="34" charset="0"/>
                <a:ea typeface="Rubik"/>
                <a:cs typeface="Arial" panose="020B0604020202020204" pitchFamily="34" charset="0"/>
                <a:sym typeface="Rubik"/>
                <a:rtl/>
              </a:rPr>
              <a:t>השחקנים בשוק העבודה</a:t>
            </a:r>
          </a:p>
          <a:p>
            <a:pPr marL="1554480" lvl="2" indent="-518160" algn="r" rtl="1">
              <a:lnSpc>
                <a:spcPts val="12000"/>
              </a:lnSpc>
              <a:buAutoNum type="arabicPeriod"/>
            </a:pPr>
            <a:r>
              <a:rPr lang="he-IL" sz="4800" dirty="0">
                <a:solidFill>
                  <a:srgbClr val="000000"/>
                </a:solidFill>
                <a:latin typeface="Arial" panose="020B0604020202020204" pitchFamily="34" charset="0"/>
                <a:ea typeface="Rubik"/>
                <a:cs typeface="Arial" panose="020B0604020202020204" pitchFamily="34" charset="0"/>
                <a:sym typeface="Rubik"/>
                <a:rtl/>
              </a:rPr>
              <a:t>שכר מינימום</a:t>
            </a:r>
          </a:p>
          <a:p>
            <a:pPr marL="1554480" lvl="2" indent="-518160" algn="r" rtl="1">
              <a:lnSpc>
                <a:spcPts val="12000"/>
              </a:lnSpc>
              <a:buAutoNum type="arabicPeriod"/>
            </a:pPr>
            <a:r>
              <a:rPr lang="he-IL" sz="4800" dirty="0">
                <a:solidFill>
                  <a:srgbClr val="000000"/>
                </a:solidFill>
                <a:latin typeface="Arial" panose="020B0604020202020204" pitchFamily="34" charset="0"/>
                <a:ea typeface="Rubik"/>
                <a:cs typeface="Arial" panose="020B0604020202020204" pitchFamily="34" charset="0"/>
                <a:sym typeface="Rubik"/>
                <a:rtl/>
              </a:rPr>
              <a:t>חוקי העסקת נוער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8730794" y="598805"/>
            <a:ext cx="6750707" cy="724686"/>
          </a:xfrm>
          <a:prstGeom prst="rect">
            <a:avLst/>
          </a:prstGeom>
        </p:spPr>
        <p:txBody>
          <a:bodyPr lIns="0" tIns="0" rIns="0" bIns="0" rtlCol="0" anchor="t">
            <a:spAutoFit/>
          </a:bodyPr>
          <a:lstStyle/>
          <a:p>
            <a:pPr algn="ctr" rtl="1">
              <a:lnSpc>
                <a:spcPts val="6159"/>
              </a:lnSpc>
              <a:spcBef>
                <a:spcPct val="0"/>
              </a:spcBef>
            </a:pPr>
            <a:r>
              <a:rPr lang="he-IL" sz="4399" b="1" dirty="0">
                <a:solidFill>
                  <a:srgbClr val="000000"/>
                </a:solidFill>
                <a:latin typeface="Helios Bold"/>
                <a:ea typeface="Helios Bold"/>
                <a:sym typeface="Helios Bold"/>
                <a:rtl/>
              </a:rPr>
              <a:t>השחקנים בשוק העבודה</a:t>
            </a:r>
          </a:p>
        </p:txBody>
      </p:sp>
      <p:sp>
        <p:nvSpPr>
          <p:cNvPr id="3" name="Freeform 3" descr="יריד תעסוקה בו בני ובנות נוער מחפשים עבודה, מהצד השני עומדים המעסיקים שמבקשים עובדים"/>
          <p:cNvSpPr/>
          <p:nvPr/>
        </p:nvSpPr>
        <p:spPr>
          <a:xfrm>
            <a:off x="1793506" y="1991416"/>
            <a:ext cx="14700989" cy="8025247"/>
          </a:xfrm>
          <a:custGeom>
            <a:avLst/>
            <a:gdLst/>
            <a:ahLst/>
            <a:cxnLst/>
            <a:rect l="l" t="t" r="r" b="b"/>
            <a:pathLst>
              <a:path w="14700989" h="8025247">
                <a:moveTo>
                  <a:pt x="0" y="0"/>
                </a:moveTo>
                <a:lnTo>
                  <a:pt x="14700988" y="0"/>
                </a:lnTo>
                <a:lnTo>
                  <a:pt x="14700988" y="8025247"/>
                </a:lnTo>
                <a:lnTo>
                  <a:pt x="0" y="8025247"/>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3446151" y="892403"/>
            <a:ext cx="12620166" cy="9275822"/>
          </a:xfrm>
          <a:custGeom>
            <a:avLst/>
            <a:gdLst/>
            <a:ahLst/>
            <a:cxnLst/>
            <a:rect l="l" t="t" r="r" b="b"/>
            <a:pathLst>
              <a:path w="12620166" h="9275822">
                <a:moveTo>
                  <a:pt x="0" y="0"/>
                </a:moveTo>
                <a:lnTo>
                  <a:pt x="12620166" y="0"/>
                </a:lnTo>
                <a:lnTo>
                  <a:pt x="12620166" y="9275822"/>
                </a:lnTo>
                <a:lnTo>
                  <a:pt x="0" y="9275822"/>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sp>
        <p:nvSpPr>
          <p:cNvPr id="4" name="TextBox 4"/>
          <p:cNvSpPr txBox="1"/>
          <p:nvPr/>
        </p:nvSpPr>
        <p:spPr>
          <a:xfrm>
            <a:off x="3560423" y="2352778"/>
            <a:ext cx="12204631" cy="5805277"/>
          </a:xfrm>
          <a:prstGeom prst="rect">
            <a:avLst/>
          </a:prstGeom>
        </p:spPr>
        <p:txBody>
          <a:bodyPr lIns="0" tIns="0" rIns="0" bIns="0" rtlCol="0" anchor="t">
            <a:spAutoFit/>
          </a:bodyPr>
          <a:lstStyle/>
          <a:p>
            <a:pPr algn="just" rtl="1">
              <a:lnSpc>
                <a:spcPts val="6642"/>
              </a:lnSpc>
            </a:pPr>
            <a:r>
              <a:rPr lang="he-IL" sz="3690" b="1" spc="-162" dirty="0">
                <a:solidFill>
                  <a:srgbClr val="000000"/>
                </a:solidFill>
                <a:latin typeface="Rubik Bold"/>
                <a:ea typeface="Rubik Bold"/>
                <a:cs typeface="Rubik Bold"/>
                <a:sym typeface="Rubik Bold"/>
                <a:rtl/>
              </a:rPr>
              <a:t>מסקנה:</a:t>
            </a:r>
          </a:p>
          <a:p>
            <a:pPr algn="just" rtl="1">
              <a:lnSpc>
                <a:spcPts val="6642"/>
              </a:lnSpc>
            </a:pPr>
            <a:r>
              <a:rPr lang="he-IL" sz="3690" spc="-162" dirty="0">
                <a:solidFill>
                  <a:srgbClr val="000000"/>
                </a:solidFill>
                <a:latin typeface="Arial" panose="020B0604020202020204" pitchFamily="34" charset="0"/>
                <a:ea typeface="Rubik"/>
                <a:cs typeface="Arial" panose="020B0604020202020204" pitchFamily="34" charset="0"/>
                <a:sym typeface="Rubik"/>
                <a:rtl/>
              </a:rPr>
              <a:t>בשוק העבודה פועלים שני שחקנים מרכזיים: </a:t>
            </a:r>
          </a:p>
          <a:p>
            <a:pPr marL="796728" lvl="1" indent="-398364" algn="just" rtl="1">
              <a:lnSpc>
                <a:spcPts val="6642"/>
              </a:lnSpc>
              <a:buFont typeface="Arial"/>
              <a:buChar char="•"/>
            </a:pPr>
            <a:r>
              <a:rPr lang="he-IL" sz="3690" b="1" spc="-162" dirty="0">
                <a:solidFill>
                  <a:srgbClr val="000000"/>
                </a:solidFill>
                <a:latin typeface="Rubik Bold"/>
                <a:ea typeface="Rubik Bold"/>
                <a:cs typeface="Rubik Bold"/>
                <a:sym typeface="Rubik Bold"/>
                <a:rtl/>
              </a:rPr>
              <a:t>המעסיקים</a:t>
            </a:r>
            <a:r>
              <a:rPr lang="he-IL" sz="3690" spc="-162" dirty="0">
                <a:solidFill>
                  <a:srgbClr val="000000"/>
                </a:solidFill>
                <a:latin typeface="Arial" panose="020B0604020202020204" pitchFamily="34" charset="0"/>
                <a:ea typeface="Rubik"/>
                <a:cs typeface="Arial" panose="020B0604020202020204" pitchFamily="34" charset="0"/>
                <a:sym typeface="Rubik"/>
                <a:rtl/>
              </a:rPr>
              <a:t> שמבקשים עובדים (הביקוש)</a:t>
            </a:r>
          </a:p>
          <a:p>
            <a:pPr marL="796728" lvl="1" indent="-398364" algn="just" rtl="1">
              <a:lnSpc>
                <a:spcPts val="6642"/>
              </a:lnSpc>
              <a:buFont typeface="Arial"/>
              <a:buChar char="•"/>
            </a:pPr>
            <a:r>
              <a:rPr lang="he-IL" sz="3690" b="1" spc="-162" dirty="0">
                <a:solidFill>
                  <a:srgbClr val="000000"/>
                </a:solidFill>
                <a:latin typeface="Rubik Bold"/>
                <a:ea typeface="Rubik Bold"/>
                <a:cs typeface="Rubik Bold"/>
                <a:sym typeface="Rubik Bold"/>
                <a:rtl/>
              </a:rPr>
              <a:t>והעובדים</a:t>
            </a:r>
            <a:r>
              <a:rPr lang="he-IL" sz="3690" spc="-162" dirty="0">
                <a:solidFill>
                  <a:srgbClr val="000000"/>
                </a:solidFill>
                <a:latin typeface="Arial" panose="020B0604020202020204" pitchFamily="34" charset="0"/>
                <a:ea typeface="Rubik"/>
                <a:cs typeface="Arial" panose="020B0604020202020204" pitchFamily="34" charset="0"/>
                <a:sym typeface="Rubik"/>
                <a:rtl/>
              </a:rPr>
              <a:t> שמציעים את הזמן, המיומנויות והכישורים שלהם (ההיצע). </a:t>
            </a:r>
          </a:p>
          <a:p>
            <a:pPr algn="just" rtl="1">
              <a:lnSpc>
                <a:spcPts val="6642"/>
              </a:lnSpc>
            </a:pPr>
            <a:r>
              <a:rPr lang="he-IL" sz="3690" spc="-162" dirty="0">
                <a:solidFill>
                  <a:srgbClr val="000000"/>
                </a:solidFill>
                <a:latin typeface="Arial" panose="020B0604020202020204" pitchFamily="34" charset="0"/>
                <a:ea typeface="Rubik"/>
                <a:cs typeface="Arial" panose="020B0604020202020204" pitchFamily="34" charset="0"/>
                <a:sym typeface="Rubik"/>
                <a:rtl/>
              </a:rPr>
              <a:t>המפגש בין השניים ביריד התעסוקה הוא תחילתו של משא ומתן,</a:t>
            </a:r>
          </a:p>
          <a:p>
            <a:pPr algn="just" rtl="1">
              <a:lnSpc>
                <a:spcPts val="6642"/>
              </a:lnSpc>
            </a:pPr>
            <a:r>
              <a:rPr lang="he-IL" sz="3690" spc="-162" dirty="0">
                <a:solidFill>
                  <a:srgbClr val="000000"/>
                </a:solidFill>
                <a:latin typeface="Arial" panose="020B0604020202020204" pitchFamily="34" charset="0"/>
                <a:ea typeface="Rubik"/>
                <a:cs typeface="Arial" panose="020B0604020202020204" pitchFamily="34" charset="0"/>
                <a:sym typeface="Rubik"/>
                <a:rtl/>
              </a:rPr>
              <a:t>ומהמפגש הזה נולדים </a:t>
            </a:r>
            <a:r>
              <a:rPr lang="he-IL" sz="3690" b="1" spc="-162" dirty="0">
                <a:solidFill>
                  <a:srgbClr val="000000"/>
                </a:solidFill>
                <a:latin typeface="Rubik Bold"/>
                <a:ea typeface="Rubik Bold"/>
                <a:cs typeface="Rubik Bold"/>
                <a:sym typeface="Rubik Bold"/>
                <a:rtl/>
              </a:rPr>
              <a:t>החוזה, תנאי העבודה וגובה השכר</a:t>
            </a:r>
            <a:r>
              <a:rPr lang="ar-EG" sz="3690" spc="-162" dirty="0">
                <a:solidFill>
                  <a:srgbClr val="000000"/>
                </a:solidFill>
                <a:latin typeface="Arial" panose="020B0604020202020204" pitchFamily="34" charset="0"/>
                <a:ea typeface="Rubik"/>
                <a:cs typeface="Arial" panose="020B0604020202020204" pitchFamily="34" charset="0"/>
                <a:sym typeface="Rubik"/>
                <a:rtl/>
              </a:rPr>
              <a:t>.</a:t>
            </a:r>
          </a:p>
          <a:p>
            <a:pPr algn="just" rtl="1">
              <a:lnSpc>
                <a:spcPts val="6642"/>
              </a:lnSpc>
            </a:pPr>
            <a:endParaRPr lang="ar-EG" sz="3690" spc="-162" dirty="0">
              <a:solidFill>
                <a:srgbClr val="000000"/>
              </a:solidFill>
              <a:latin typeface="Arial" panose="020B0604020202020204" pitchFamily="34" charset="0"/>
              <a:ea typeface="Rubik"/>
              <a:cs typeface="Arial" panose="020B0604020202020204" pitchFamily="34" charset="0"/>
              <a:sym typeface="Rubik"/>
              <a:rt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descr="מעסיק מעוניין לשלם רק 10 שקלים לשעת עבודה"/>
          <p:cNvSpPr/>
          <p:nvPr/>
        </p:nvSpPr>
        <p:spPr>
          <a:xfrm>
            <a:off x="3145002" y="897525"/>
            <a:ext cx="12940516" cy="7064208"/>
          </a:xfrm>
          <a:custGeom>
            <a:avLst/>
            <a:gdLst/>
            <a:ahLst/>
            <a:cxnLst/>
            <a:rect l="l" t="t" r="r" b="b"/>
            <a:pathLst>
              <a:path w="12940516" h="7064208">
                <a:moveTo>
                  <a:pt x="0" y="0"/>
                </a:moveTo>
                <a:lnTo>
                  <a:pt x="12940516" y="0"/>
                </a:lnTo>
                <a:lnTo>
                  <a:pt x="12940516" y="7064208"/>
                </a:lnTo>
                <a:lnTo>
                  <a:pt x="0" y="7064208"/>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sp>
        <p:nvSpPr>
          <p:cNvPr id="4" name="TextBox 4"/>
          <p:cNvSpPr txBox="1"/>
          <p:nvPr/>
        </p:nvSpPr>
        <p:spPr>
          <a:xfrm>
            <a:off x="1349622" y="8217615"/>
            <a:ext cx="15995452" cy="899733"/>
          </a:xfrm>
          <a:prstGeom prst="rect">
            <a:avLst/>
          </a:prstGeom>
        </p:spPr>
        <p:txBody>
          <a:bodyPr lIns="0" tIns="0" rIns="0" bIns="0" rtlCol="0" anchor="t">
            <a:spAutoFit/>
          </a:bodyPr>
          <a:lstStyle/>
          <a:p>
            <a:pPr algn="just" rtl="1">
              <a:lnSpc>
                <a:spcPts val="7920"/>
              </a:lnSpc>
            </a:pPr>
            <a:r>
              <a:rPr lang="he-IL" sz="4400" b="1" spc="-193" dirty="0">
                <a:solidFill>
                  <a:srgbClr val="000000"/>
                </a:solidFill>
                <a:latin typeface="Rubik Bold"/>
                <a:ea typeface="Rubik Bold"/>
                <a:cs typeface="Rubik Bold"/>
                <a:sym typeface="Rubik Bold"/>
                <a:rtl/>
              </a:rPr>
              <a:t>שכר מינימום</a:t>
            </a:r>
            <a:r>
              <a:rPr lang="ar-EG" sz="4400" spc="-193" dirty="0">
                <a:solidFill>
                  <a:srgbClr val="000000"/>
                </a:solidFill>
                <a:latin typeface="Arial" panose="020B0604020202020204" pitchFamily="34" charset="0"/>
                <a:ea typeface="Rubik"/>
                <a:cs typeface="Arial" panose="020B0604020202020204" pitchFamily="34" charset="0"/>
                <a:sym typeface="Rubik"/>
                <a:rtl/>
              </a:rPr>
              <a:t>= </a:t>
            </a:r>
            <a:r>
              <a:rPr lang="he-IL" sz="4400" spc="-193" dirty="0">
                <a:solidFill>
                  <a:srgbClr val="000000"/>
                </a:solidFill>
                <a:latin typeface="Arial" panose="020B0604020202020204" pitchFamily="34" charset="0"/>
                <a:ea typeface="Rubik"/>
                <a:cs typeface="Arial" panose="020B0604020202020204" pitchFamily="34" charset="0"/>
                <a:sym typeface="Rubik"/>
                <a:rtl/>
              </a:rPr>
              <a:t>השכר הנמוך ביותר שהחוק מאפשר למעסיקים לשלם לעובדיהם.</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a:extLst>
              <a:ext uri="{C183D7F6-B498-43B3-948B-1728B52AA6E4}">
                <adec:decorative xmlns:adec="http://schemas.microsoft.com/office/drawing/2017/decorative" val="1"/>
              </a:ext>
            </a:extLst>
          </p:cNvPr>
          <p:cNvGrpSpPr/>
          <p:nvPr/>
        </p:nvGrpSpPr>
        <p:grpSpPr>
          <a:xfrm>
            <a:off x="4007698" y="793467"/>
            <a:ext cx="6516663" cy="9120012"/>
            <a:chOff x="0" y="0"/>
            <a:chExt cx="8688884" cy="12160016"/>
          </a:xfrm>
        </p:grpSpPr>
        <p:sp>
          <p:nvSpPr>
            <p:cNvPr id="4" name="Freeform 4"/>
            <p:cNvSpPr/>
            <p:nvPr/>
          </p:nvSpPr>
          <p:spPr>
            <a:xfrm>
              <a:off x="0" y="6080008"/>
              <a:ext cx="8420260" cy="4608178"/>
            </a:xfrm>
            <a:custGeom>
              <a:avLst/>
              <a:gdLst/>
              <a:ahLst/>
              <a:cxnLst/>
              <a:rect l="l" t="t" r="r" b="b"/>
              <a:pathLst>
                <a:path w="8420260" h="4608178">
                  <a:moveTo>
                    <a:pt x="0" y="0"/>
                  </a:moveTo>
                  <a:lnTo>
                    <a:pt x="8420260" y="0"/>
                  </a:lnTo>
                  <a:lnTo>
                    <a:pt x="8420260" y="4608178"/>
                  </a:lnTo>
                  <a:lnTo>
                    <a:pt x="0" y="460817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he-IL" dirty="0">
                <a:latin typeface="Arial" panose="020B0604020202020204" pitchFamily="34" charset="0"/>
              </a:endParaRPr>
            </a:p>
          </p:txBody>
        </p:sp>
        <p:sp>
          <p:nvSpPr>
            <p:cNvPr id="5" name="Freeform 5"/>
            <p:cNvSpPr/>
            <p:nvPr/>
          </p:nvSpPr>
          <p:spPr>
            <a:xfrm>
              <a:off x="0" y="2603215"/>
              <a:ext cx="8442908" cy="4620573"/>
            </a:xfrm>
            <a:custGeom>
              <a:avLst/>
              <a:gdLst/>
              <a:ahLst/>
              <a:cxnLst/>
              <a:rect l="l" t="t" r="r" b="b"/>
              <a:pathLst>
                <a:path w="8442908" h="4620573">
                  <a:moveTo>
                    <a:pt x="0" y="0"/>
                  </a:moveTo>
                  <a:lnTo>
                    <a:pt x="8442908" y="0"/>
                  </a:lnTo>
                  <a:lnTo>
                    <a:pt x="8442908" y="4620573"/>
                  </a:lnTo>
                  <a:lnTo>
                    <a:pt x="0" y="462057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he-IL" dirty="0">
                <a:latin typeface="Arial" panose="020B0604020202020204" pitchFamily="34" charset="0"/>
              </a:endParaRPr>
            </a:p>
          </p:txBody>
        </p:sp>
        <p:sp>
          <p:nvSpPr>
            <p:cNvPr id="6" name="Freeform 6"/>
            <p:cNvSpPr/>
            <p:nvPr/>
          </p:nvSpPr>
          <p:spPr>
            <a:xfrm>
              <a:off x="0" y="0"/>
              <a:ext cx="8688884" cy="12160016"/>
            </a:xfrm>
            <a:custGeom>
              <a:avLst/>
              <a:gdLst/>
              <a:ahLst/>
              <a:cxnLst/>
              <a:rect l="l" t="t" r="r" b="b"/>
              <a:pathLst>
                <a:path w="8688884" h="12160016">
                  <a:moveTo>
                    <a:pt x="0" y="0"/>
                  </a:moveTo>
                  <a:lnTo>
                    <a:pt x="8688884" y="0"/>
                  </a:lnTo>
                  <a:lnTo>
                    <a:pt x="8688884" y="12160016"/>
                  </a:lnTo>
                  <a:lnTo>
                    <a:pt x="0" y="1216001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dirty="0">
                <a:latin typeface="Arial" panose="020B0604020202020204" pitchFamily="34" charset="0"/>
              </a:endParaRPr>
            </a:p>
          </p:txBody>
        </p:sp>
        <p:sp>
          <p:nvSpPr>
            <p:cNvPr id="7" name="Freeform 7"/>
            <p:cNvSpPr/>
            <p:nvPr/>
          </p:nvSpPr>
          <p:spPr>
            <a:xfrm>
              <a:off x="1272101" y="1541341"/>
              <a:ext cx="1928308" cy="759271"/>
            </a:xfrm>
            <a:custGeom>
              <a:avLst/>
              <a:gdLst/>
              <a:ahLst/>
              <a:cxnLst/>
              <a:rect l="l" t="t" r="r" b="b"/>
              <a:pathLst>
                <a:path w="1928308" h="759271">
                  <a:moveTo>
                    <a:pt x="0" y="0"/>
                  </a:moveTo>
                  <a:lnTo>
                    <a:pt x="1928308" y="0"/>
                  </a:lnTo>
                  <a:lnTo>
                    <a:pt x="1928308" y="759271"/>
                  </a:lnTo>
                  <a:lnTo>
                    <a:pt x="0" y="759271"/>
                  </a:lnTo>
                  <a:lnTo>
                    <a:pt x="0" y="0"/>
                  </a:lnTo>
                  <a:close/>
                </a:path>
              </a:pathLst>
            </a:custGeom>
            <a:blipFill>
              <a:blip r:embed="rId5"/>
              <a:stretch>
                <a:fillRect/>
              </a:stretch>
            </a:blipFill>
          </p:spPr>
          <p:txBody>
            <a:bodyPr/>
            <a:lstStyle/>
            <a:p>
              <a:endParaRPr lang="he-IL" dirty="0">
                <a:latin typeface="Arial" panose="020B0604020202020204" pitchFamily="34" charset="0"/>
              </a:endParaRPr>
            </a:p>
          </p:txBody>
        </p:sp>
      </p:grpSp>
      <p:sp>
        <p:nvSpPr>
          <p:cNvPr id="8" name="Freeform 8">
            <a:extLst>
              <a:ext uri="{C183D7F6-B498-43B3-948B-1728B52AA6E4}">
                <adec:decorative xmlns:adec="http://schemas.microsoft.com/office/drawing/2017/decorative" val="1"/>
              </a:ext>
            </a:extLst>
          </p:cNvPr>
          <p:cNvSpPr/>
          <p:nvPr/>
        </p:nvSpPr>
        <p:spPr>
          <a:xfrm>
            <a:off x="4007698" y="4680351"/>
            <a:ext cx="2732195" cy="4108564"/>
          </a:xfrm>
          <a:custGeom>
            <a:avLst/>
            <a:gdLst/>
            <a:ahLst/>
            <a:cxnLst/>
            <a:rect l="l" t="t" r="r" b="b"/>
            <a:pathLst>
              <a:path w="2732195" h="4108564">
                <a:moveTo>
                  <a:pt x="0" y="0"/>
                </a:moveTo>
                <a:lnTo>
                  <a:pt x="2732195" y="0"/>
                </a:lnTo>
                <a:lnTo>
                  <a:pt x="2732195" y="4108564"/>
                </a:lnTo>
                <a:lnTo>
                  <a:pt x="0" y="4108564"/>
                </a:lnTo>
                <a:lnTo>
                  <a:pt x="0" y="0"/>
                </a:lnTo>
                <a:close/>
              </a:path>
            </a:pathLst>
          </a:custGeom>
          <a:blipFill>
            <a:blip r:embed="rId6"/>
            <a:stretch>
              <a:fillRect/>
            </a:stretch>
          </a:blipFill>
        </p:spPr>
        <p:txBody>
          <a:bodyPr/>
          <a:lstStyle/>
          <a:p>
            <a:endParaRPr lang="he-IL" dirty="0">
              <a:latin typeface="Arial" panose="020B0604020202020204" pitchFamily="34" charset="0"/>
            </a:endParaRPr>
          </a:p>
        </p:txBody>
      </p:sp>
      <p:sp>
        <p:nvSpPr>
          <p:cNvPr id="9" name="TextBox 9"/>
          <p:cNvSpPr txBox="1">
            <a:spLocks noGrp="1"/>
          </p:cNvSpPr>
          <p:nvPr>
            <p:ph type="title" idx="4294967295"/>
          </p:nvPr>
        </p:nvSpPr>
        <p:spPr>
          <a:xfrm>
            <a:off x="11103704" y="219744"/>
            <a:ext cx="5246489" cy="171831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4759"/>
              </a:lnSpc>
              <a:spcBef>
                <a:spcPts val="0"/>
              </a:spcBef>
              <a:spcAft>
                <a:spcPts val="0"/>
              </a:spcAft>
              <a:buClrTx/>
              <a:buSzTx/>
              <a:buFontTx/>
              <a:buNone/>
              <a:tabLst/>
              <a:defRPr/>
            </a:pPr>
            <a:r>
              <a:rPr kumimoji="0" lang="he-IL" sz="8199" b="0" i="0" u="none" strike="noStrike" kern="1200" cap="none" spc="0" normalizeH="0" baseline="0" noProof="0" dirty="0">
                <a:ln>
                  <a:noFill/>
                </a:ln>
                <a:solidFill>
                  <a:srgbClr val="7030A0"/>
                </a:solidFill>
                <a:effectLst/>
                <a:uLnTx/>
                <a:uFillTx/>
                <a:ea typeface="Rubik"/>
                <a:cs typeface="Arial" panose="020B0604020202020204" pitchFamily="34" charset="0"/>
                <a:sym typeface="Rubik"/>
                <a:rtl/>
              </a:rPr>
              <a:t>שכר מינימום</a:t>
            </a:r>
          </a:p>
        </p:txBody>
      </p:sp>
      <p:sp>
        <p:nvSpPr>
          <p:cNvPr id="10" name="TextBox 10"/>
          <p:cNvSpPr txBox="1"/>
          <p:nvPr/>
        </p:nvSpPr>
        <p:spPr>
          <a:xfrm>
            <a:off x="4485113" y="2810456"/>
            <a:ext cx="5561832" cy="3386696"/>
          </a:xfrm>
          <a:prstGeom prst="rect">
            <a:avLst/>
          </a:prstGeom>
        </p:spPr>
        <p:txBody>
          <a:bodyPr lIns="0" tIns="0" rIns="0" bIns="0" rtlCol="0" anchor="t">
            <a:spAutoFit/>
          </a:bodyPr>
          <a:lstStyle/>
          <a:p>
            <a:pPr algn="ctr" rtl="1">
              <a:lnSpc>
                <a:spcPts val="5295"/>
              </a:lnSpc>
            </a:pPr>
            <a:r>
              <a:rPr lang="he-IL" sz="3782" b="1" dirty="0">
                <a:solidFill>
                  <a:srgbClr val="000000"/>
                </a:solidFill>
                <a:latin typeface="Rubik Bold"/>
                <a:ea typeface="Rubik Bold"/>
                <a:cs typeface="Rubik Bold"/>
                <a:sym typeface="Rubik Bold"/>
                <a:rtl/>
              </a:rPr>
              <a:t>שכר המינימום עלה באפריל </a:t>
            </a:r>
            <a:r>
              <a:rPr lang="en-US" sz="3782" b="1" dirty="0">
                <a:solidFill>
                  <a:srgbClr val="000000"/>
                </a:solidFill>
                <a:latin typeface="Rubik Bold"/>
                <a:ea typeface="Rubik Bold"/>
                <a:cs typeface="Rubik Bold"/>
                <a:sym typeface="Rubik Bold"/>
              </a:rPr>
              <a:t>2026</a:t>
            </a:r>
            <a:r>
              <a:rPr lang="he-IL" sz="3782" b="1" dirty="0">
                <a:solidFill>
                  <a:srgbClr val="000000"/>
                </a:solidFill>
                <a:latin typeface="Rubik Bold"/>
                <a:ea typeface="Rubik Bold"/>
                <a:cs typeface="Rubik Bold"/>
                <a:sym typeface="Rubik Bold"/>
                <a:rtl/>
              </a:rPr>
              <a:t> ל </a:t>
            </a:r>
            <a:r>
              <a:rPr lang="en-US" sz="3782" b="1" dirty="0">
                <a:solidFill>
                  <a:srgbClr val="000000"/>
                </a:solidFill>
                <a:latin typeface="Rubik Bold"/>
                <a:ea typeface="Rubik Bold"/>
                <a:cs typeface="Rubik Bold"/>
                <a:sym typeface="Rubik Bold"/>
              </a:rPr>
              <a:t>6,443.85</a:t>
            </a:r>
            <a:r>
              <a:rPr lang="he-IL" sz="3782" b="1" dirty="0">
                <a:solidFill>
                  <a:srgbClr val="000000"/>
                </a:solidFill>
                <a:latin typeface="Rubik Bold"/>
                <a:ea typeface="Rubik Bold"/>
                <a:cs typeface="Rubik Bold"/>
                <a:sym typeface="Rubik Bold"/>
                <a:rtl/>
              </a:rPr>
              <a:t> ש”ח למשרה מלאה</a:t>
            </a:r>
          </a:p>
          <a:p>
            <a:pPr algn="ctr" rtl="1">
              <a:lnSpc>
                <a:spcPts val="5606"/>
              </a:lnSpc>
              <a:spcBef>
                <a:spcPct val="0"/>
              </a:spcBef>
            </a:pPr>
            <a:r>
              <a:rPr lang="he-IL" sz="3114" dirty="0">
                <a:solidFill>
                  <a:srgbClr val="000000"/>
                </a:solidFill>
                <a:latin typeface="Arial" panose="020B0604020202020204" pitchFamily="34" charset="0"/>
                <a:ea typeface="Rubik"/>
                <a:cs typeface="Arial" panose="020B0604020202020204" pitchFamily="34" charset="0"/>
                <a:sym typeface="Rubik"/>
                <a:rtl/>
              </a:rPr>
              <a:t>אוויר לנשימה עבור עובדות ועובדים רבים.</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5184940" y="544420"/>
            <a:ext cx="11117740" cy="101536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1" eaLnBrk="1" fontAlgn="auto" latinLnBrk="0" hangingPunct="1">
              <a:lnSpc>
                <a:spcPts val="8640"/>
              </a:lnSpc>
              <a:spcBef>
                <a:spcPts val="0"/>
              </a:spcBef>
              <a:spcAft>
                <a:spcPts val="0"/>
              </a:spcAft>
              <a:buClrTx/>
              <a:buSzTx/>
              <a:buFontTx/>
              <a:buNone/>
              <a:tabLst/>
              <a:defRPr/>
            </a:pPr>
            <a:r>
              <a:rPr kumimoji="0" lang="he-IL" sz="4800" b="1" i="0" u="none" strike="noStrike" kern="1200" cap="none" spc="55" normalizeH="0" baseline="0" noProof="0" dirty="0">
                <a:ln>
                  <a:noFill/>
                </a:ln>
                <a:solidFill>
                  <a:srgbClr val="16599D"/>
                </a:solidFill>
                <a:effectLst/>
                <a:uLnTx/>
                <a:uFillTx/>
                <a:latin typeface="Rubik Bold"/>
                <a:ea typeface="Rubik Bold"/>
                <a:cs typeface="Rubik Bold"/>
                <a:sym typeface="Rubik Bold"/>
                <a:rtl/>
              </a:rPr>
              <a:t>שכר מינימום- המגמה לאורך השנים</a:t>
            </a:r>
          </a:p>
        </p:txBody>
      </p:sp>
      <p:sp>
        <p:nvSpPr>
          <p:cNvPr id="3" name="Freeform 3" descr="גרף המציג מגמת עליה בשכר המינימום החל מ2011 ועד 2026"/>
          <p:cNvSpPr/>
          <p:nvPr/>
        </p:nvSpPr>
        <p:spPr>
          <a:xfrm>
            <a:off x="930219" y="2221153"/>
            <a:ext cx="16427562" cy="7700420"/>
          </a:xfrm>
          <a:custGeom>
            <a:avLst/>
            <a:gdLst/>
            <a:ahLst/>
            <a:cxnLst/>
            <a:rect l="l" t="t" r="r" b="b"/>
            <a:pathLst>
              <a:path w="16427562" h="7700420">
                <a:moveTo>
                  <a:pt x="0" y="0"/>
                </a:moveTo>
                <a:lnTo>
                  <a:pt x="16427562" y="0"/>
                </a:lnTo>
                <a:lnTo>
                  <a:pt x="16427562" y="7700420"/>
                </a:lnTo>
                <a:lnTo>
                  <a:pt x="0" y="7700420"/>
                </a:lnTo>
                <a:lnTo>
                  <a:pt x="0" y="0"/>
                </a:lnTo>
                <a:close/>
              </a:path>
            </a:pathLst>
          </a:custGeom>
          <a:blipFill>
            <a:blip r:embed="rId2"/>
            <a:stretch>
              <a:fillRect/>
            </a:stretch>
          </a:blipFill>
        </p:spPr>
        <p:txBody>
          <a:bodyPr/>
          <a:lstStyle/>
          <a:p>
            <a:endParaRPr lang="he-IL" dirty="0">
              <a:latin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descr="קבצן המרוויח יותר מעובד בבית קפה"/>
          <p:cNvSpPr/>
          <p:nvPr/>
        </p:nvSpPr>
        <p:spPr>
          <a:xfrm>
            <a:off x="5532353" y="3471905"/>
            <a:ext cx="10524338" cy="6173313"/>
          </a:xfrm>
          <a:custGeom>
            <a:avLst/>
            <a:gdLst/>
            <a:ahLst/>
            <a:cxnLst/>
            <a:rect l="l" t="t" r="r" b="b"/>
            <a:pathLst>
              <a:path w="10524338" h="6173313">
                <a:moveTo>
                  <a:pt x="0" y="0"/>
                </a:moveTo>
                <a:lnTo>
                  <a:pt x="10524338" y="0"/>
                </a:lnTo>
                <a:lnTo>
                  <a:pt x="10524338" y="6173313"/>
                </a:lnTo>
                <a:lnTo>
                  <a:pt x="0" y="6173313"/>
                </a:lnTo>
                <a:lnTo>
                  <a:pt x="0" y="0"/>
                </a:lnTo>
                <a:close/>
              </a:path>
            </a:pathLst>
          </a:custGeom>
          <a:blipFill>
            <a:blip r:embed="rId3"/>
            <a:stretch>
              <a:fillRect r="-7382"/>
            </a:stretch>
          </a:blipFill>
        </p:spPr>
        <p:txBody>
          <a:bodyPr/>
          <a:lstStyle/>
          <a:p>
            <a:endParaRPr lang="he-IL" dirty="0">
              <a:latin typeface="Arial" panose="020B0604020202020204" pitchFamily="34" charset="0"/>
            </a:endParaRPr>
          </a:p>
        </p:txBody>
      </p:sp>
      <p:sp>
        <p:nvSpPr>
          <p:cNvPr id="4" name="Freeform 4">
            <a:extLst>
              <a:ext uri="{C183D7F6-B498-43B3-948B-1728B52AA6E4}">
                <adec:decorative xmlns:adec="http://schemas.microsoft.com/office/drawing/2017/decorative" val="1"/>
              </a:ext>
            </a:extLst>
          </p:cNvPr>
          <p:cNvSpPr/>
          <p:nvPr/>
        </p:nvSpPr>
        <p:spPr>
          <a:xfrm>
            <a:off x="3039137" y="3070514"/>
            <a:ext cx="5214550" cy="2868002"/>
          </a:xfrm>
          <a:custGeom>
            <a:avLst/>
            <a:gdLst/>
            <a:ahLst/>
            <a:cxnLst/>
            <a:rect l="l" t="t" r="r" b="b"/>
            <a:pathLst>
              <a:path w="5214550" h="2868002">
                <a:moveTo>
                  <a:pt x="0" y="0"/>
                </a:moveTo>
                <a:lnTo>
                  <a:pt x="5214550" y="0"/>
                </a:lnTo>
                <a:lnTo>
                  <a:pt x="5214550" y="2868002"/>
                </a:lnTo>
                <a:lnTo>
                  <a:pt x="0" y="286800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dirty="0">
              <a:latin typeface="Arial" panose="020B0604020202020204" pitchFamily="34" charset="0"/>
            </a:endParaRPr>
          </a:p>
        </p:txBody>
      </p:sp>
      <p:sp>
        <p:nvSpPr>
          <p:cNvPr id="5" name="TextBox 5"/>
          <p:cNvSpPr txBox="1"/>
          <p:nvPr/>
        </p:nvSpPr>
        <p:spPr>
          <a:xfrm>
            <a:off x="3576801" y="3593791"/>
            <a:ext cx="3257396" cy="1802162"/>
          </a:xfrm>
          <a:prstGeom prst="rect">
            <a:avLst/>
          </a:prstGeom>
        </p:spPr>
        <p:txBody>
          <a:bodyPr lIns="0" tIns="0" rIns="0" bIns="0" rtlCol="0" anchor="t">
            <a:spAutoFit/>
          </a:bodyPr>
          <a:lstStyle/>
          <a:p>
            <a:pPr algn="ctr" rtl="1">
              <a:lnSpc>
                <a:spcPts val="4790"/>
              </a:lnSpc>
            </a:pPr>
            <a:r>
              <a:rPr lang="he-IL" sz="3421" dirty="0">
                <a:solidFill>
                  <a:srgbClr val="000000"/>
                </a:solidFill>
                <a:latin typeface="Arial" panose="020B0604020202020204" pitchFamily="34" charset="0"/>
                <a:ea typeface="Rubik"/>
                <a:cs typeface="Arial" panose="020B0604020202020204" pitchFamily="34" charset="0"/>
                <a:sym typeface="Rubik"/>
                <a:rtl/>
              </a:rPr>
              <a:t>אפילו אני מרוויח יותר</a:t>
            </a:r>
          </a:p>
          <a:p>
            <a:pPr algn="ctr" rtl="1">
              <a:lnSpc>
                <a:spcPts val="4790"/>
              </a:lnSpc>
              <a:spcBef>
                <a:spcPct val="0"/>
              </a:spcBef>
            </a:pPr>
            <a:r>
              <a:rPr lang="he-IL" sz="3421" dirty="0">
                <a:solidFill>
                  <a:srgbClr val="000000"/>
                </a:solidFill>
                <a:latin typeface="Arial" panose="020B0604020202020204" pitchFamily="34" charset="0"/>
                <a:ea typeface="Rubik"/>
                <a:cs typeface="Arial" panose="020B0604020202020204" pitchFamily="34" charset="0"/>
                <a:sym typeface="Rubik"/>
                <a:rtl/>
              </a:rPr>
              <a:t>ממינימום...</a:t>
            </a:r>
          </a:p>
        </p:txBody>
      </p:sp>
      <p:sp>
        <p:nvSpPr>
          <p:cNvPr id="6" name="TextBox 6"/>
          <p:cNvSpPr txBox="1"/>
          <p:nvPr/>
        </p:nvSpPr>
        <p:spPr>
          <a:xfrm>
            <a:off x="4177531" y="708745"/>
            <a:ext cx="9932938" cy="2295525"/>
          </a:xfrm>
          <a:prstGeom prst="rect">
            <a:avLst/>
          </a:prstGeom>
        </p:spPr>
        <p:txBody>
          <a:bodyPr lIns="0" tIns="0" rIns="0" bIns="0" rtlCol="0" anchor="t">
            <a:spAutoFit/>
          </a:bodyPr>
          <a:lstStyle/>
          <a:p>
            <a:pPr algn="l" rtl="1">
              <a:lnSpc>
                <a:spcPts val="18000"/>
              </a:lnSpc>
            </a:pPr>
            <a:r>
              <a:rPr lang="he-IL" sz="15000" b="1">
                <a:solidFill>
                  <a:srgbClr val="00B050"/>
                </a:solidFill>
                <a:latin typeface="Rubik Bold"/>
                <a:ea typeface="Rubik Bold"/>
                <a:cs typeface="Rubik Bold"/>
                <a:sym typeface="Rubik Bold"/>
                <a:rtl/>
              </a:rPr>
              <a:t>בעד </a:t>
            </a:r>
            <a:r>
              <a:rPr lang="he-IL" sz="15000" b="1">
                <a:solidFill>
                  <a:srgbClr val="000000"/>
                </a:solidFill>
                <a:latin typeface="Rubik Bold"/>
                <a:ea typeface="Rubik Bold"/>
                <a:cs typeface="Rubik Bold"/>
                <a:sym typeface="Rubik Bold"/>
                <a:rtl/>
              </a:rPr>
              <a:t>או </a:t>
            </a:r>
            <a:r>
              <a:rPr lang="he-IL" sz="15000" b="1">
                <a:solidFill>
                  <a:srgbClr val="FF0000"/>
                </a:solidFill>
                <a:latin typeface="Rubik Bold"/>
                <a:ea typeface="Rubik Bold"/>
                <a:cs typeface="Rubik Bold"/>
                <a:sym typeface="Rubik Bold"/>
                <a:rtl/>
              </a:rPr>
              <a:t>נגד</a:t>
            </a:r>
            <a:r>
              <a:rPr lang="ar-EG" sz="15000" b="1">
                <a:solidFill>
                  <a:srgbClr val="000000"/>
                </a:solidFill>
                <a:latin typeface="Rubik Bold"/>
                <a:ea typeface="Rubik Bold"/>
                <a:cs typeface="Rubik Bold"/>
                <a:sym typeface="Rubik Bold"/>
                <a:rtl/>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2"/>
          <p:cNvSpPr txBox="1">
            <a:spLocks noGrp="1"/>
          </p:cNvSpPr>
          <p:nvPr>
            <p:ph type="title" idx="4294967295"/>
          </p:nvPr>
        </p:nvSpPr>
        <p:spPr>
          <a:xfrm>
            <a:off x="5149802" y="544420"/>
            <a:ext cx="10982771" cy="101536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1" eaLnBrk="1" fontAlgn="auto" latinLnBrk="0" hangingPunct="1">
              <a:lnSpc>
                <a:spcPts val="8640"/>
              </a:lnSpc>
              <a:spcBef>
                <a:spcPts val="0"/>
              </a:spcBef>
              <a:spcAft>
                <a:spcPts val="0"/>
              </a:spcAft>
              <a:buClrTx/>
              <a:buSzTx/>
              <a:buFontTx/>
              <a:buNone/>
              <a:tabLst/>
              <a:defRPr/>
            </a:pPr>
            <a:r>
              <a:rPr kumimoji="0" lang="he-IL" sz="4800" b="1" i="0" u="none" strike="noStrike" kern="1200" cap="none" spc="55" normalizeH="0" baseline="0" noProof="0" dirty="0">
                <a:ln>
                  <a:noFill/>
                </a:ln>
                <a:solidFill>
                  <a:srgbClr val="5E17EB"/>
                </a:solidFill>
                <a:effectLst/>
                <a:uLnTx/>
                <a:uFillTx/>
                <a:latin typeface="Rubik Bold"/>
                <a:ea typeface="Rubik Bold"/>
                <a:cs typeface="Rubik Bold"/>
                <a:sym typeface="Rubik Bold"/>
                <a:rtl/>
              </a:rPr>
              <a:t>שכר מינימום- חישוב לפי גיל ושעות עבודה</a:t>
            </a:r>
          </a:p>
        </p:txBody>
      </p:sp>
      <p:sp>
        <p:nvSpPr>
          <p:cNvPr id="3" name="TextBox 3"/>
          <p:cNvSpPr txBox="1"/>
          <p:nvPr/>
        </p:nvSpPr>
        <p:spPr>
          <a:xfrm>
            <a:off x="6060941" y="1613477"/>
            <a:ext cx="10457678" cy="819150"/>
          </a:xfrm>
          <a:prstGeom prst="rect">
            <a:avLst/>
          </a:prstGeom>
        </p:spPr>
        <p:txBody>
          <a:bodyPr lIns="0" tIns="0" rIns="0" bIns="0" rtlCol="0" anchor="t">
            <a:spAutoFit/>
          </a:bodyPr>
          <a:lstStyle/>
          <a:p>
            <a:pPr algn="r" rtl="1">
              <a:lnSpc>
                <a:spcPts val="7200"/>
              </a:lnSpc>
            </a:pPr>
            <a:r>
              <a:rPr lang="he-IL" sz="3000">
                <a:solidFill>
                  <a:srgbClr val="000000"/>
                </a:solidFill>
                <a:latin typeface="Arial"/>
                <a:ea typeface="Arial"/>
                <a:cs typeface="Arial"/>
                <a:sym typeface="Arial"/>
                <a:rtl/>
              </a:rPr>
              <a:t>*מעודכן לאפריל </a:t>
            </a:r>
            <a:r>
              <a:rPr lang="en-US" sz="3000">
                <a:solidFill>
                  <a:srgbClr val="000000"/>
                </a:solidFill>
                <a:latin typeface="Arial"/>
                <a:ea typeface="Arial"/>
                <a:cs typeface="Arial"/>
                <a:sym typeface="Arial"/>
              </a:rPr>
              <a:t>2026</a:t>
            </a:r>
            <a:r>
              <a:rPr lang="ar-EG" sz="3000">
                <a:solidFill>
                  <a:srgbClr val="000000"/>
                </a:solidFill>
                <a:latin typeface="Arial"/>
                <a:ea typeface="Arial"/>
                <a:cs typeface="Arial"/>
                <a:sym typeface="Arial"/>
                <a:rtl/>
              </a:rPr>
              <a:t> (</a:t>
            </a:r>
            <a:r>
              <a:rPr lang="en-US" sz="3000" b="1">
                <a:solidFill>
                  <a:srgbClr val="000000"/>
                </a:solidFill>
                <a:latin typeface="Arial Bold"/>
                <a:ea typeface="Arial Bold"/>
                <a:cs typeface="Arial Bold"/>
                <a:sym typeface="Arial Bold"/>
              </a:rPr>
              <a:t>6,444</a:t>
            </a:r>
            <a:r>
              <a:rPr lang="he-IL" sz="3000" b="1">
                <a:solidFill>
                  <a:srgbClr val="000000"/>
                </a:solidFill>
                <a:latin typeface="Arial Bold"/>
                <a:ea typeface="Arial Bold"/>
                <a:cs typeface="Arial Bold"/>
                <a:sym typeface="Arial Bold"/>
                <a:rtl/>
              </a:rPr>
              <a:t> ₪ בחודש</a:t>
            </a:r>
            <a:r>
              <a:rPr lang="ar-EG" sz="3000">
                <a:solidFill>
                  <a:srgbClr val="000000"/>
                </a:solidFill>
                <a:latin typeface="Arial"/>
                <a:ea typeface="Arial"/>
                <a:cs typeface="Arial"/>
                <a:sym typeface="Arial"/>
                <a:rtl/>
              </a:rPr>
              <a:t>)</a:t>
            </a:r>
          </a:p>
        </p:txBody>
      </p:sp>
      <p:graphicFrame>
        <p:nvGraphicFramePr>
          <p:cNvPr id="17" name="טבלה 16">
            <a:extLst>
              <a:ext uri="{FF2B5EF4-FFF2-40B4-BE49-F238E27FC236}">
                <a16:creationId xmlns:a16="http://schemas.microsoft.com/office/drawing/2014/main" id="{B697A26E-5CD4-800C-35CD-931148BB8B08}"/>
              </a:ext>
            </a:extLst>
          </p:cNvPr>
          <p:cNvGraphicFramePr>
            <a:graphicFrameLocks noGrp="1"/>
          </p:cNvGraphicFramePr>
          <p:nvPr>
            <p:extLst>
              <p:ext uri="{D42A27DB-BD31-4B8C-83A1-F6EECF244321}">
                <p14:modId xmlns:p14="http://schemas.microsoft.com/office/powerpoint/2010/main" val="2428573238"/>
              </p:ext>
            </p:extLst>
          </p:nvPr>
        </p:nvGraphicFramePr>
        <p:xfrm>
          <a:off x="1447800" y="3840243"/>
          <a:ext cx="12920228" cy="5725277"/>
        </p:xfrm>
        <a:graphic>
          <a:graphicData uri="http://schemas.openxmlformats.org/drawingml/2006/table">
            <a:tbl>
              <a:tblPr rtl="1"/>
              <a:tblGrid>
                <a:gridCol w="3230057">
                  <a:extLst>
                    <a:ext uri="{9D8B030D-6E8A-4147-A177-3AD203B41FA5}">
                      <a16:colId xmlns:a16="http://schemas.microsoft.com/office/drawing/2014/main" val="348575824"/>
                    </a:ext>
                  </a:extLst>
                </a:gridCol>
                <a:gridCol w="3230057">
                  <a:extLst>
                    <a:ext uri="{9D8B030D-6E8A-4147-A177-3AD203B41FA5}">
                      <a16:colId xmlns:a16="http://schemas.microsoft.com/office/drawing/2014/main" val="248604211"/>
                    </a:ext>
                  </a:extLst>
                </a:gridCol>
                <a:gridCol w="3230057">
                  <a:extLst>
                    <a:ext uri="{9D8B030D-6E8A-4147-A177-3AD203B41FA5}">
                      <a16:colId xmlns:a16="http://schemas.microsoft.com/office/drawing/2014/main" val="3227431500"/>
                    </a:ext>
                  </a:extLst>
                </a:gridCol>
                <a:gridCol w="3230057">
                  <a:extLst>
                    <a:ext uri="{9D8B030D-6E8A-4147-A177-3AD203B41FA5}">
                      <a16:colId xmlns:a16="http://schemas.microsoft.com/office/drawing/2014/main" val="1754419455"/>
                    </a:ext>
                  </a:extLst>
                </a:gridCol>
              </a:tblGrid>
              <a:tr h="609575">
                <a:tc>
                  <a:txBody>
                    <a:bodyPr/>
                    <a:lstStyle/>
                    <a:p>
                      <a:pPr marL="0" marR="0" rtl="1">
                        <a:lnSpc>
                          <a:spcPct val="100000"/>
                        </a:lnSpc>
                        <a:spcAft>
                          <a:spcPts val="2400"/>
                        </a:spcAft>
                        <a:buNone/>
                      </a:pPr>
                      <a:r>
                        <a:rPr lang="he-IL" sz="1200" b="1" dirty="0">
                          <a:solidFill>
                            <a:schemeClr val="tx1"/>
                          </a:solidFill>
                          <a:effectLst/>
                          <a:latin typeface="Arial" panose="020B0604020202020204" pitchFamily="34" charset="0"/>
                        </a:rPr>
                        <a:t>גיל ואופן חישוב השכר השעתי</a:t>
                      </a:r>
                    </a:p>
                  </a:txBody>
                  <a:tcPr marL="48771" marR="48771" marT="32514" marB="32514"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noFill/>
                  </a:tcPr>
                </a:tc>
                <a:tc>
                  <a:txBody>
                    <a:bodyPr/>
                    <a:lstStyle/>
                    <a:p>
                      <a:pPr marL="0" marR="0" rtl="1">
                        <a:lnSpc>
                          <a:spcPct val="100000"/>
                        </a:lnSpc>
                        <a:spcAft>
                          <a:spcPts val="2400"/>
                        </a:spcAft>
                        <a:buNone/>
                      </a:pPr>
                      <a:r>
                        <a:rPr lang="he-IL" sz="1200" b="1" dirty="0">
                          <a:solidFill>
                            <a:schemeClr val="tx1"/>
                          </a:solidFill>
                          <a:effectLst/>
                          <a:latin typeface="Arial" panose="020B0604020202020204" pitchFamily="34" charset="0"/>
                        </a:rPr>
                        <a:t>שעות 1-8: 100%</a:t>
                      </a:r>
                    </a:p>
                  </a:txBody>
                  <a:tcPr marL="48771" marR="48771" marT="32514" marB="32514"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noFill/>
                  </a:tcPr>
                </a:tc>
                <a:tc>
                  <a:txBody>
                    <a:bodyPr/>
                    <a:lstStyle/>
                    <a:p>
                      <a:pPr marL="0" marR="0" rtl="1">
                        <a:lnSpc>
                          <a:spcPct val="100000"/>
                        </a:lnSpc>
                        <a:spcAft>
                          <a:spcPts val="2400"/>
                        </a:spcAft>
                        <a:buNone/>
                      </a:pPr>
                      <a:r>
                        <a:rPr lang="he-IL" sz="1200" b="1" dirty="0">
                          <a:solidFill>
                            <a:schemeClr val="tx1"/>
                          </a:solidFill>
                          <a:effectLst/>
                          <a:latin typeface="Arial" panose="020B0604020202020204" pitchFamily="34" charset="0"/>
                        </a:rPr>
                        <a:t>שעות 9-10: 125%(שכר בסיס כפול 1.25)</a:t>
                      </a:r>
                    </a:p>
                  </a:txBody>
                  <a:tcPr marL="48771" marR="48771" marT="32514" marB="32514"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noFill/>
                  </a:tcPr>
                </a:tc>
                <a:tc>
                  <a:txBody>
                    <a:bodyPr/>
                    <a:lstStyle/>
                    <a:p>
                      <a:pPr marL="0" marR="0" rtl="1">
                        <a:lnSpc>
                          <a:spcPct val="100000"/>
                        </a:lnSpc>
                        <a:spcAft>
                          <a:spcPts val="2400"/>
                        </a:spcAft>
                        <a:buNone/>
                      </a:pPr>
                      <a:r>
                        <a:rPr lang="he-IL" sz="1200" b="1" dirty="0">
                          <a:solidFill>
                            <a:schemeClr val="tx1"/>
                          </a:solidFill>
                          <a:effectLst/>
                          <a:latin typeface="Arial" panose="020B0604020202020204" pitchFamily="34" charset="0"/>
                        </a:rPr>
                        <a:t>שעות 11 ומעלה, שבת וחג: 150%(שכר בסיס כפול 1.5)</a:t>
                      </a:r>
                    </a:p>
                  </a:txBody>
                  <a:tcPr marL="48771" marR="48771" marT="32514" marB="32514"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1505134865"/>
                  </a:ext>
                </a:extLst>
              </a:tr>
              <a:tr h="1140004">
                <a:tc>
                  <a:txBody>
                    <a:bodyPr/>
                    <a:lstStyle/>
                    <a:p>
                      <a:pPr marL="0" marR="0" rtl="1">
                        <a:lnSpc>
                          <a:spcPct val="100000"/>
                        </a:lnSpc>
                        <a:spcAft>
                          <a:spcPts val="2400"/>
                        </a:spcAft>
                        <a:buNone/>
                      </a:pPr>
                      <a:r>
                        <a:rPr lang="he-IL" sz="1200" b="1" dirty="0">
                          <a:solidFill>
                            <a:schemeClr val="tx1"/>
                          </a:solidFill>
                          <a:effectLst/>
                          <a:latin typeface="Arial" panose="020B0604020202020204" pitchFamily="34" charset="0"/>
                        </a:rPr>
                        <a:t>עד גיל 16:</a:t>
                      </a:r>
                    </a:p>
                    <a:p>
                      <a:pPr marL="0" marR="0" rtl="1">
                        <a:lnSpc>
                          <a:spcPct val="100000"/>
                        </a:lnSpc>
                        <a:spcAft>
                          <a:spcPts val="2400"/>
                        </a:spcAft>
                        <a:buNone/>
                      </a:pPr>
                      <a:r>
                        <a:rPr lang="he-IL" sz="1200" b="1" dirty="0">
                          <a:solidFill>
                            <a:schemeClr val="tx1"/>
                          </a:solidFill>
                          <a:effectLst/>
                          <a:latin typeface="Arial" panose="020B0604020202020204" pitchFamily="34" charset="0"/>
                        </a:rPr>
                        <a:t>70% משכר מינ' למבוגר לחלק ל 173 שעות חודשיות</a:t>
                      </a:r>
                    </a:p>
                  </a:txBody>
                  <a:tcPr marL="48771" marR="48771" marT="32514" marB="32514"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noFill/>
                  </a:tcPr>
                </a:tc>
                <a:tc>
                  <a:txBody>
                    <a:bodyPr/>
                    <a:lstStyle/>
                    <a:p>
                      <a:pPr marL="0" marR="0" rtl="1">
                        <a:lnSpc>
                          <a:spcPct val="100000"/>
                        </a:lnSpc>
                        <a:spcAft>
                          <a:spcPts val="2400"/>
                        </a:spcAft>
                        <a:buNone/>
                      </a:pPr>
                      <a:r>
                        <a:rPr lang="he-IL" sz="1200" b="1" dirty="0">
                          <a:solidFill>
                            <a:schemeClr val="tx1"/>
                          </a:solidFill>
                          <a:effectLst/>
                          <a:latin typeface="Arial" panose="020B0604020202020204" pitchFamily="34" charset="0"/>
                        </a:rPr>
                        <a:t>₪ 26.07</a:t>
                      </a:r>
                    </a:p>
                  </a:txBody>
                  <a:tcPr marL="48771" marR="48771" marT="32514" marB="32514"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noFill/>
                  </a:tcPr>
                </a:tc>
                <a:tc>
                  <a:txBody>
                    <a:bodyPr/>
                    <a:lstStyle/>
                    <a:p>
                      <a:pPr marL="0" marR="0" rtl="1">
                        <a:lnSpc>
                          <a:spcPct val="100000"/>
                        </a:lnSpc>
                        <a:spcAft>
                          <a:spcPts val="2400"/>
                        </a:spcAft>
                        <a:buNone/>
                      </a:pPr>
                      <a:r>
                        <a:rPr lang="he-IL" sz="1200" b="1" dirty="0">
                          <a:solidFill>
                            <a:schemeClr val="tx1"/>
                          </a:solidFill>
                          <a:effectLst/>
                          <a:latin typeface="Arial" panose="020B0604020202020204" pitchFamily="34" charset="0"/>
                        </a:rPr>
                        <a:t>₪ 32.58</a:t>
                      </a:r>
                    </a:p>
                  </a:txBody>
                  <a:tcPr marL="48771" marR="48771" marT="32514" marB="32514"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noFill/>
                  </a:tcPr>
                </a:tc>
                <a:tc>
                  <a:txBody>
                    <a:bodyPr/>
                    <a:lstStyle/>
                    <a:p>
                      <a:pPr marL="0" marR="0" rtl="1">
                        <a:lnSpc>
                          <a:spcPct val="100000"/>
                        </a:lnSpc>
                        <a:spcAft>
                          <a:spcPts val="2400"/>
                        </a:spcAft>
                        <a:buNone/>
                      </a:pPr>
                      <a:r>
                        <a:rPr lang="he-IL" sz="1200" b="1" dirty="0">
                          <a:solidFill>
                            <a:schemeClr val="tx1"/>
                          </a:solidFill>
                          <a:effectLst/>
                          <a:latin typeface="Arial" panose="020B0604020202020204" pitchFamily="34" charset="0"/>
                        </a:rPr>
                        <a:t>₪ 39.1</a:t>
                      </a:r>
                    </a:p>
                  </a:txBody>
                  <a:tcPr marL="48771" marR="48771" marT="32514" marB="32514"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226336550"/>
                  </a:ext>
                </a:extLst>
              </a:tr>
              <a:tr h="1417847">
                <a:tc>
                  <a:txBody>
                    <a:bodyPr/>
                    <a:lstStyle/>
                    <a:p>
                      <a:pPr marL="0" marR="0" rtl="1">
                        <a:lnSpc>
                          <a:spcPct val="100000"/>
                        </a:lnSpc>
                        <a:spcAft>
                          <a:spcPts val="2400"/>
                        </a:spcAft>
                        <a:buNone/>
                      </a:pPr>
                      <a:r>
                        <a:rPr lang="he-IL" sz="1200" b="1" dirty="0">
                          <a:solidFill>
                            <a:schemeClr val="tx1"/>
                          </a:solidFill>
                          <a:effectLst/>
                          <a:latin typeface="Arial" panose="020B0604020202020204" pitchFamily="34" charset="0"/>
                        </a:rPr>
                        <a:t>עד גיל 17:</a:t>
                      </a:r>
                    </a:p>
                    <a:p>
                      <a:pPr marL="0" marR="0" rtl="1">
                        <a:lnSpc>
                          <a:spcPct val="100000"/>
                        </a:lnSpc>
                        <a:spcAft>
                          <a:spcPts val="2400"/>
                        </a:spcAft>
                        <a:buNone/>
                      </a:pPr>
                      <a:r>
                        <a:rPr lang="he-IL" sz="1200" b="1" dirty="0">
                          <a:solidFill>
                            <a:schemeClr val="tx1"/>
                          </a:solidFill>
                          <a:effectLst/>
                          <a:latin typeface="Arial" panose="020B0604020202020204" pitchFamily="34" charset="0"/>
                        </a:rPr>
                        <a:t>75% משכר מינ' למבוגר לחלק ל  173 שעות חודשיות</a:t>
                      </a:r>
                    </a:p>
                  </a:txBody>
                  <a:tcPr marL="48771" marR="48771" marT="32514" marB="32514"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noFill/>
                  </a:tcPr>
                </a:tc>
                <a:tc>
                  <a:txBody>
                    <a:bodyPr/>
                    <a:lstStyle/>
                    <a:p>
                      <a:pPr marL="0" marR="0" rtl="1">
                        <a:lnSpc>
                          <a:spcPct val="100000"/>
                        </a:lnSpc>
                        <a:spcAft>
                          <a:spcPts val="2400"/>
                        </a:spcAft>
                        <a:buNone/>
                      </a:pPr>
                      <a:r>
                        <a:rPr lang="he-IL" sz="1200" b="1" dirty="0">
                          <a:solidFill>
                            <a:schemeClr val="tx1"/>
                          </a:solidFill>
                          <a:effectLst/>
                          <a:latin typeface="Arial" panose="020B0604020202020204" pitchFamily="34" charset="0"/>
                        </a:rPr>
                        <a:t>₪ 27.93</a:t>
                      </a:r>
                    </a:p>
                  </a:txBody>
                  <a:tcPr marL="48771" marR="48771" marT="32514" marB="32514"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noFill/>
                  </a:tcPr>
                </a:tc>
                <a:tc>
                  <a:txBody>
                    <a:bodyPr/>
                    <a:lstStyle/>
                    <a:p>
                      <a:pPr marL="0" marR="0" rtl="1">
                        <a:lnSpc>
                          <a:spcPct val="100000"/>
                        </a:lnSpc>
                        <a:spcAft>
                          <a:spcPts val="2400"/>
                        </a:spcAft>
                        <a:buNone/>
                      </a:pPr>
                      <a:r>
                        <a:rPr lang="he-IL" sz="1200" b="1" dirty="0">
                          <a:solidFill>
                            <a:schemeClr val="tx1"/>
                          </a:solidFill>
                          <a:effectLst/>
                          <a:latin typeface="Arial" panose="020B0604020202020204" pitchFamily="34" charset="0"/>
                        </a:rPr>
                        <a:t>₪ 34.91</a:t>
                      </a:r>
                    </a:p>
                  </a:txBody>
                  <a:tcPr marL="48771" marR="48771" marT="32514" marB="32514"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noFill/>
                  </a:tcPr>
                </a:tc>
                <a:tc>
                  <a:txBody>
                    <a:bodyPr/>
                    <a:lstStyle/>
                    <a:p>
                      <a:pPr marL="0" marR="0" rtl="1">
                        <a:lnSpc>
                          <a:spcPct val="100000"/>
                        </a:lnSpc>
                        <a:spcAft>
                          <a:spcPts val="2400"/>
                        </a:spcAft>
                        <a:buNone/>
                      </a:pPr>
                      <a:r>
                        <a:rPr lang="he-IL" sz="1200" b="1" dirty="0">
                          <a:solidFill>
                            <a:schemeClr val="tx1"/>
                          </a:solidFill>
                          <a:effectLst/>
                          <a:latin typeface="Arial" panose="020B0604020202020204" pitchFamily="34" charset="0"/>
                        </a:rPr>
                        <a:t>₪ 41.89</a:t>
                      </a:r>
                    </a:p>
                  </a:txBody>
                  <a:tcPr marL="48771" marR="48771" marT="32514" marB="32514"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3230834891"/>
                  </a:ext>
                </a:extLst>
              </a:tr>
              <a:tr h="1417847">
                <a:tc>
                  <a:txBody>
                    <a:bodyPr/>
                    <a:lstStyle/>
                    <a:p>
                      <a:pPr marL="0" marR="0" rtl="1">
                        <a:lnSpc>
                          <a:spcPct val="100000"/>
                        </a:lnSpc>
                        <a:spcAft>
                          <a:spcPts val="2400"/>
                        </a:spcAft>
                        <a:buNone/>
                      </a:pPr>
                      <a:r>
                        <a:rPr lang="he-IL" sz="1200" b="1" dirty="0">
                          <a:solidFill>
                            <a:schemeClr val="tx1"/>
                          </a:solidFill>
                          <a:effectLst/>
                          <a:latin typeface="Arial" panose="020B0604020202020204" pitchFamily="34" charset="0"/>
                        </a:rPr>
                        <a:t>עד גיל 18:</a:t>
                      </a:r>
                    </a:p>
                    <a:p>
                      <a:pPr marL="0" marR="0" rtl="1">
                        <a:lnSpc>
                          <a:spcPct val="100000"/>
                        </a:lnSpc>
                        <a:spcAft>
                          <a:spcPts val="2400"/>
                        </a:spcAft>
                        <a:buNone/>
                      </a:pPr>
                      <a:r>
                        <a:rPr lang="he-IL" sz="1200" b="1" dirty="0">
                          <a:solidFill>
                            <a:schemeClr val="tx1"/>
                          </a:solidFill>
                          <a:effectLst/>
                          <a:latin typeface="Arial" panose="020B0604020202020204" pitchFamily="34" charset="0"/>
                        </a:rPr>
                        <a:t>83% משכר מינ' למבוגר לחלק ל  173 שעות חודשיות</a:t>
                      </a:r>
                    </a:p>
                  </a:txBody>
                  <a:tcPr marL="48771" marR="48771" marT="32514" marB="32514"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noFill/>
                  </a:tcPr>
                </a:tc>
                <a:tc>
                  <a:txBody>
                    <a:bodyPr/>
                    <a:lstStyle/>
                    <a:p>
                      <a:pPr marL="0" marR="0" rtl="1">
                        <a:lnSpc>
                          <a:spcPct val="100000"/>
                        </a:lnSpc>
                        <a:spcAft>
                          <a:spcPts val="2400"/>
                        </a:spcAft>
                        <a:buNone/>
                      </a:pPr>
                      <a:r>
                        <a:rPr lang="he-IL" sz="1200" b="1" dirty="0">
                          <a:solidFill>
                            <a:schemeClr val="tx1"/>
                          </a:solidFill>
                          <a:effectLst/>
                          <a:latin typeface="Arial" panose="020B0604020202020204" pitchFamily="34" charset="0"/>
                        </a:rPr>
                        <a:t>₪ 30.91</a:t>
                      </a:r>
                    </a:p>
                  </a:txBody>
                  <a:tcPr marL="48771" marR="48771" marT="32514" marB="32514"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noFill/>
                  </a:tcPr>
                </a:tc>
                <a:tc>
                  <a:txBody>
                    <a:bodyPr/>
                    <a:lstStyle/>
                    <a:p>
                      <a:pPr marL="0" marR="0" rtl="1">
                        <a:lnSpc>
                          <a:spcPct val="100000"/>
                        </a:lnSpc>
                        <a:spcAft>
                          <a:spcPts val="2400"/>
                        </a:spcAft>
                        <a:buNone/>
                      </a:pPr>
                      <a:r>
                        <a:rPr lang="he-IL" sz="1200" b="1" dirty="0">
                          <a:solidFill>
                            <a:schemeClr val="tx1"/>
                          </a:solidFill>
                          <a:effectLst/>
                          <a:latin typeface="Arial" panose="020B0604020202020204" pitchFamily="34" charset="0"/>
                        </a:rPr>
                        <a:t>₪ 38.63</a:t>
                      </a:r>
                    </a:p>
                  </a:txBody>
                  <a:tcPr marL="48771" marR="48771" marT="32514" marB="32514"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noFill/>
                  </a:tcPr>
                </a:tc>
                <a:tc>
                  <a:txBody>
                    <a:bodyPr/>
                    <a:lstStyle/>
                    <a:p>
                      <a:pPr marL="0" marR="0" rtl="1">
                        <a:lnSpc>
                          <a:spcPct val="100000"/>
                        </a:lnSpc>
                        <a:spcAft>
                          <a:spcPts val="2400"/>
                        </a:spcAft>
                        <a:buNone/>
                      </a:pPr>
                      <a:r>
                        <a:rPr lang="he-IL" sz="1200" b="1" dirty="0">
                          <a:solidFill>
                            <a:schemeClr val="tx1"/>
                          </a:solidFill>
                          <a:effectLst/>
                          <a:latin typeface="Arial" panose="020B0604020202020204" pitchFamily="34" charset="0"/>
                        </a:rPr>
                        <a:t>₪ 46.36</a:t>
                      </a:r>
                    </a:p>
                  </a:txBody>
                  <a:tcPr marL="48771" marR="48771" marT="32514" marB="32514"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3921513071"/>
                  </a:ext>
                </a:extLst>
              </a:tr>
              <a:tr h="1140004">
                <a:tc>
                  <a:txBody>
                    <a:bodyPr/>
                    <a:lstStyle/>
                    <a:p>
                      <a:pPr marL="0" marR="0" rtl="1">
                        <a:lnSpc>
                          <a:spcPct val="100000"/>
                        </a:lnSpc>
                        <a:spcAft>
                          <a:spcPts val="2400"/>
                        </a:spcAft>
                        <a:buNone/>
                      </a:pPr>
                      <a:r>
                        <a:rPr lang="he-IL" sz="1200" b="1" dirty="0">
                          <a:solidFill>
                            <a:schemeClr val="tx1"/>
                          </a:solidFill>
                          <a:effectLst/>
                          <a:latin typeface="Arial" panose="020B0604020202020204" pitchFamily="34" charset="0"/>
                        </a:rPr>
                        <a:t>גיל 18 ומעלה:</a:t>
                      </a:r>
                    </a:p>
                    <a:p>
                      <a:pPr marL="0" marR="0" rtl="1">
                        <a:lnSpc>
                          <a:spcPct val="100000"/>
                        </a:lnSpc>
                        <a:spcAft>
                          <a:spcPts val="2400"/>
                        </a:spcAft>
                        <a:buNone/>
                      </a:pPr>
                      <a:r>
                        <a:rPr lang="he-IL" sz="1200" b="1" dirty="0">
                          <a:solidFill>
                            <a:schemeClr val="tx1"/>
                          </a:solidFill>
                          <a:effectLst/>
                          <a:latin typeface="Arial" panose="020B0604020202020204" pitchFamily="34" charset="0"/>
                        </a:rPr>
                        <a:t>שכר מינ' למבוגר לחלק ל  182 שעות חודשיות</a:t>
                      </a:r>
                    </a:p>
                  </a:txBody>
                  <a:tcPr marL="48771" marR="48771" marT="32514" marB="32514"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noFill/>
                  </a:tcPr>
                </a:tc>
                <a:tc>
                  <a:txBody>
                    <a:bodyPr/>
                    <a:lstStyle/>
                    <a:p>
                      <a:pPr marL="0" marR="0" rtl="1">
                        <a:lnSpc>
                          <a:spcPct val="100000"/>
                        </a:lnSpc>
                        <a:spcAft>
                          <a:spcPts val="2400"/>
                        </a:spcAft>
                        <a:buNone/>
                      </a:pPr>
                      <a:r>
                        <a:rPr lang="he-IL" sz="1200" b="1" dirty="0">
                          <a:solidFill>
                            <a:schemeClr val="tx1"/>
                          </a:solidFill>
                          <a:effectLst/>
                          <a:latin typeface="Arial" panose="020B0604020202020204" pitchFamily="34" charset="0"/>
                        </a:rPr>
                        <a:t>₪ 35.4</a:t>
                      </a:r>
                    </a:p>
                  </a:txBody>
                  <a:tcPr marL="48771" marR="48771" marT="32514" marB="32514"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noFill/>
                  </a:tcPr>
                </a:tc>
                <a:tc>
                  <a:txBody>
                    <a:bodyPr/>
                    <a:lstStyle/>
                    <a:p>
                      <a:pPr marL="0" marR="0" rtl="1">
                        <a:lnSpc>
                          <a:spcPct val="100000"/>
                        </a:lnSpc>
                        <a:spcAft>
                          <a:spcPts val="2400"/>
                        </a:spcAft>
                        <a:buNone/>
                      </a:pPr>
                      <a:r>
                        <a:rPr lang="he-IL" sz="1200" b="1" dirty="0">
                          <a:solidFill>
                            <a:schemeClr val="tx1"/>
                          </a:solidFill>
                          <a:effectLst/>
                          <a:latin typeface="Arial" panose="020B0604020202020204" pitchFamily="34" charset="0"/>
                        </a:rPr>
                        <a:t>₪ 44.25</a:t>
                      </a:r>
                    </a:p>
                  </a:txBody>
                  <a:tcPr marL="48771" marR="48771" marT="32514" marB="32514"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noFill/>
                  </a:tcPr>
                </a:tc>
                <a:tc>
                  <a:txBody>
                    <a:bodyPr/>
                    <a:lstStyle/>
                    <a:p>
                      <a:pPr marL="0" marR="0" rtl="1">
                        <a:lnSpc>
                          <a:spcPct val="100000"/>
                        </a:lnSpc>
                        <a:spcAft>
                          <a:spcPts val="2400"/>
                        </a:spcAft>
                        <a:buNone/>
                      </a:pPr>
                      <a:r>
                        <a:rPr lang="he-IL" sz="1200" b="1" dirty="0">
                          <a:solidFill>
                            <a:schemeClr val="tx1"/>
                          </a:solidFill>
                          <a:effectLst/>
                          <a:latin typeface="Arial" panose="020B0604020202020204" pitchFamily="34" charset="0"/>
                        </a:rPr>
                        <a:t>₪ 53.1</a:t>
                      </a:r>
                    </a:p>
                  </a:txBody>
                  <a:tcPr marL="48771" marR="48771" marT="32514" marB="32514" anchor="ctr">
                    <a:lnL w="9525" cap="flat" cmpd="sng" algn="ctr">
                      <a:solidFill>
                        <a:srgbClr val="C4C7C5"/>
                      </a:solidFill>
                      <a:prstDash val="solid"/>
                      <a:round/>
                      <a:headEnd type="none" w="med" len="med"/>
                      <a:tailEnd type="none" w="med" len="med"/>
                    </a:lnL>
                    <a:lnR w="9525" cap="flat" cmpd="sng" algn="ctr">
                      <a:solidFill>
                        <a:srgbClr val="C4C7C5"/>
                      </a:solidFill>
                      <a:prstDash val="solid"/>
                      <a:round/>
                      <a:headEnd type="none" w="med" len="med"/>
                      <a:tailEnd type="none" w="med" len="med"/>
                    </a:lnR>
                    <a:lnT w="9525" cap="flat" cmpd="sng" algn="ctr">
                      <a:solidFill>
                        <a:srgbClr val="C4C7C5"/>
                      </a:solidFill>
                      <a:prstDash val="solid"/>
                      <a:round/>
                      <a:headEnd type="none" w="med" len="med"/>
                      <a:tailEnd type="none" w="med" len="med"/>
                    </a:lnT>
                    <a:lnB w="9525"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3799836434"/>
                  </a:ext>
                </a:extLst>
              </a:tr>
            </a:tbl>
          </a:graphicData>
        </a:graphic>
      </p:graphicFrame>
      <p:graphicFrame>
        <p:nvGraphicFramePr>
          <p:cNvPr id="4" name="Table 4">
            <a:extLs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1315851986"/>
              </p:ext>
            </p:extLst>
          </p:nvPr>
        </p:nvGraphicFramePr>
        <p:xfrm>
          <a:off x="200640" y="2430622"/>
          <a:ext cx="17468850" cy="7467600"/>
        </p:xfrm>
        <a:graphic>
          <a:graphicData uri="http://schemas.openxmlformats.org/drawingml/2006/table">
            <a:tbl>
              <a:tblPr rtl="1"/>
              <a:tblGrid>
                <a:gridCol w="5839489">
                  <a:extLst>
                    <a:ext uri="{9D8B030D-6E8A-4147-A177-3AD203B41FA5}">
                      <a16:colId xmlns:a16="http://schemas.microsoft.com/office/drawing/2014/main" val="20000"/>
                    </a:ext>
                  </a:extLst>
                </a:gridCol>
                <a:gridCol w="2903517">
                  <a:extLst>
                    <a:ext uri="{9D8B030D-6E8A-4147-A177-3AD203B41FA5}">
                      <a16:colId xmlns:a16="http://schemas.microsoft.com/office/drawing/2014/main" val="20001"/>
                    </a:ext>
                  </a:extLst>
                </a:gridCol>
                <a:gridCol w="3699094">
                  <a:extLst>
                    <a:ext uri="{9D8B030D-6E8A-4147-A177-3AD203B41FA5}">
                      <a16:colId xmlns:a16="http://schemas.microsoft.com/office/drawing/2014/main" val="20002"/>
                    </a:ext>
                  </a:extLst>
                </a:gridCol>
                <a:gridCol w="5026750">
                  <a:extLst>
                    <a:ext uri="{9D8B030D-6E8A-4147-A177-3AD203B41FA5}">
                      <a16:colId xmlns:a16="http://schemas.microsoft.com/office/drawing/2014/main" val="20003"/>
                    </a:ext>
                  </a:extLst>
                </a:gridCol>
              </a:tblGrid>
              <a:tr h="1273290">
                <a:tc>
                  <a:txBody>
                    <a:bodyPr/>
                    <a:lstStyle/>
                    <a:p>
                      <a:pPr algn="ctr" rtl="1">
                        <a:lnSpc>
                          <a:spcPts val="4320"/>
                        </a:lnSpc>
                        <a:defRPr/>
                      </a:pPr>
                      <a:r>
                        <a:rPr lang="he-IL" sz="3600" b="1" dirty="0">
                          <a:solidFill>
                            <a:srgbClr val="000000"/>
                          </a:solidFill>
                          <a:latin typeface="Arial" panose="020B0604020202020204" pitchFamily="34" charset="0"/>
                          <a:ea typeface="Calibri (MS) Bold"/>
                          <a:cs typeface="Arial" panose="020B0604020202020204" pitchFamily="34" charset="0"/>
                          <a:sym typeface="Calibri (MS) Bold"/>
                          <a:rtl/>
                        </a:rPr>
                        <a:t>גיל ואופן חישוב השכר השעתי</a:t>
                      </a:r>
                      <a:endParaRPr lang="en-US" sz="1100" dirty="0">
                        <a:latin typeface="Arial" panose="020B0604020202020204" pitchFamily="34" charset="0"/>
                      </a:endParaRPr>
                    </a:p>
                  </a:txBody>
                  <a:tcPr marT="91440" marB="91440" anchor="ctr">
                    <a:lnL w="5715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5715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r" rtl="1">
                        <a:lnSpc>
                          <a:spcPts val="3240"/>
                        </a:lnSpc>
                        <a:defRPr/>
                      </a:pPr>
                      <a:r>
                        <a:rPr lang="he-IL" sz="2700" b="1" dirty="0">
                          <a:solidFill>
                            <a:srgbClr val="000000"/>
                          </a:solidFill>
                          <a:latin typeface="Arial" panose="020B0604020202020204" pitchFamily="34" charset="0"/>
                          <a:ea typeface="Calibri (MS) Bold"/>
                          <a:cs typeface="Arial" panose="020B0604020202020204" pitchFamily="34" charset="0"/>
                          <a:sym typeface="Calibri (MS) Bold"/>
                          <a:rtl/>
                        </a:rPr>
                        <a:t>שעות </a:t>
                      </a:r>
                      <a:r>
                        <a:rPr lang="en-US" sz="2700" b="1" dirty="0">
                          <a:solidFill>
                            <a:srgbClr val="000000"/>
                          </a:solidFill>
                          <a:latin typeface="Arial" panose="020B0604020202020204" pitchFamily="34" charset="0"/>
                          <a:ea typeface="Calibri (MS) Bold"/>
                          <a:cs typeface="Arial" panose="020B0604020202020204" pitchFamily="34" charset="0"/>
                          <a:sym typeface="Calibri (MS) Bold"/>
                        </a:rPr>
                        <a:t>1-8</a:t>
                      </a:r>
                      <a:r>
                        <a:rPr lang="ar-EG" sz="2700" b="1" dirty="0">
                          <a:solidFill>
                            <a:srgbClr val="000000"/>
                          </a:solidFill>
                          <a:latin typeface="Arial" panose="020B0604020202020204" pitchFamily="34" charset="0"/>
                          <a:ea typeface="Calibri (MS) Bold"/>
                          <a:cs typeface="Arial" panose="020B0604020202020204" pitchFamily="34" charset="0"/>
                          <a:sym typeface="Calibri (MS) Bold"/>
                          <a:rtl/>
                        </a:rPr>
                        <a:t>: </a:t>
                      </a:r>
                      <a:r>
                        <a:rPr lang="en-US" sz="2700" b="1" dirty="0">
                          <a:solidFill>
                            <a:srgbClr val="000000"/>
                          </a:solidFill>
                          <a:latin typeface="Arial" panose="020B0604020202020204" pitchFamily="34" charset="0"/>
                          <a:ea typeface="Calibri (MS) Bold"/>
                          <a:cs typeface="Arial" panose="020B0604020202020204" pitchFamily="34" charset="0"/>
                          <a:sym typeface="Calibri (MS) Bold"/>
                        </a:rPr>
                        <a:t>100%</a:t>
                      </a:r>
                      <a:endParaRPr lang="en-US" sz="1100" dirty="0">
                        <a:latin typeface="Arial" panose="020B0604020202020204" pitchFamily="34" charset="0"/>
                      </a:endParaRPr>
                    </a:p>
                  </a:txBody>
                  <a:tcPr marT="91440" marB="9144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5715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r" rtl="1">
                        <a:lnSpc>
                          <a:spcPts val="3240"/>
                        </a:lnSpc>
                        <a:defRPr/>
                      </a:pPr>
                      <a:r>
                        <a:rPr lang="he-IL" sz="2700" b="1" dirty="0">
                          <a:solidFill>
                            <a:srgbClr val="000000"/>
                          </a:solidFill>
                          <a:latin typeface="Arial" panose="020B0604020202020204" pitchFamily="34" charset="0"/>
                          <a:ea typeface="Calibri (MS) Bold"/>
                          <a:cs typeface="Arial" panose="020B0604020202020204" pitchFamily="34" charset="0"/>
                          <a:sym typeface="Calibri (MS) Bold"/>
                          <a:rtl/>
                        </a:rPr>
                        <a:t>שעות </a:t>
                      </a:r>
                      <a:r>
                        <a:rPr lang="en-US" sz="2700" b="1" dirty="0">
                          <a:solidFill>
                            <a:srgbClr val="000000"/>
                          </a:solidFill>
                          <a:latin typeface="Arial" panose="020B0604020202020204" pitchFamily="34" charset="0"/>
                          <a:ea typeface="Calibri (MS) Bold"/>
                          <a:cs typeface="Arial" panose="020B0604020202020204" pitchFamily="34" charset="0"/>
                          <a:sym typeface="Calibri (MS) Bold"/>
                        </a:rPr>
                        <a:t>9-10</a:t>
                      </a:r>
                      <a:r>
                        <a:rPr lang="ar-EG" sz="2700" b="1" dirty="0">
                          <a:solidFill>
                            <a:srgbClr val="000000"/>
                          </a:solidFill>
                          <a:latin typeface="Arial" panose="020B0604020202020204" pitchFamily="34" charset="0"/>
                          <a:ea typeface="Calibri (MS) Bold"/>
                          <a:cs typeface="Arial" panose="020B0604020202020204" pitchFamily="34" charset="0"/>
                          <a:sym typeface="Calibri (MS) Bold"/>
                          <a:rtl/>
                        </a:rPr>
                        <a:t>: </a:t>
                      </a:r>
                      <a:r>
                        <a:rPr lang="en-US" sz="2700" b="1" dirty="0">
                          <a:solidFill>
                            <a:srgbClr val="000000"/>
                          </a:solidFill>
                          <a:latin typeface="Arial" panose="020B0604020202020204" pitchFamily="34" charset="0"/>
                          <a:ea typeface="Calibri (MS) Bold"/>
                          <a:cs typeface="Arial" panose="020B0604020202020204" pitchFamily="34" charset="0"/>
                          <a:sym typeface="Calibri (MS) Bold"/>
                        </a:rPr>
                        <a:t>125%</a:t>
                      </a:r>
                      <a:endParaRPr lang="en-US" sz="1100" dirty="0">
                        <a:latin typeface="Arial" panose="020B0604020202020204" pitchFamily="34" charset="0"/>
                      </a:endParaRPr>
                    </a:p>
                    <a:p>
                      <a:pPr algn="r" rtl="1">
                        <a:lnSpc>
                          <a:spcPts val="3240"/>
                        </a:lnSpc>
                      </a:pPr>
                      <a:r>
                        <a:rPr lang="he-IL" sz="2700" dirty="0">
                          <a:solidFill>
                            <a:srgbClr val="000000"/>
                          </a:solidFill>
                          <a:latin typeface="Calibri (MS)"/>
                          <a:ea typeface="Calibri (MS)"/>
                          <a:cs typeface="Calibri (MS)"/>
                          <a:sym typeface="Calibri (MS)"/>
                          <a:rtl/>
                        </a:rPr>
                        <a:t>(שכר בסיס כפול </a:t>
                      </a:r>
                      <a:r>
                        <a:rPr lang="en-US" sz="2700" dirty="0">
                          <a:solidFill>
                            <a:srgbClr val="000000"/>
                          </a:solidFill>
                          <a:latin typeface="Calibri (MS)"/>
                          <a:ea typeface="Calibri (MS)"/>
                          <a:cs typeface="Calibri (MS)"/>
                          <a:sym typeface="Calibri (MS)"/>
                        </a:rPr>
                        <a:t>1.25</a:t>
                      </a:r>
                      <a:r>
                        <a:rPr lang="ar-EG" sz="2700" dirty="0">
                          <a:solidFill>
                            <a:srgbClr val="000000"/>
                          </a:solidFill>
                          <a:latin typeface="Calibri (MS)"/>
                          <a:ea typeface="Calibri (MS)"/>
                          <a:cs typeface="Calibri (MS)"/>
                          <a:sym typeface="Calibri (MS)"/>
                          <a:rtl/>
                        </a:rPr>
                        <a:t>)</a:t>
                      </a:r>
                    </a:p>
                  </a:txBody>
                  <a:tcPr marT="91440" marB="9144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5715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r" rtl="1">
                        <a:lnSpc>
                          <a:spcPts val="3240"/>
                        </a:lnSpc>
                        <a:defRPr/>
                      </a:pPr>
                      <a:r>
                        <a:rPr lang="he-IL" sz="2700" b="1" dirty="0">
                          <a:solidFill>
                            <a:srgbClr val="000000"/>
                          </a:solidFill>
                          <a:latin typeface="Arial" panose="020B0604020202020204" pitchFamily="34" charset="0"/>
                          <a:ea typeface="Calibri (MS) Bold"/>
                          <a:cs typeface="Arial" panose="020B0604020202020204" pitchFamily="34" charset="0"/>
                          <a:sym typeface="Calibri (MS) Bold"/>
                          <a:rtl/>
                        </a:rPr>
                        <a:t>שעות </a:t>
                      </a:r>
                      <a:r>
                        <a:rPr lang="en-US" sz="2700" b="1" dirty="0">
                          <a:solidFill>
                            <a:srgbClr val="000000"/>
                          </a:solidFill>
                          <a:latin typeface="Arial" panose="020B0604020202020204" pitchFamily="34" charset="0"/>
                          <a:ea typeface="Calibri (MS) Bold"/>
                          <a:cs typeface="Arial" panose="020B0604020202020204" pitchFamily="34" charset="0"/>
                          <a:sym typeface="Calibri (MS) Bold"/>
                        </a:rPr>
                        <a:t>11</a:t>
                      </a:r>
                      <a:r>
                        <a:rPr lang="he-IL" sz="2700" b="1" dirty="0">
                          <a:solidFill>
                            <a:srgbClr val="000000"/>
                          </a:solidFill>
                          <a:latin typeface="Arial" panose="020B0604020202020204" pitchFamily="34" charset="0"/>
                          <a:ea typeface="Calibri (MS) Bold"/>
                          <a:cs typeface="Arial" panose="020B0604020202020204" pitchFamily="34" charset="0"/>
                          <a:sym typeface="Calibri (MS) Bold"/>
                          <a:rtl/>
                        </a:rPr>
                        <a:t> ומעלה, שבת וחג: </a:t>
                      </a:r>
                      <a:r>
                        <a:rPr lang="en-US" sz="2700" b="1" dirty="0">
                          <a:solidFill>
                            <a:srgbClr val="000000"/>
                          </a:solidFill>
                          <a:latin typeface="Arial" panose="020B0604020202020204" pitchFamily="34" charset="0"/>
                          <a:ea typeface="Calibri (MS) Bold"/>
                          <a:cs typeface="Arial" panose="020B0604020202020204" pitchFamily="34" charset="0"/>
                          <a:sym typeface="Calibri (MS) Bold"/>
                        </a:rPr>
                        <a:t>150%</a:t>
                      </a:r>
                      <a:endParaRPr lang="en-US" sz="1100" dirty="0">
                        <a:latin typeface="Arial" panose="020B0604020202020204" pitchFamily="34" charset="0"/>
                      </a:endParaRPr>
                    </a:p>
                    <a:p>
                      <a:pPr algn="r" rtl="1">
                        <a:lnSpc>
                          <a:spcPts val="3240"/>
                        </a:lnSpc>
                      </a:pPr>
                      <a:r>
                        <a:rPr lang="he-IL" sz="2700" dirty="0">
                          <a:solidFill>
                            <a:srgbClr val="000000"/>
                          </a:solidFill>
                          <a:latin typeface="Calibri (MS)"/>
                          <a:ea typeface="Calibri (MS)"/>
                          <a:cs typeface="Calibri (MS)"/>
                          <a:sym typeface="Calibri (MS)"/>
                          <a:rtl/>
                        </a:rPr>
                        <a:t>(שכר בסיס כפול </a:t>
                      </a:r>
                      <a:r>
                        <a:rPr lang="en-US" sz="2700" dirty="0">
                          <a:solidFill>
                            <a:srgbClr val="000000"/>
                          </a:solidFill>
                          <a:latin typeface="Calibri (MS)"/>
                          <a:ea typeface="Calibri (MS)"/>
                          <a:cs typeface="Calibri (MS)"/>
                          <a:sym typeface="Calibri (MS)"/>
                        </a:rPr>
                        <a:t>1.5</a:t>
                      </a:r>
                      <a:r>
                        <a:rPr lang="ar-EG" sz="2700" dirty="0">
                          <a:solidFill>
                            <a:srgbClr val="000000"/>
                          </a:solidFill>
                          <a:latin typeface="Calibri (MS)"/>
                          <a:ea typeface="Calibri (MS)"/>
                          <a:cs typeface="Calibri (MS)"/>
                          <a:sym typeface="Calibri (MS)"/>
                          <a:rtl/>
                        </a:rPr>
                        <a:t>)</a:t>
                      </a:r>
                    </a:p>
                  </a:txBody>
                  <a:tcPr marT="91440" marB="91440" anchor="ctr">
                    <a:lnL w="4762" cap="flat" cmpd="sng" algn="ctr">
                      <a:solidFill>
                        <a:srgbClr val="000000"/>
                      </a:solidFill>
                      <a:prstDash val="solid"/>
                      <a:round/>
                      <a:headEnd type="none" w="med" len="med"/>
                      <a:tailEnd type="none" w="med" len="med"/>
                    </a:lnL>
                    <a:lnR w="57150" cap="flat" cmpd="sng" algn="ctr">
                      <a:solidFill>
                        <a:srgbClr val="000000"/>
                      </a:solidFill>
                      <a:prstDash val="solid"/>
                      <a:round/>
                      <a:headEnd type="none" w="med" len="med"/>
                      <a:tailEnd type="none" w="med" len="med"/>
                    </a:lnR>
                    <a:lnT w="5715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527855">
                <a:tc>
                  <a:txBody>
                    <a:bodyPr/>
                    <a:lstStyle/>
                    <a:p>
                      <a:pPr algn="r" rtl="1">
                        <a:lnSpc>
                          <a:spcPts val="4320"/>
                        </a:lnSpc>
                        <a:defRPr/>
                      </a:pPr>
                      <a:r>
                        <a:rPr lang="he-IL" sz="3600" b="1" dirty="0">
                          <a:solidFill>
                            <a:srgbClr val="000000"/>
                          </a:solidFill>
                          <a:latin typeface="Arial" panose="020B0604020202020204" pitchFamily="34" charset="0"/>
                          <a:ea typeface="Calibri (MS) Bold"/>
                          <a:cs typeface="Arial" panose="020B0604020202020204" pitchFamily="34" charset="0"/>
                          <a:sym typeface="Calibri (MS) Bold"/>
                          <a:rtl/>
                        </a:rPr>
                        <a:t>עד גיל </a:t>
                      </a:r>
                      <a:r>
                        <a:rPr lang="en-US" sz="3600" b="1" dirty="0">
                          <a:solidFill>
                            <a:srgbClr val="000000"/>
                          </a:solidFill>
                          <a:latin typeface="Arial" panose="020B0604020202020204" pitchFamily="34" charset="0"/>
                          <a:ea typeface="Calibri (MS) Bold"/>
                          <a:cs typeface="Arial" panose="020B0604020202020204" pitchFamily="34" charset="0"/>
                          <a:sym typeface="Calibri (MS) Bold"/>
                        </a:rPr>
                        <a:t>16</a:t>
                      </a:r>
                      <a:r>
                        <a:rPr lang="ar-EG" sz="3600" b="1" dirty="0">
                          <a:solidFill>
                            <a:srgbClr val="000000"/>
                          </a:solidFill>
                          <a:latin typeface="Arial" panose="020B0604020202020204" pitchFamily="34" charset="0"/>
                          <a:ea typeface="Calibri (MS) Bold"/>
                          <a:cs typeface="Arial" panose="020B0604020202020204" pitchFamily="34" charset="0"/>
                          <a:sym typeface="Calibri (MS) Bold"/>
                          <a:rtl/>
                        </a:rPr>
                        <a:t>:</a:t>
                      </a:r>
                      <a:endParaRPr lang="en-US" sz="1100" dirty="0">
                        <a:latin typeface="Arial" panose="020B0604020202020204" pitchFamily="34" charset="0"/>
                      </a:endParaRPr>
                    </a:p>
                  </a:txBody>
                  <a:tcPr marT="91440" marB="91440" anchor="ctr">
                    <a:lnL w="5715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gradFill rotWithShape="1">
                      <a:gsLst>
                        <a:gs pos="0">
                          <a:srgbClr val="95ABEA">
                            <a:alpha val="100000"/>
                          </a:srgbClr>
                        </a:gs>
                        <a:gs pos="50000">
                          <a:srgbClr val="BFCBF0">
                            <a:alpha val="100000"/>
                          </a:srgbClr>
                        </a:gs>
                        <a:gs pos="100000">
                          <a:srgbClr val="E0E5F7">
                            <a:alpha val="100000"/>
                          </a:srgbClr>
                        </a:gs>
                      </a:gsLst>
                      <a:lin ang="4489364"/>
                    </a:gradFill>
                  </a:tcPr>
                </a:tc>
                <a:tc>
                  <a:txBody>
                    <a:bodyPr/>
                    <a:lstStyle/>
                    <a:p>
                      <a:pPr algn="ctr" rtl="1">
                        <a:lnSpc>
                          <a:spcPts val="5040"/>
                        </a:lnSpc>
                        <a:defRPr/>
                      </a:pPr>
                      <a:r>
                        <a:rPr lang="en-US" sz="4200" dirty="0">
                          <a:solidFill>
                            <a:srgbClr val="000000"/>
                          </a:solidFill>
                          <a:latin typeface="Calibri (MS)"/>
                          <a:ea typeface="Calibri (MS)"/>
                          <a:cs typeface="Calibri (MS)"/>
                          <a:sym typeface="Calibri (MS)"/>
                        </a:rPr>
                        <a:t>26.07</a:t>
                      </a:r>
                      <a:r>
                        <a:rPr lang="ar-EG" sz="4200" dirty="0">
                          <a:solidFill>
                            <a:srgbClr val="000000"/>
                          </a:solidFill>
                          <a:latin typeface="Calibri (MS)"/>
                          <a:ea typeface="Calibri (MS)"/>
                          <a:cs typeface="Calibri (MS)"/>
                          <a:sym typeface="Calibri (MS)"/>
                          <a:rtl/>
                        </a:rPr>
                        <a:t> ₪ </a:t>
                      </a:r>
                      <a:endParaRPr lang="en-US" sz="1100" dirty="0">
                        <a:latin typeface="Arial" panose="020B0604020202020204" pitchFamily="34" charset="0"/>
                      </a:endParaRPr>
                    </a:p>
                  </a:txBody>
                  <a:tcPr marT="91440" marB="9144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gradFill rotWithShape="1">
                      <a:gsLst>
                        <a:gs pos="0">
                          <a:srgbClr val="DEF0D7">
                            <a:alpha val="100000"/>
                          </a:srgbClr>
                        </a:gs>
                        <a:gs pos="50000">
                          <a:srgbClr val="EBF5E7">
                            <a:alpha val="100000"/>
                          </a:srgbClr>
                        </a:gs>
                        <a:gs pos="100000">
                          <a:srgbClr val="F5FAF3">
                            <a:alpha val="100000"/>
                          </a:srgbClr>
                        </a:gs>
                      </a:gsLst>
                      <a:lin ang="3704103"/>
                    </a:gradFill>
                  </a:tcPr>
                </a:tc>
                <a:tc>
                  <a:txBody>
                    <a:bodyPr/>
                    <a:lstStyle/>
                    <a:p>
                      <a:pPr algn="ctr" rtl="1">
                        <a:lnSpc>
                          <a:spcPts val="5040"/>
                        </a:lnSpc>
                        <a:defRPr/>
                      </a:pPr>
                      <a:r>
                        <a:rPr lang="en-US" sz="4200" dirty="0">
                          <a:solidFill>
                            <a:srgbClr val="000000"/>
                          </a:solidFill>
                          <a:latin typeface="Calibri (MS)"/>
                          <a:ea typeface="Calibri (MS)"/>
                          <a:cs typeface="Calibri (MS)"/>
                          <a:sym typeface="Calibri (MS)"/>
                        </a:rPr>
                        <a:t>32.58</a:t>
                      </a:r>
                      <a:r>
                        <a:rPr lang="ar-EG" sz="4200" dirty="0">
                          <a:solidFill>
                            <a:srgbClr val="000000"/>
                          </a:solidFill>
                          <a:latin typeface="Calibri (MS)"/>
                          <a:ea typeface="Calibri (MS)"/>
                          <a:cs typeface="Calibri (MS)"/>
                          <a:sym typeface="Calibri (MS)"/>
                          <a:rtl/>
                        </a:rPr>
                        <a:t> ₪ </a:t>
                      </a:r>
                      <a:endParaRPr lang="en-US" sz="1100" dirty="0">
                        <a:latin typeface="Arial" panose="020B0604020202020204" pitchFamily="34" charset="0"/>
                      </a:endParaRPr>
                    </a:p>
                  </a:txBody>
                  <a:tcPr marT="91440" marB="9144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BE5D6"/>
                    </a:solidFill>
                  </a:tcPr>
                </a:tc>
                <a:tc>
                  <a:txBody>
                    <a:bodyPr/>
                    <a:lstStyle/>
                    <a:p>
                      <a:pPr algn="ctr" rtl="1">
                        <a:lnSpc>
                          <a:spcPts val="5040"/>
                        </a:lnSpc>
                        <a:defRPr/>
                      </a:pPr>
                      <a:r>
                        <a:rPr lang="en-US" sz="4200" dirty="0">
                          <a:solidFill>
                            <a:srgbClr val="000000"/>
                          </a:solidFill>
                          <a:latin typeface="Calibri (MS)"/>
                          <a:ea typeface="Calibri (MS)"/>
                          <a:cs typeface="Calibri (MS)"/>
                          <a:sym typeface="Calibri (MS)"/>
                        </a:rPr>
                        <a:t>39.1</a:t>
                      </a:r>
                      <a:r>
                        <a:rPr lang="ar-EG" sz="4200" dirty="0">
                          <a:solidFill>
                            <a:srgbClr val="000000"/>
                          </a:solidFill>
                          <a:latin typeface="Calibri (MS)"/>
                          <a:ea typeface="Calibri (MS)"/>
                          <a:cs typeface="Calibri (MS)"/>
                          <a:sym typeface="Calibri (MS)"/>
                          <a:rtl/>
                        </a:rPr>
                        <a:t> ₪ </a:t>
                      </a:r>
                      <a:endParaRPr lang="en-US" sz="1100" dirty="0">
                        <a:latin typeface="Arial" panose="020B0604020202020204" pitchFamily="34" charset="0"/>
                      </a:endParaRPr>
                    </a:p>
                  </a:txBody>
                  <a:tcPr marT="91440" marB="91440" anchor="ctr">
                    <a:lnL w="4762" cap="flat" cmpd="sng" algn="ctr">
                      <a:solidFill>
                        <a:srgbClr val="000000"/>
                      </a:solidFill>
                      <a:prstDash val="solid"/>
                      <a:round/>
                      <a:headEnd type="none" w="med" len="med"/>
                      <a:tailEnd type="none" w="med" len="med"/>
                    </a:lnL>
                    <a:lnR w="57150"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gradFill rotWithShape="1">
                      <a:gsLst>
                        <a:gs pos="0">
                          <a:srgbClr val="FFD89E">
                            <a:alpha val="100000"/>
                          </a:srgbClr>
                        </a:gs>
                        <a:gs pos="50000">
                          <a:srgbClr val="FFE6C4">
                            <a:alpha val="100000"/>
                          </a:srgbClr>
                        </a:gs>
                        <a:gs pos="100000">
                          <a:srgbClr val="FFF2E3">
                            <a:alpha val="100000"/>
                          </a:srgbClr>
                        </a:gs>
                      </a:gsLst>
                      <a:lin ang="4348186"/>
                    </a:gradFill>
                  </a:tcPr>
                </a:tc>
                <a:extLst>
                  <a:ext uri="{0D108BD9-81ED-4DB2-BD59-A6C34878D82A}">
                    <a16:rowId xmlns:a16="http://schemas.microsoft.com/office/drawing/2014/main" val="10001"/>
                  </a:ext>
                </a:extLst>
              </a:tr>
              <a:tr h="1527855">
                <a:tc>
                  <a:txBody>
                    <a:bodyPr/>
                    <a:lstStyle/>
                    <a:p>
                      <a:pPr algn="r" rtl="1">
                        <a:lnSpc>
                          <a:spcPts val="4320"/>
                        </a:lnSpc>
                        <a:defRPr/>
                      </a:pPr>
                      <a:r>
                        <a:rPr lang="he-IL" sz="3600" b="1" dirty="0">
                          <a:solidFill>
                            <a:srgbClr val="000000"/>
                          </a:solidFill>
                          <a:latin typeface="Arial" panose="020B0604020202020204" pitchFamily="34" charset="0"/>
                          <a:ea typeface="Calibri (MS) Bold"/>
                          <a:cs typeface="Arial" panose="020B0604020202020204" pitchFamily="34" charset="0"/>
                          <a:sym typeface="Calibri (MS) Bold"/>
                          <a:rtl/>
                        </a:rPr>
                        <a:t>עד גיל </a:t>
                      </a:r>
                      <a:r>
                        <a:rPr lang="en-US" sz="3600" b="1" dirty="0">
                          <a:solidFill>
                            <a:srgbClr val="000000"/>
                          </a:solidFill>
                          <a:latin typeface="Arial" panose="020B0604020202020204" pitchFamily="34" charset="0"/>
                          <a:ea typeface="Calibri (MS) Bold"/>
                          <a:cs typeface="Arial" panose="020B0604020202020204" pitchFamily="34" charset="0"/>
                          <a:sym typeface="Calibri (MS) Bold"/>
                        </a:rPr>
                        <a:t>17</a:t>
                      </a:r>
                      <a:r>
                        <a:rPr lang="ar-EG" sz="3600" b="1" dirty="0">
                          <a:solidFill>
                            <a:srgbClr val="000000"/>
                          </a:solidFill>
                          <a:latin typeface="Arial" panose="020B0604020202020204" pitchFamily="34" charset="0"/>
                          <a:ea typeface="Calibri (MS) Bold"/>
                          <a:cs typeface="Arial" panose="020B0604020202020204" pitchFamily="34" charset="0"/>
                          <a:sym typeface="Calibri (MS) Bold"/>
                          <a:rtl/>
                        </a:rPr>
                        <a:t>:</a:t>
                      </a:r>
                      <a:endParaRPr lang="en-US" sz="1100" dirty="0">
                        <a:latin typeface="Arial" panose="020B0604020202020204" pitchFamily="34" charset="0"/>
                      </a:endParaRPr>
                    </a:p>
                    <a:p>
                      <a:pPr algn="r" rtl="1">
                        <a:lnSpc>
                          <a:spcPts val="4320"/>
                        </a:lnSpc>
                      </a:pPr>
                      <a:endParaRPr lang="en-US" sz="1100" dirty="0"/>
                    </a:p>
                  </a:txBody>
                  <a:tcPr marT="91440" marB="91440" anchor="ctr">
                    <a:lnL w="5715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gradFill rotWithShape="1">
                      <a:gsLst>
                        <a:gs pos="0">
                          <a:srgbClr val="95ABEA">
                            <a:alpha val="100000"/>
                          </a:srgbClr>
                        </a:gs>
                        <a:gs pos="50000">
                          <a:srgbClr val="BFCBF0">
                            <a:alpha val="100000"/>
                          </a:srgbClr>
                        </a:gs>
                        <a:gs pos="100000">
                          <a:srgbClr val="E0E5F7">
                            <a:alpha val="100000"/>
                          </a:srgbClr>
                        </a:gs>
                      </a:gsLst>
                      <a:lin ang="4489364"/>
                    </a:gradFill>
                  </a:tcPr>
                </a:tc>
                <a:tc>
                  <a:txBody>
                    <a:bodyPr/>
                    <a:lstStyle/>
                    <a:p>
                      <a:pPr algn="ctr" rtl="1">
                        <a:lnSpc>
                          <a:spcPts val="5040"/>
                        </a:lnSpc>
                        <a:defRPr/>
                      </a:pPr>
                      <a:r>
                        <a:rPr lang="en-US" sz="4200" dirty="0">
                          <a:solidFill>
                            <a:srgbClr val="000000"/>
                          </a:solidFill>
                          <a:latin typeface="Calibri (MS)"/>
                          <a:ea typeface="Calibri (MS)"/>
                          <a:cs typeface="Calibri (MS)"/>
                          <a:sym typeface="Calibri (MS)"/>
                        </a:rPr>
                        <a:t>27.93</a:t>
                      </a:r>
                      <a:r>
                        <a:rPr lang="ar-EG" sz="4200" dirty="0">
                          <a:solidFill>
                            <a:srgbClr val="000000"/>
                          </a:solidFill>
                          <a:latin typeface="Calibri (MS)"/>
                          <a:ea typeface="Calibri (MS)"/>
                          <a:cs typeface="Calibri (MS)"/>
                          <a:sym typeface="Calibri (MS)"/>
                          <a:rtl/>
                        </a:rPr>
                        <a:t> ₪ </a:t>
                      </a:r>
                      <a:endParaRPr lang="en-US" sz="1100" dirty="0">
                        <a:latin typeface="Arial" panose="020B0604020202020204" pitchFamily="34" charset="0"/>
                      </a:endParaRPr>
                    </a:p>
                  </a:txBody>
                  <a:tcPr marT="91440" marB="9144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gradFill rotWithShape="1">
                      <a:gsLst>
                        <a:gs pos="0">
                          <a:srgbClr val="DEF0D7">
                            <a:alpha val="100000"/>
                          </a:srgbClr>
                        </a:gs>
                        <a:gs pos="50000">
                          <a:srgbClr val="EBF5E7">
                            <a:alpha val="100000"/>
                          </a:srgbClr>
                        </a:gs>
                        <a:gs pos="100000">
                          <a:srgbClr val="F5FAF3">
                            <a:alpha val="100000"/>
                          </a:srgbClr>
                        </a:gs>
                      </a:gsLst>
                      <a:lin ang="3704103"/>
                    </a:gradFill>
                  </a:tcPr>
                </a:tc>
                <a:tc>
                  <a:txBody>
                    <a:bodyPr/>
                    <a:lstStyle/>
                    <a:p>
                      <a:pPr algn="ctr" rtl="1">
                        <a:lnSpc>
                          <a:spcPts val="5040"/>
                        </a:lnSpc>
                        <a:defRPr/>
                      </a:pPr>
                      <a:r>
                        <a:rPr lang="en-US" sz="4200" dirty="0">
                          <a:solidFill>
                            <a:srgbClr val="000000"/>
                          </a:solidFill>
                          <a:latin typeface="Calibri (MS)"/>
                          <a:ea typeface="Calibri (MS)"/>
                          <a:cs typeface="Calibri (MS)"/>
                          <a:sym typeface="Calibri (MS)"/>
                        </a:rPr>
                        <a:t>34.91</a:t>
                      </a:r>
                      <a:r>
                        <a:rPr lang="ar-EG" sz="4200" dirty="0">
                          <a:solidFill>
                            <a:srgbClr val="000000"/>
                          </a:solidFill>
                          <a:latin typeface="Calibri (MS)"/>
                          <a:ea typeface="Calibri (MS)"/>
                          <a:cs typeface="Calibri (MS)"/>
                          <a:sym typeface="Calibri (MS)"/>
                          <a:rtl/>
                        </a:rPr>
                        <a:t> ₪ </a:t>
                      </a:r>
                      <a:endParaRPr lang="en-US" sz="1100" dirty="0">
                        <a:latin typeface="Arial" panose="020B0604020202020204" pitchFamily="34" charset="0"/>
                      </a:endParaRPr>
                    </a:p>
                  </a:txBody>
                  <a:tcPr marT="91440" marB="9144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BE5D6"/>
                    </a:solidFill>
                  </a:tcPr>
                </a:tc>
                <a:tc>
                  <a:txBody>
                    <a:bodyPr/>
                    <a:lstStyle/>
                    <a:p>
                      <a:pPr algn="ctr" rtl="1">
                        <a:lnSpc>
                          <a:spcPts val="5040"/>
                        </a:lnSpc>
                        <a:defRPr/>
                      </a:pPr>
                      <a:r>
                        <a:rPr lang="en-US" sz="4200" dirty="0">
                          <a:solidFill>
                            <a:srgbClr val="000000"/>
                          </a:solidFill>
                          <a:latin typeface="Calibri (MS)"/>
                          <a:ea typeface="Calibri (MS)"/>
                          <a:cs typeface="Calibri (MS)"/>
                          <a:sym typeface="Calibri (MS)"/>
                        </a:rPr>
                        <a:t>41.89</a:t>
                      </a:r>
                      <a:r>
                        <a:rPr lang="ar-EG" sz="4200" dirty="0">
                          <a:solidFill>
                            <a:srgbClr val="000000"/>
                          </a:solidFill>
                          <a:latin typeface="Calibri (MS)"/>
                          <a:ea typeface="Calibri (MS)"/>
                          <a:cs typeface="Calibri (MS)"/>
                          <a:sym typeface="Calibri (MS)"/>
                          <a:rtl/>
                        </a:rPr>
                        <a:t> ₪ </a:t>
                      </a:r>
                      <a:endParaRPr lang="en-US" sz="1100" dirty="0">
                        <a:latin typeface="Arial" panose="020B0604020202020204" pitchFamily="34" charset="0"/>
                      </a:endParaRPr>
                    </a:p>
                  </a:txBody>
                  <a:tcPr marT="91440" marB="91440" anchor="ctr">
                    <a:lnL w="4762" cap="flat" cmpd="sng" algn="ctr">
                      <a:solidFill>
                        <a:srgbClr val="000000"/>
                      </a:solidFill>
                      <a:prstDash val="solid"/>
                      <a:round/>
                      <a:headEnd type="none" w="med" len="med"/>
                      <a:tailEnd type="none" w="med" len="med"/>
                    </a:lnL>
                    <a:lnR w="57150"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gradFill rotWithShape="1">
                      <a:gsLst>
                        <a:gs pos="0">
                          <a:srgbClr val="FFD89E">
                            <a:alpha val="100000"/>
                          </a:srgbClr>
                        </a:gs>
                        <a:gs pos="50000">
                          <a:srgbClr val="FFE6C4">
                            <a:alpha val="100000"/>
                          </a:srgbClr>
                        </a:gs>
                        <a:gs pos="100000">
                          <a:srgbClr val="FFF2E3">
                            <a:alpha val="100000"/>
                          </a:srgbClr>
                        </a:gs>
                      </a:gsLst>
                      <a:lin ang="4348186"/>
                    </a:gradFill>
                  </a:tcPr>
                </a:tc>
                <a:extLst>
                  <a:ext uri="{0D108BD9-81ED-4DB2-BD59-A6C34878D82A}">
                    <a16:rowId xmlns:a16="http://schemas.microsoft.com/office/drawing/2014/main" val="10002"/>
                  </a:ext>
                </a:extLst>
              </a:tr>
              <a:tr h="1527855">
                <a:tc>
                  <a:txBody>
                    <a:bodyPr/>
                    <a:lstStyle/>
                    <a:p>
                      <a:pPr algn="r" rtl="1">
                        <a:lnSpc>
                          <a:spcPts val="4320"/>
                        </a:lnSpc>
                        <a:defRPr/>
                      </a:pPr>
                      <a:r>
                        <a:rPr lang="he-IL" sz="3600" b="1" dirty="0">
                          <a:solidFill>
                            <a:srgbClr val="000000"/>
                          </a:solidFill>
                          <a:latin typeface="Arial" panose="020B0604020202020204" pitchFamily="34" charset="0"/>
                          <a:ea typeface="Calibri (MS) Bold"/>
                          <a:cs typeface="Arial" panose="020B0604020202020204" pitchFamily="34" charset="0"/>
                          <a:sym typeface="Calibri (MS) Bold"/>
                          <a:rtl/>
                        </a:rPr>
                        <a:t>עד גיל </a:t>
                      </a:r>
                      <a:r>
                        <a:rPr lang="en-US" sz="3600" b="1" dirty="0">
                          <a:solidFill>
                            <a:srgbClr val="000000"/>
                          </a:solidFill>
                          <a:latin typeface="Arial" panose="020B0604020202020204" pitchFamily="34" charset="0"/>
                          <a:ea typeface="Calibri (MS) Bold"/>
                          <a:cs typeface="Arial" panose="020B0604020202020204" pitchFamily="34" charset="0"/>
                          <a:sym typeface="Calibri (MS) Bold"/>
                        </a:rPr>
                        <a:t>18</a:t>
                      </a:r>
                      <a:r>
                        <a:rPr lang="ar-EG" sz="3600" b="1" dirty="0">
                          <a:solidFill>
                            <a:srgbClr val="000000"/>
                          </a:solidFill>
                          <a:latin typeface="Arial" panose="020B0604020202020204" pitchFamily="34" charset="0"/>
                          <a:ea typeface="Calibri (MS) Bold"/>
                          <a:cs typeface="Arial" panose="020B0604020202020204" pitchFamily="34" charset="0"/>
                          <a:sym typeface="Calibri (MS) Bold"/>
                          <a:rtl/>
                        </a:rPr>
                        <a:t>:</a:t>
                      </a:r>
                      <a:endParaRPr lang="en-US" sz="1100" dirty="0">
                        <a:latin typeface="Arial" panose="020B0604020202020204" pitchFamily="34" charset="0"/>
                      </a:endParaRPr>
                    </a:p>
                    <a:p>
                      <a:pPr algn="r" rtl="1">
                        <a:lnSpc>
                          <a:spcPts val="4320"/>
                        </a:lnSpc>
                      </a:pPr>
                      <a:endParaRPr lang="en-US" sz="1100" dirty="0"/>
                    </a:p>
                  </a:txBody>
                  <a:tcPr marT="91440" marB="91440" anchor="ctr">
                    <a:lnL w="5715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gradFill rotWithShape="1">
                      <a:gsLst>
                        <a:gs pos="0">
                          <a:srgbClr val="95ABEA">
                            <a:alpha val="100000"/>
                          </a:srgbClr>
                        </a:gs>
                        <a:gs pos="50000">
                          <a:srgbClr val="BFCBF0">
                            <a:alpha val="100000"/>
                          </a:srgbClr>
                        </a:gs>
                        <a:gs pos="100000">
                          <a:srgbClr val="E0E5F7">
                            <a:alpha val="100000"/>
                          </a:srgbClr>
                        </a:gs>
                      </a:gsLst>
                      <a:lin ang="4489364"/>
                    </a:gradFill>
                  </a:tcPr>
                </a:tc>
                <a:tc>
                  <a:txBody>
                    <a:bodyPr/>
                    <a:lstStyle/>
                    <a:p>
                      <a:pPr algn="ctr" rtl="1">
                        <a:lnSpc>
                          <a:spcPts val="5040"/>
                        </a:lnSpc>
                        <a:defRPr/>
                      </a:pPr>
                      <a:r>
                        <a:rPr lang="en-US" sz="4200" dirty="0">
                          <a:solidFill>
                            <a:srgbClr val="000000"/>
                          </a:solidFill>
                          <a:latin typeface="Calibri (MS)"/>
                          <a:ea typeface="Calibri (MS)"/>
                          <a:cs typeface="Calibri (MS)"/>
                          <a:sym typeface="Calibri (MS)"/>
                        </a:rPr>
                        <a:t>30.91</a:t>
                      </a:r>
                      <a:r>
                        <a:rPr lang="ar-EG" sz="4200" dirty="0">
                          <a:solidFill>
                            <a:srgbClr val="000000"/>
                          </a:solidFill>
                          <a:latin typeface="Calibri (MS)"/>
                          <a:ea typeface="Calibri (MS)"/>
                          <a:cs typeface="Calibri (MS)"/>
                          <a:sym typeface="Calibri (MS)"/>
                          <a:rtl/>
                        </a:rPr>
                        <a:t> ₪</a:t>
                      </a:r>
                      <a:endParaRPr lang="en-US" sz="1100" dirty="0">
                        <a:latin typeface="Arial" panose="020B0604020202020204" pitchFamily="34" charset="0"/>
                      </a:endParaRPr>
                    </a:p>
                  </a:txBody>
                  <a:tcPr marT="91440" marB="9144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gradFill rotWithShape="1">
                      <a:gsLst>
                        <a:gs pos="0">
                          <a:srgbClr val="DEF0D7">
                            <a:alpha val="100000"/>
                          </a:srgbClr>
                        </a:gs>
                        <a:gs pos="50000">
                          <a:srgbClr val="EBF5E7">
                            <a:alpha val="100000"/>
                          </a:srgbClr>
                        </a:gs>
                        <a:gs pos="100000">
                          <a:srgbClr val="F5FAF3">
                            <a:alpha val="100000"/>
                          </a:srgbClr>
                        </a:gs>
                      </a:gsLst>
                      <a:lin ang="3704103"/>
                    </a:gradFill>
                  </a:tcPr>
                </a:tc>
                <a:tc>
                  <a:txBody>
                    <a:bodyPr/>
                    <a:lstStyle/>
                    <a:p>
                      <a:pPr algn="ctr" rtl="1">
                        <a:lnSpc>
                          <a:spcPts val="5040"/>
                        </a:lnSpc>
                        <a:defRPr/>
                      </a:pPr>
                      <a:r>
                        <a:rPr lang="en-US" sz="4200" dirty="0">
                          <a:solidFill>
                            <a:srgbClr val="000000"/>
                          </a:solidFill>
                          <a:latin typeface="Calibri (MS)"/>
                          <a:ea typeface="Calibri (MS)"/>
                          <a:cs typeface="Calibri (MS)"/>
                          <a:sym typeface="Calibri (MS)"/>
                        </a:rPr>
                        <a:t>38.63</a:t>
                      </a:r>
                      <a:r>
                        <a:rPr lang="ar-EG" sz="4200" dirty="0">
                          <a:solidFill>
                            <a:srgbClr val="000000"/>
                          </a:solidFill>
                          <a:latin typeface="Calibri (MS)"/>
                          <a:ea typeface="Calibri (MS)"/>
                          <a:cs typeface="Calibri (MS)"/>
                          <a:sym typeface="Calibri (MS)"/>
                          <a:rtl/>
                        </a:rPr>
                        <a:t> ₪ </a:t>
                      </a:r>
                      <a:endParaRPr lang="en-US" sz="1100" dirty="0">
                        <a:latin typeface="Arial" panose="020B0604020202020204" pitchFamily="34" charset="0"/>
                      </a:endParaRPr>
                    </a:p>
                  </a:txBody>
                  <a:tcPr marT="91440" marB="9144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FBE5D6"/>
                    </a:solidFill>
                  </a:tcPr>
                </a:tc>
                <a:tc>
                  <a:txBody>
                    <a:bodyPr/>
                    <a:lstStyle/>
                    <a:p>
                      <a:pPr algn="ctr" rtl="1">
                        <a:lnSpc>
                          <a:spcPts val="5040"/>
                        </a:lnSpc>
                        <a:defRPr/>
                      </a:pPr>
                      <a:r>
                        <a:rPr lang="en-US" sz="4200" dirty="0">
                          <a:solidFill>
                            <a:srgbClr val="000000"/>
                          </a:solidFill>
                          <a:latin typeface="Calibri (MS)"/>
                          <a:ea typeface="Calibri (MS)"/>
                          <a:cs typeface="Calibri (MS)"/>
                          <a:sym typeface="Calibri (MS)"/>
                        </a:rPr>
                        <a:t>46.36</a:t>
                      </a:r>
                      <a:r>
                        <a:rPr lang="ar-EG" sz="4200" dirty="0">
                          <a:solidFill>
                            <a:srgbClr val="000000"/>
                          </a:solidFill>
                          <a:latin typeface="Calibri (MS)"/>
                          <a:ea typeface="Calibri (MS)"/>
                          <a:cs typeface="Calibri (MS)"/>
                          <a:sym typeface="Calibri (MS)"/>
                          <a:rtl/>
                        </a:rPr>
                        <a:t> ₪ </a:t>
                      </a:r>
                      <a:endParaRPr lang="en-US" sz="1100" dirty="0">
                        <a:latin typeface="Arial" panose="020B0604020202020204" pitchFamily="34" charset="0"/>
                      </a:endParaRPr>
                    </a:p>
                  </a:txBody>
                  <a:tcPr marT="91440" marB="91440" anchor="ctr">
                    <a:lnL w="4762" cap="flat" cmpd="sng" algn="ctr">
                      <a:solidFill>
                        <a:srgbClr val="000000"/>
                      </a:solidFill>
                      <a:prstDash val="solid"/>
                      <a:round/>
                      <a:headEnd type="none" w="med" len="med"/>
                      <a:tailEnd type="none" w="med" len="med"/>
                    </a:lnL>
                    <a:lnR w="57150"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gradFill rotWithShape="1">
                      <a:gsLst>
                        <a:gs pos="0">
                          <a:srgbClr val="FFD89E">
                            <a:alpha val="100000"/>
                          </a:srgbClr>
                        </a:gs>
                        <a:gs pos="50000">
                          <a:srgbClr val="FFE6C4">
                            <a:alpha val="100000"/>
                          </a:srgbClr>
                        </a:gs>
                        <a:gs pos="100000">
                          <a:srgbClr val="FFF2E3">
                            <a:alpha val="100000"/>
                          </a:srgbClr>
                        </a:gs>
                      </a:gsLst>
                      <a:lin ang="4348186"/>
                    </a:gradFill>
                  </a:tcPr>
                </a:tc>
                <a:extLst>
                  <a:ext uri="{0D108BD9-81ED-4DB2-BD59-A6C34878D82A}">
                    <a16:rowId xmlns:a16="http://schemas.microsoft.com/office/drawing/2014/main" val="10003"/>
                  </a:ext>
                </a:extLst>
              </a:tr>
              <a:tr h="1610745">
                <a:tc>
                  <a:txBody>
                    <a:bodyPr/>
                    <a:lstStyle/>
                    <a:p>
                      <a:pPr algn="r" rtl="1">
                        <a:lnSpc>
                          <a:spcPts val="4320"/>
                        </a:lnSpc>
                        <a:defRPr/>
                      </a:pPr>
                      <a:r>
                        <a:rPr lang="he-IL" sz="3600" b="1" dirty="0">
                          <a:solidFill>
                            <a:srgbClr val="000000"/>
                          </a:solidFill>
                          <a:latin typeface="Arial" panose="020B0604020202020204" pitchFamily="34" charset="0"/>
                          <a:ea typeface="Calibri (MS) Bold"/>
                          <a:cs typeface="Arial" panose="020B0604020202020204" pitchFamily="34" charset="0"/>
                          <a:sym typeface="Calibri (MS) Bold"/>
                          <a:rtl/>
                        </a:rPr>
                        <a:t>גיל </a:t>
                      </a:r>
                      <a:r>
                        <a:rPr lang="en-US" sz="3600" b="1" dirty="0">
                          <a:solidFill>
                            <a:srgbClr val="000000"/>
                          </a:solidFill>
                          <a:latin typeface="Arial" panose="020B0604020202020204" pitchFamily="34" charset="0"/>
                          <a:ea typeface="Calibri (MS) Bold"/>
                          <a:cs typeface="Arial" panose="020B0604020202020204" pitchFamily="34" charset="0"/>
                          <a:sym typeface="Calibri (MS) Bold"/>
                        </a:rPr>
                        <a:t>18</a:t>
                      </a:r>
                      <a:r>
                        <a:rPr lang="he-IL" sz="3600" b="1" dirty="0">
                          <a:solidFill>
                            <a:srgbClr val="000000"/>
                          </a:solidFill>
                          <a:latin typeface="Arial" panose="020B0604020202020204" pitchFamily="34" charset="0"/>
                          <a:ea typeface="Calibri (MS) Bold"/>
                          <a:cs typeface="Arial" panose="020B0604020202020204" pitchFamily="34" charset="0"/>
                          <a:sym typeface="Calibri (MS) Bold"/>
                          <a:rtl/>
                        </a:rPr>
                        <a:t> ומעלה:</a:t>
                      </a:r>
                      <a:endParaRPr lang="en-US" sz="1100" dirty="0">
                        <a:latin typeface="Arial" panose="020B0604020202020204" pitchFamily="34" charset="0"/>
                      </a:endParaRPr>
                    </a:p>
                    <a:p>
                      <a:pPr algn="r" rtl="1">
                        <a:lnSpc>
                          <a:spcPts val="4320"/>
                        </a:lnSpc>
                      </a:pPr>
                      <a:endParaRPr lang="en-US" sz="1100" dirty="0"/>
                    </a:p>
                  </a:txBody>
                  <a:tcPr marT="91440" marB="91440" anchor="ctr">
                    <a:lnL w="5715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57150" cap="flat" cmpd="sng" algn="ctr">
                      <a:solidFill>
                        <a:srgbClr val="000000"/>
                      </a:solidFill>
                      <a:prstDash val="solid"/>
                      <a:round/>
                      <a:headEnd type="none" w="med" len="med"/>
                      <a:tailEnd type="none" w="med" len="med"/>
                    </a:lnB>
                    <a:gradFill rotWithShape="1">
                      <a:gsLst>
                        <a:gs pos="0">
                          <a:srgbClr val="95ABEA">
                            <a:alpha val="100000"/>
                          </a:srgbClr>
                        </a:gs>
                        <a:gs pos="50000">
                          <a:srgbClr val="BFCBF0">
                            <a:alpha val="100000"/>
                          </a:srgbClr>
                        </a:gs>
                        <a:gs pos="100000">
                          <a:srgbClr val="E0E5F7">
                            <a:alpha val="100000"/>
                          </a:srgbClr>
                        </a:gs>
                      </a:gsLst>
                      <a:lin ang="4489364"/>
                    </a:gradFill>
                  </a:tcPr>
                </a:tc>
                <a:tc>
                  <a:txBody>
                    <a:bodyPr/>
                    <a:lstStyle/>
                    <a:p>
                      <a:pPr algn="ctr" rtl="1">
                        <a:lnSpc>
                          <a:spcPts val="5040"/>
                        </a:lnSpc>
                        <a:defRPr/>
                      </a:pPr>
                      <a:r>
                        <a:rPr lang="en-US" sz="4200" dirty="0">
                          <a:solidFill>
                            <a:srgbClr val="000000"/>
                          </a:solidFill>
                          <a:latin typeface="Calibri (MS)"/>
                          <a:ea typeface="Calibri (MS)"/>
                          <a:cs typeface="Calibri (MS)"/>
                          <a:sym typeface="Calibri (MS)"/>
                        </a:rPr>
                        <a:t>35.4</a:t>
                      </a:r>
                      <a:r>
                        <a:rPr lang="ar-EG" sz="4200" dirty="0">
                          <a:solidFill>
                            <a:srgbClr val="000000"/>
                          </a:solidFill>
                          <a:latin typeface="Calibri (MS)"/>
                          <a:ea typeface="Calibri (MS)"/>
                          <a:cs typeface="Calibri (MS)"/>
                          <a:sym typeface="Calibri (MS)"/>
                          <a:rtl/>
                        </a:rPr>
                        <a:t> ₪ </a:t>
                      </a:r>
                      <a:endParaRPr lang="en-US" sz="1100" dirty="0">
                        <a:latin typeface="Arial" panose="020B0604020202020204" pitchFamily="34" charset="0"/>
                      </a:endParaRPr>
                    </a:p>
                  </a:txBody>
                  <a:tcPr marT="91440" marB="9144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57150" cap="flat" cmpd="sng" algn="ctr">
                      <a:solidFill>
                        <a:srgbClr val="000000"/>
                      </a:solidFill>
                      <a:prstDash val="solid"/>
                      <a:round/>
                      <a:headEnd type="none" w="med" len="med"/>
                      <a:tailEnd type="none" w="med" len="med"/>
                    </a:lnB>
                    <a:gradFill rotWithShape="1">
                      <a:gsLst>
                        <a:gs pos="0">
                          <a:srgbClr val="DEF0D7">
                            <a:alpha val="100000"/>
                          </a:srgbClr>
                        </a:gs>
                        <a:gs pos="50000">
                          <a:srgbClr val="EBF5E7">
                            <a:alpha val="100000"/>
                          </a:srgbClr>
                        </a:gs>
                        <a:gs pos="100000">
                          <a:srgbClr val="F5FAF3">
                            <a:alpha val="100000"/>
                          </a:srgbClr>
                        </a:gs>
                      </a:gsLst>
                      <a:lin ang="3704103"/>
                    </a:gradFill>
                  </a:tcPr>
                </a:tc>
                <a:tc>
                  <a:txBody>
                    <a:bodyPr/>
                    <a:lstStyle/>
                    <a:p>
                      <a:pPr algn="ctr" rtl="1">
                        <a:lnSpc>
                          <a:spcPts val="5040"/>
                        </a:lnSpc>
                        <a:defRPr/>
                      </a:pPr>
                      <a:r>
                        <a:rPr lang="en-US" sz="4200" dirty="0">
                          <a:solidFill>
                            <a:srgbClr val="000000"/>
                          </a:solidFill>
                          <a:latin typeface="Calibri (MS)"/>
                          <a:ea typeface="Calibri (MS)"/>
                          <a:cs typeface="Calibri (MS)"/>
                          <a:sym typeface="Calibri (MS)"/>
                        </a:rPr>
                        <a:t>44.25</a:t>
                      </a:r>
                      <a:r>
                        <a:rPr lang="ar-EG" sz="4200" dirty="0">
                          <a:solidFill>
                            <a:srgbClr val="000000"/>
                          </a:solidFill>
                          <a:latin typeface="Calibri (MS)"/>
                          <a:ea typeface="Calibri (MS)"/>
                          <a:cs typeface="Calibri (MS)"/>
                          <a:sym typeface="Calibri (MS)"/>
                          <a:rtl/>
                        </a:rPr>
                        <a:t> ₪ </a:t>
                      </a:r>
                      <a:endParaRPr lang="en-US" sz="1100" dirty="0">
                        <a:latin typeface="Arial" panose="020B0604020202020204" pitchFamily="34" charset="0"/>
                      </a:endParaRPr>
                    </a:p>
                  </a:txBody>
                  <a:tcPr marT="91440" marB="9144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57150" cap="flat" cmpd="sng" algn="ctr">
                      <a:solidFill>
                        <a:srgbClr val="000000"/>
                      </a:solidFill>
                      <a:prstDash val="solid"/>
                      <a:round/>
                      <a:headEnd type="none" w="med" len="med"/>
                      <a:tailEnd type="none" w="med" len="med"/>
                    </a:lnB>
                    <a:solidFill>
                      <a:srgbClr val="FBE5D6"/>
                    </a:solidFill>
                  </a:tcPr>
                </a:tc>
                <a:tc>
                  <a:txBody>
                    <a:bodyPr/>
                    <a:lstStyle/>
                    <a:p>
                      <a:pPr algn="ctr" rtl="1">
                        <a:lnSpc>
                          <a:spcPts val="5040"/>
                        </a:lnSpc>
                        <a:defRPr/>
                      </a:pPr>
                      <a:r>
                        <a:rPr lang="en-US" sz="4200" dirty="0">
                          <a:solidFill>
                            <a:srgbClr val="000000"/>
                          </a:solidFill>
                          <a:latin typeface="Calibri (MS)"/>
                          <a:ea typeface="Calibri (MS)"/>
                          <a:cs typeface="Calibri (MS)"/>
                          <a:sym typeface="Calibri (MS)"/>
                        </a:rPr>
                        <a:t>53.1</a:t>
                      </a:r>
                      <a:r>
                        <a:rPr lang="ar-EG" sz="4200" dirty="0">
                          <a:solidFill>
                            <a:srgbClr val="000000"/>
                          </a:solidFill>
                          <a:latin typeface="Calibri (MS)"/>
                          <a:ea typeface="Calibri (MS)"/>
                          <a:cs typeface="Calibri (MS)"/>
                          <a:sym typeface="Calibri (MS)"/>
                          <a:rtl/>
                        </a:rPr>
                        <a:t> ₪ </a:t>
                      </a:r>
                      <a:endParaRPr lang="en-US" sz="1100" dirty="0">
                        <a:latin typeface="Arial" panose="020B0604020202020204" pitchFamily="34" charset="0"/>
                      </a:endParaRPr>
                    </a:p>
                  </a:txBody>
                  <a:tcPr marT="91440" marB="91440" anchor="ctr">
                    <a:lnL w="4762" cap="flat" cmpd="sng" algn="ctr">
                      <a:solidFill>
                        <a:srgbClr val="000000"/>
                      </a:solidFill>
                      <a:prstDash val="solid"/>
                      <a:round/>
                      <a:headEnd type="none" w="med" len="med"/>
                      <a:tailEnd type="none" w="med" len="med"/>
                    </a:lnL>
                    <a:lnR w="57150"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57150" cap="flat" cmpd="sng" algn="ctr">
                      <a:solidFill>
                        <a:srgbClr val="000000"/>
                      </a:solidFill>
                      <a:prstDash val="solid"/>
                      <a:round/>
                      <a:headEnd type="none" w="med" len="med"/>
                      <a:tailEnd type="none" w="med" len="med"/>
                    </a:lnB>
                    <a:gradFill rotWithShape="1">
                      <a:gsLst>
                        <a:gs pos="0">
                          <a:srgbClr val="FFD89E">
                            <a:alpha val="100000"/>
                          </a:srgbClr>
                        </a:gs>
                        <a:gs pos="50000">
                          <a:srgbClr val="FFE6C4">
                            <a:alpha val="100000"/>
                          </a:srgbClr>
                        </a:gs>
                        <a:gs pos="100000">
                          <a:srgbClr val="FFF2E3">
                            <a:alpha val="100000"/>
                          </a:srgbClr>
                        </a:gs>
                      </a:gsLst>
                      <a:lin ang="4348186"/>
                    </a:gradFill>
                  </a:tcPr>
                </a:tc>
                <a:extLst>
                  <a:ext uri="{0D108BD9-81ED-4DB2-BD59-A6C34878D82A}">
                    <a16:rowId xmlns:a16="http://schemas.microsoft.com/office/drawing/2014/main" val="10004"/>
                  </a:ext>
                </a:extLst>
              </a:tr>
            </a:tbl>
          </a:graphicData>
        </a:graphic>
      </p:graphicFrame>
      <p:sp>
        <p:nvSpPr>
          <p:cNvPr id="5" name="Freeform 5">
            <a:extLst>
              <a:ext uri="{C183D7F6-B498-43B3-948B-1728B52AA6E4}">
                <adec:decorative xmlns:adec="http://schemas.microsoft.com/office/drawing/2017/decorative" val="1"/>
              </a:ext>
            </a:extLst>
          </p:cNvPr>
          <p:cNvSpPr/>
          <p:nvPr/>
        </p:nvSpPr>
        <p:spPr>
          <a:xfrm>
            <a:off x="5290271" y="3024782"/>
            <a:ext cx="876052" cy="876052"/>
          </a:xfrm>
          <a:custGeom>
            <a:avLst/>
            <a:gdLst/>
            <a:ahLst/>
            <a:cxnLst/>
            <a:rect l="l" t="t" r="r" b="b"/>
            <a:pathLst>
              <a:path w="876052" h="876052">
                <a:moveTo>
                  <a:pt x="0" y="0"/>
                </a:moveTo>
                <a:lnTo>
                  <a:pt x="876052" y="0"/>
                </a:lnTo>
                <a:lnTo>
                  <a:pt x="876052" y="876052"/>
                </a:lnTo>
                <a:lnTo>
                  <a:pt x="0" y="87605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he-IL" dirty="0">
              <a:latin typeface="Arial" panose="020B0604020202020204" pitchFamily="34" charset="0"/>
            </a:endParaRPr>
          </a:p>
        </p:txBody>
      </p:sp>
      <p:sp>
        <p:nvSpPr>
          <p:cNvPr id="6" name="TextBox 6">
            <a:extLst>
              <a:ext uri="{C183D7F6-B498-43B3-948B-1728B52AA6E4}">
                <adec:decorative xmlns:adec="http://schemas.microsoft.com/office/drawing/2017/decorative" val="1"/>
              </a:ext>
            </a:extLst>
          </p:cNvPr>
          <p:cNvSpPr txBox="1"/>
          <p:nvPr/>
        </p:nvSpPr>
        <p:spPr>
          <a:xfrm>
            <a:off x="11864264" y="3983107"/>
            <a:ext cx="3539776" cy="897103"/>
          </a:xfrm>
          <a:prstGeom prst="rect">
            <a:avLst/>
          </a:prstGeom>
        </p:spPr>
        <p:txBody>
          <a:bodyPr lIns="0" tIns="0" rIns="0" bIns="0" rtlCol="0" anchor="t">
            <a:spAutoFit/>
          </a:bodyPr>
          <a:lstStyle/>
          <a:p>
            <a:pPr algn="ctr" rtl="1">
              <a:lnSpc>
                <a:spcPts val="3240"/>
              </a:lnSpc>
            </a:pPr>
            <a:r>
              <a:rPr lang="en-US" sz="2700" u="sng">
                <a:solidFill>
                  <a:srgbClr val="000000"/>
                </a:solidFill>
                <a:latin typeface="Arial"/>
                <a:ea typeface="Arial"/>
                <a:cs typeface="Arial"/>
                <a:sym typeface="Arial"/>
              </a:rPr>
              <a:t>70%</a:t>
            </a:r>
            <a:r>
              <a:rPr lang="he-IL" sz="2700" u="sng">
                <a:solidFill>
                  <a:srgbClr val="000000"/>
                </a:solidFill>
                <a:latin typeface="Arial"/>
                <a:ea typeface="Arial"/>
                <a:cs typeface="Arial"/>
                <a:sym typeface="Arial"/>
                <a:rtl/>
              </a:rPr>
              <a:t> משכר מינ' למבוגר </a:t>
            </a:r>
          </a:p>
          <a:p>
            <a:pPr algn="ctr" rtl="1">
              <a:lnSpc>
                <a:spcPts val="3240"/>
              </a:lnSpc>
            </a:pPr>
            <a:r>
              <a:rPr lang="en-US" sz="2700">
                <a:solidFill>
                  <a:srgbClr val="000000"/>
                </a:solidFill>
                <a:latin typeface="Arial"/>
                <a:ea typeface="Arial"/>
                <a:cs typeface="Arial"/>
                <a:sym typeface="Arial"/>
              </a:rPr>
              <a:t>173</a:t>
            </a:r>
            <a:r>
              <a:rPr lang="he-IL" sz="2700">
                <a:solidFill>
                  <a:srgbClr val="000000"/>
                </a:solidFill>
                <a:latin typeface="Arial"/>
                <a:ea typeface="Arial"/>
                <a:cs typeface="Arial"/>
                <a:sym typeface="Arial"/>
                <a:rtl/>
              </a:rPr>
              <a:t> שעות חודשיות</a:t>
            </a:r>
          </a:p>
        </p:txBody>
      </p:sp>
      <p:sp>
        <p:nvSpPr>
          <p:cNvPr id="7" name="TextBox 7">
            <a:extLst>
              <a:ext uri="{C183D7F6-B498-43B3-948B-1728B52AA6E4}">
                <adec:decorative xmlns:adec="http://schemas.microsoft.com/office/drawing/2017/decorative" val="1"/>
              </a:ext>
            </a:extLst>
          </p:cNvPr>
          <p:cNvSpPr txBox="1"/>
          <p:nvPr/>
        </p:nvSpPr>
        <p:spPr>
          <a:xfrm>
            <a:off x="11864264" y="5507345"/>
            <a:ext cx="3539776" cy="897103"/>
          </a:xfrm>
          <a:prstGeom prst="rect">
            <a:avLst/>
          </a:prstGeom>
        </p:spPr>
        <p:txBody>
          <a:bodyPr lIns="0" tIns="0" rIns="0" bIns="0" rtlCol="0" anchor="t">
            <a:spAutoFit/>
          </a:bodyPr>
          <a:lstStyle/>
          <a:p>
            <a:pPr algn="ctr" rtl="1">
              <a:lnSpc>
                <a:spcPts val="3240"/>
              </a:lnSpc>
            </a:pPr>
            <a:r>
              <a:rPr lang="en-US" sz="2700" u="sng">
                <a:solidFill>
                  <a:srgbClr val="000000"/>
                </a:solidFill>
                <a:latin typeface="Arial"/>
                <a:ea typeface="Arial"/>
                <a:cs typeface="Arial"/>
                <a:sym typeface="Arial"/>
              </a:rPr>
              <a:t>75%</a:t>
            </a:r>
            <a:r>
              <a:rPr lang="he-IL" sz="2700" u="sng">
                <a:solidFill>
                  <a:srgbClr val="000000"/>
                </a:solidFill>
                <a:latin typeface="Arial"/>
                <a:ea typeface="Arial"/>
                <a:cs typeface="Arial"/>
                <a:sym typeface="Arial"/>
                <a:rtl/>
              </a:rPr>
              <a:t> משכר מינ' למבוגר </a:t>
            </a:r>
          </a:p>
          <a:p>
            <a:pPr algn="ctr" rtl="1">
              <a:lnSpc>
                <a:spcPts val="3240"/>
              </a:lnSpc>
            </a:pPr>
            <a:r>
              <a:rPr lang="en-US" sz="2700">
                <a:solidFill>
                  <a:srgbClr val="000000"/>
                </a:solidFill>
                <a:latin typeface="Arial"/>
                <a:ea typeface="Arial"/>
                <a:cs typeface="Arial"/>
                <a:sym typeface="Arial"/>
              </a:rPr>
              <a:t>173</a:t>
            </a:r>
            <a:r>
              <a:rPr lang="he-IL" sz="2700">
                <a:solidFill>
                  <a:srgbClr val="000000"/>
                </a:solidFill>
                <a:latin typeface="Arial"/>
                <a:ea typeface="Arial"/>
                <a:cs typeface="Arial"/>
                <a:sym typeface="Arial"/>
                <a:rtl/>
              </a:rPr>
              <a:t> שעות חודשיות</a:t>
            </a:r>
          </a:p>
        </p:txBody>
      </p:sp>
      <p:sp>
        <p:nvSpPr>
          <p:cNvPr id="8" name="TextBox 8">
            <a:extLst>
              <a:ext uri="{C183D7F6-B498-43B3-948B-1728B52AA6E4}">
                <adec:decorative xmlns:adec="http://schemas.microsoft.com/office/drawing/2017/decorative" val="1"/>
              </a:ext>
            </a:extLst>
          </p:cNvPr>
          <p:cNvSpPr txBox="1"/>
          <p:nvPr/>
        </p:nvSpPr>
        <p:spPr>
          <a:xfrm>
            <a:off x="11864264" y="7223741"/>
            <a:ext cx="3539776" cy="897103"/>
          </a:xfrm>
          <a:prstGeom prst="rect">
            <a:avLst/>
          </a:prstGeom>
        </p:spPr>
        <p:txBody>
          <a:bodyPr lIns="0" tIns="0" rIns="0" bIns="0" rtlCol="0" anchor="t">
            <a:spAutoFit/>
          </a:bodyPr>
          <a:lstStyle/>
          <a:p>
            <a:pPr algn="ctr" rtl="1">
              <a:lnSpc>
                <a:spcPts val="3240"/>
              </a:lnSpc>
            </a:pPr>
            <a:r>
              <a:rPr lang="en-US" sz="2700" u="sng">
                <a:solidFill>
                  <a:srgbClr val="000000"/>
                </a:solidFill>
                <a:latin typeface="Arial"/>
                <a:ea typeface="Arial"/>
                <a:cs typeface="Arial"/>
                <a:sym typeface="Arial"/>
              </a:rPr>
              <a:t>83%</a:t>
            </a:r>
            <a:r>
              <a:rPr lang="he-IL" sz="2700" u="sng">
                <a:solidFill>
                  <a:srgbClr val="000000"/>
                </a:solidFill>
                <a:latin typeface="Arial"/>
                <a:ea typeface="Arial"/>
                <a:cs typeface="Arial"/>
                <a:sym typeface="Arial"/>
                <a:rtl/>
              </a:rPr>
              <a:t> משכר מינ' למבוגר </a:t>
            </a:r>
          </a:p>
          <a:p>
            <a:pPr algn="ctr" rtl="1">
              <a:lnSpc>
                <a:spcPts val="3240"/>
              </a:lnSpc>
            </a:pPr>
            <a:r>
              <a:rPr lang="en-US" sz="2700">
                <a:solidFill>
                  <a:srgbClr val="000000"/>
                </a:solidFill>
                <a:latin typeface="Arial"/>
                <a:ea typeface="Arial"/>
                <a:cs typeface="Arial"/>
                <a:sym typeface="Arial"/>
              </a:rPr>
              <a:t>173</a:t>
            </a:r>
            <a:r>
              <a:rPr lang="he-IL" sz="2700">
                <a:solidFill>
                  <a:srgbClr val="000000"/>
                </a:solidFill>
                <a:latin typeface="Arial"/>
                <a:ea typeface="Arial"/>
                <a:cs typeface="Arial"/>
                <a:sym typeface="Arial"/>
                <a:rtl/>
              </a:rPr>
              <a:t> שעות חודשיות</a:t>
            </a:r>
          </a:p>
        </p:txBody>
      </p:sp>
      <p:sp>
        <p:nvSpPr>
          <p:cNvPr id="9" name="TextBox 9">
            <a:extLst>
              <a:ext uri="{C183D7F6-B498-43B3-948B-1728B52AA6E4}">
                <adec:decorative xmlns:adec="http://schemas.microsoft.com/office/drawing/2017/decorative" val="1"/>
              </a:ext>
            </a:extLst>
          </p:cNvPr>
          <p:cNvSpPr txBox="1"/>
          <p:nvPr/>
        </p:nvSpPr>
        <p:spPr>
          <a:xfrm>
            <a:off x="11690090" y="8668417"/>
            <a:ext cx="3539776" cy="897103"/>
          </a:xfrm>
          <a:prstGeom prst="rect">
            <a:avLst/>
          </a:prstGeom>
        </p:spPr>
        <p:txBody>
          <a:bodyPr lIns="0" tIns="0" rIns="0" bIns="0" rtlCol="0" anchor="t">
            <a:spAutoFit/>
          </a:bodyPr>
          <a:lstStyle/>
          <a:p>
            <a:pPr algn="ctr" rtl="1">
              <a:lnSpc>
                <a:spcPts val="3240"/>
              </a:lnSpc>
            </a:pPr>
            <a:r>
              <a:rPr lang="he-IL" sz="2700" u="sng">
                <a:solidFill>
                  <a:srgbClr val="000000"/>
                </a:solidFill>
                <a:latin typeface="Arial"/>
                <a:ea typeface="Arial"/>
                <a:cs typeface="Arial"/>
                <a:sym typeface="Arial"/>
                <a:rtl/>
              </a:rPr>
              <a:t>שכר מינ' למבוגר </a:t>
            </a:r>
          </a:p>
          <a:p>
            <a:pPr algn="ctr" rtl="1">
              <a:lnSpc>
                <a:spcPts val="3240"/>
              </a:lnSpc>
            </a:pPr>
            <a:r>
              <a:rPr lang="en-US" sz="2700">
                <a:solidFill>
                  <a:srgbClr val="000000"/>
                </a:solidFill>
                <a:latin typeface="Arial"/>
                <a:ea typeface="Arial"/>
                <a:cs typeface="Arial"/>
                <a:sym typeface="Arial"/>
              </a:rPr>
              <a:t>182</a:t>
            </a:r>
            <a:r>
              <a:rPr lang="he-IL" sz="2700">
                <a:solidFill>
                  <a:srgbClr val="000000"/>
                </a:solidFill>
                <a:latin typeface="Arial"/>
                <a:ea typeface="Arial"/>
                <a:cs typeface="Arial"/>
                <a:sym typeface="Arial"/>
                <a:rtl/>
              </a:rPr>
              <a:t> שעות חודשיות</a:t>
            </a:r>
          </a:p>
        </p:txBody>
      </p:sp>
      <p:sp>
        <p:nvSpPr>
          <p:cNvPr id="10" name="Freeform 10">
            <a:extLst>
              <a:ext uri="{C183D7F6-B498-43B3-948B-1728B52AA6E4}">
                <adec:decorative xmlns:adec="http://schemas.microsoft.com/office/drawing/2017/decorative" val="1"/>
              </a:ext>
            </a:extLst>
          </p:cNvPr>
          <p:cNvSpPr/>
          <p:nvPr/>
        </p:nvSpPr>
        <p:spPr>
          <a:xfrm>
            <a:off x="309374" y="3024782"/>
            <a:ext cx="876052" cy="876052"/>
          </a:xfrm>
          <a:custGeom>
            <a:avLst/>
            <a:gdLst/>
            <a:ahLst/>
            <a:cxnLst/>
            <a:rect l="l" t="t" r="r" b="b"/>
            <a:pathLst>
              <a:path w="876052" h="876052">
                <a:moveTo>
                  <a:pt x="0" y="0"/>
                </a:moveTo>
                <a:lnTo>
                  <a:pt x="876052" y="0"/>
                </a:lnTo>
                <a:lnTo>
                  <a:pt x="876052" y="876052"/>
                </a:lnTo>
                <a:lnTo>
                  <a:pt x="0" y="87605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he-IL" dirty="0">
              <a:latin typeface="Arial" panose="020B0604020202020204" pitchFamily="34" charset="0"/>
            </a:endParaRPr>
          </a:p>
        </p:txBody>
      </p:sp>
      <p:sp>
        <p:nvSpPr>
          <p:cNvPr id="11" name="Freeform 11">
            <a:extLst>
              <a:ext uri="{C183D7F6-B498-43B3-948B-1728B52AA6E4}">
                <adec:decorative xmlns:adec="http://schemas.microsoft.com/office/drawing/2017/decorative" val="1"/>
              </a:ext>
            </a:extLst>
          </p:cNvPr>
          <p:cNvSpPr/>
          <p:nvPr/>
        </p:nvSpPr>
        <p:spPr>
          <a:xfrm>
            <a:off x="8935065" y="3024782"/>
            <a:ext cx="876052" cy="876052"/>
          </a:xfrm>
          <a:custGeom>
            <a:avLst/>
            <a:gdLst/>
            <a:ahLst/>
            <a:cxnLst/>
            <a:rect l="l" t="t" r="r" b="b"/>
            <a:pathLst>
              <a:path w="876052" h="876052">
                <a:moveTo>
                  <a:pt x="0" y="0"/>
                </a:moveTo>
                <a:lnTo>
                  <a:pt x="876052" y="0"/>
                </a:lnTo>
                <a:lnTo>
                  <a:pt x="876052" y="876052"/>
                </a:lnTo>
                <a:lnTo>
                  <a:pt x="0" y="87605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he-IL" dirty="0">
              <a:latin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a:spLocks noGrp="1"/>
          </p:cNvSpPr>
          <p:nvPr>
            <p:ph type="title" idx="4294967295"/>
          </p:nvPr>
        </p:nvSpPr>
        <p:spPr>
          <a:xfrm>
            <a:off x="5149802" y="544420"/>
            <a:ext cx="10982771" cy="101536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1" eaLnBrk="1" fontAlgn="auto" latinLnBrk="0" hangingPunct="1">
              <a:lnSpc>
                <a:spcPts val="8640"/>
              </a:lnSpc>
              <a:spcBef>
                <a:spcPts val="0"/>
              </a:spcBef>
              <a:spcAft>
                <a:spcPts val="0"/>
              </a:spcAft>
              <a:buClrTx/>
              <a:buSzTx/>
              <a:buFontTx/>
              <a:buNone/>
              <a:tabLst/>
              <a:defRPr/>
            </a:pPr>
            <a:r>
              <a:rPr kumimoji="0" lang="he-IL" sz="4800" b="1" i="0" u="none" strike="noStrike" kern="1200" cap="none" spc="55" normalizeH="0" baseline="0" noProof="0" dirty="0">
                <a:ln>
                  <a:noFill/>
                </a:ln>
                <a:solidFill>
                  <a:srgbClr val="5E17EB"/>
                </a:solidFill>
                <a:effectLst/>
                <a:uLnTx/>
                <a:uFillTx/>
                <a:latin typeface="Rubik Bold"/>
                <a:ea typeface="Rubik Bold"/>
                <a:cs typeface="Rubik Bold"/>
                <a:sym typeface="Rubik Bold"/>
                <a:rtl/>
              </a:rPr>
              <a:t>שכר מינימום- חישוב לפי גיל ושעות עבודה</a:t>
            </a:r>
          </a:p>
        </p:txBody>
      </p:sp>
      <p:sp>
        <p:nvSpPr>
          <p:cNvPr id="4" name="TextBox 4"/>
          <p:cNvSpPr txBox="1"/>
          <p:nvPr/>
        </p:nvSpPr>
        <p:spPr>
          <a:xfrm>
            <a:off x="1947914" y="2041389"/>
            <a:ext cx="15753788" cy="1722120"/>
          </a:xfrm>
          <a:prstGeom prst="rect">
            <a:avLst/>
          </a:prstGeom>
        </p:spPr>
        <p:txBody>
          <a:bodyPr lIns="0" tIns="0" rIns="0" bIns="0" rtlCol="0" anchor="t">
            <a:spAutoFit/>
          </a:bodyPr>
          <a:lstStyle/>
          <a:p>
            <a:pPr algn="ctr" rtl="1">
              <a:lnSpc>
                <a:spcPts val="7020"/>
              </a:lnSpc>
            </a:pPr>
            <a:r>
              <a:rPr lang="he-IL" sz="3900" b="1" dirty="0">
                <a:solidFill>
                  <a:srgbClr val="FF0000"/>
                </a:solidFill>
                <a:latin typeface="Arial Bold"/>
                <a:ea typeface="Arial Bold"/>
                <a:cs typeface="Arial Bold"/>
                <a:sym typeface="Arial Bold"/>
                <a:rtl/>
              </a:rPr>
              <a:t>תרגיל: חשבו את משכורתה של רונית (לפני נסיעות, מיסים והפרשות שונות), </a:t>
            </a:r>
          </a:p>
          <a:p>
            <a:pPr algn="ctr" rtl="1">
              <a:lnSpc>
                <a:spcPts val="7020"/>
              </a:lnSpc>
            </a:pPr>
            <a:r>
              <a:rPr lang="he-IL" sz="3900" b="1" dirty="0">
                <a:solidFill>
                  <a:srgbClr val="FF0000"/>
                </a:solidFill>
                <a:latin typeface="Arial Bold"/>
                <a:ea typeface="Arial Bold"/>
                <a:cs typeface="Arial Bold"/>
                <a:sym typeface="Arial Bold"/>
                <a:rtl/>
              </a:rPr>
              <a:t>אם עבדה </a:t>
            </a:r>
            <a:r>
              <a:rPr lang="en-US" sz="3900" b="1" dirty="0">
                <a:solidFill>
                  <a:srgbClr val="FF0000"/>
                </a:solidFill>
                <a:latin typeface="Arial Bold"/>
                <a:ea typeface="Arial Bold"/>
                <a:cs typeface="Arial Bold"/>
                <a:sym typeface="Arial Bold"/>
              </a:rPr>
              <a:t>12</a:t>
            </a:r>
            <a:r>
              <a:rPr lang="he-IL" sz="3900" b="1" dirty="0">
                <a:solidFill>
                  <a:srgbClr val="FF0000"/>
                </a:solidFill>
                <a:latin typeface="Arial Bold"/>
                <a:ea typeface="Arial Bold"/>
                <a:cs typeface="Arial Bold"/>
                <a:sym typeface="Arial Bold"/>
                <a:rtl/>
              </a:rPr>
              <a:t> ימים, כל יום </a:t>
            </a:r>
            <a:r>
              <a:rPr lang="en-US" sz="3900" b="1" dirty="0">
                <a:solidFill>
                  <a:srgbClr val="FF0000"/>
                </a:solidFill>
                <a:latin typeface="Arial Bold"/>
                <a:ea typeface="Arial Bold"/>
                <a:cs typeface="Arial Bold"/>
                <a:sym typeface="Arial Bold"/>
              </a:rPr>
              <a:t>11</a:t>
            </a:r>
            <a:r>
              <a:rPr lang="he-IL" sz="3900" b="1" dirty="0">
                <a:solidFill>
                  <a:srgbClr val="FF0000"/>
                </a:solidFill>
                <a:latin typeface="Arial Bold"/>
                <a:ea typeface="Arial Bold"/>
                <a:cs typeface="Arial Bold"/>
                <a:sym typeface="Arial Bold"/>
                <a:rtl/>
              </a:rPr>
              <a:t> שעות עבודה. הניחו שרונית בת </a:t>
            </a:r>
            <a:r>
              <a:rPr lang="en-US" sz="3900" b="1" dirty="0">
                <a:solidFill>
                  <a:srgbClr val="FF0000"/>
                </a:solidFill>
                <a:latin typeface="Arial Bold"/>
                <a:ea typeface="Arial Bold"/>
                <a:cs typeface="Arial Bold"/>
                <a:sym typeface="Arial Bold"/>
              </a:rPr>
              <a:t>19</a:t>
            </a:r>
            <a:r>
              <a:rPr lang="ar-EG" sz="3900" b="1" dirty="0">
                <a:solidFill>
                  <a:srgbClr val="FF0000"/>
                </a:solidFill>
                <a:latin typeface="Arial Bold"/>
                <a:ea typeface="Arial Bold"/>
                <a:cs typeface="Arial Bold"/>
                <a:sym typeface="Arial Bold"/>
                <a:rtl/>
              </a:rPr>
              <a:t>. </a:t>
            </a:r>
          </a:p>
        </p:txBody>
      </p:sp>
      <p:sp>
        <p:nvSpPr>
          <p:cNvPr id="6" name="תיבת טקסט 5">
            <a:extLst>
              <a:ext uri="{FF2B5EF4-FFF2-40B4-BE49-F238E27FC236}">
                <a16:creationId xmlns:a16="http://schemas.microsoft.com/office/drawing/2014/main" id="{34F865EB-EBF1-5B07-814A-8AD2EAC9CF61}"/>
              </a:ext>
            </a:extLst>
          </p:cNvPr>
          <p:cNvSpPr txBox="1"/>
          <p:nvPr/>
        </p:nvSpPr>
        <p:spPr>
          <a:xfrm>
            <a:off x="1418073" y="4357354"/>
            <a:ext cx="15451854" cy="4332276"/>
          </a:xfrm>
          <a:prstGeom prst="rect">
            <a:avLst/>
          </a:prstGeom>
          <a:noFill/>
        </p:spPr>
        <p:txBody>
          <a:bodyPr wrap="square">
            <a:spAutoFit/>
          </a:bodyPr>
          <a:lstStyle/>
          <a:p>
            <a:pPr algn="r" rtl="1">
              <a:lnSpc>
                <a:spcPct val="150000"/>
              </a:lnSpc>
              <a:spcAft>
                <a:spcPts val="800"/>
              </a:spcAft>
            </a:pPr>
            <a:r>
              <a:rPr lang="he-IL" sz="2800" b="1" kern="100" dirty="0">
                <a:latin typeface="Arial" panose="020B0604020202020204" pitchFamily="34" charset="0"/>
                <a:ea typeface="Calibri" panose="020F0502020204030204" pitchFamily="34" charset="0"/>
              </a:rPr>
              <a:t>שכר עבור שעות 100%:</a:t>
            </a:r>
            <a:r>
              <a:rPr lang="he-IL" sz="2800" kern="100" dirty="0">
                <a:latin typeface="Arial" panose="020B0604020202020204" pitchFamily="34" charset="0"/>
                <a:ea typeface="Calibri" panose="020F0502020204030204" pitchFamily="34" charset="0"/>
              </a:rPr>
              <a:t>  בסיס שעתי </a:t>
            </a:r>
            <a:r>
              <a:rPr lang="he-IL" sz="3200" b="1" kern="100" dirty="0">
                <a:latin typeface="Arial" panose="020B0604020202020204" pitchFamily="34" charset="0"/>
                <a:ea typeface="Calibri" panose="020F0502020204030204" pitchFamily="34" charset="0"/>
              </a:rPr>
              <a:t>35.4 </a:t>
            </a:r>
            <a:r>
              <a:rPr lang="he-IL" sz="2800" b="1" kern="100" dirty="0">
                <a:latin typeface="Arial" panose="020B0604020202020204" pitchFamily="34" charset="0"/>
                <a:ea typeface="Calibri" panose="020F0502020204030204" pitchFamily="34" charset="0"/>
              </a:rPr>
              <a:t>₪ </a:t>
            </a:r>
            <a:r>
              <a:rPr lang="en-US" sz="2800" kern="100" dirty="0">
                <a:latin typeface="David" panose="020E0502060401010101" pitchFamily="34" charset="-79"/>
                <a:ea typeface="Calibri" panose="020F0502020204030204" pitchFamily="34" charset="0"/>
              </a:rPr>
              <a:t>X</a:t>
            </a:r>
            <a:r>
              <a:rPr lang="he-IL" sz="3200" b="1" kern="100" dirty="0">
                <a:latin typeface="Arial" panose="020B0604020202020204" pitchFamily="34" charset="0"/>
                <a:ea typeface="Calibri" panose="020F0502020204030204" pitchFamily="34" charset="0"/>
              </a:rPr>
              <a:t>1 </a:t>
            </a:r>
            <a:r>
              <a:rPr lang="he-IL" sz="2800" kern="100" dirty="0">
                <a:latin typeface="Arial" panose="020B0604020202020204" pitchFamily="34" charset="0"/>
                <a:ea typeface="Calibri" panose="020F0502020204030204" pitchFamily="34" charset="0"/>
              </a:rPr>
              <a:t>(100%) </a:t>
            </a:r>
            <a:r>
              <a:rPr lang="en-US" sz="2800" kern="100" dirty="0">
                <a:latin typeface="David" panose="020E0502060401010101" pitchFamily="34" charset="-79"/>
                <a:ea typeface="Calibri" panose="020F0502020204030204" pitchFamily="34" charset="0"/>
              </a:rPr>
              <a:t>X</a:t>
            </a:r>
            <a:r>
              <a:rPr lang="he-IL" sz="3200" b="1" kern="100" dirty="0">
                <a:latin typeface="Arial" panose="020B0604020202020204" pitchFamily="34" charset="0"/>
                <a:ea typeface="Calibri" panose="020F0502020204030204" pitchFamily="34" charset="0"/>
              </a:rPr>
              <a:t>8</a:t>
            </a:r>
            <a:r>
              <a:rPr lang="he-IL" sz="2800" kern="100" dirty="0">
                <a:latin typeface="Arial" panose="020B0604020202020204" pitchFamily="34" charset="0"/>
                <a:ea typeface="Calibri" panose="020F0502020204030204" pitchFamily="34" charset="0"/>
              </a:rPr>
              <a:t> שעות יומיות = </a:t>
            </a:r>
            <a:r>
              <a:rPr lang="he-IL" sz="3200" b="1" kern="100" dirty="0">
                <a:latin typeface="Arial" panose="020B0604020202020204" pitchFamily="34" charset="0"/>
                <a:ea typeface="Calibri" panose="020F0502020204030204" pitchFamily="34" charset="0"/>
              </a:rPr>
              <a:t>283.2 ₪.</a:t>
            </a:r>
            <a:endParaRPr lang="en-US" sz="2400" kern="100" dirty="0">
              <a:latin typeface="Arial" panose="020B0604020202020204" pitchFamily="34" charset="0"/>
              <a:ea typeface="Calibri" panose="020F0502020204030204" pitchFamily="34" charset="0"/>
            </a:endParaRPr>
          </a:p>
          <a:p>
            <a:pPr algn="r" rtl="1">
              <a:lnSpc>
                <a:spcPct val="150000"/>
              </a:lnSpc>
              <a:spcAft>
                <a:spcPts val="800"/>
              </a:spcAft>
            </a:pPr>
            <a:r>
              <a:rPr lang="he-IL" sz="2800" b="1" kern="100" dirty="0">
                <a:latin typeface="Arial" panose="020B0604020202020204" pitchFamily="34" charset="0"/>
                <a:ea typeface="Calibri" panose="020F0502020204030204" pitchFamily="34" charset="0"/>
              </a:rPr>
              <a:t>שכר עבור שעות 125%:</a:t>
            </a:r>
            <a:r>
              <a:rPr lang="he-IL" sz="2800" kern="100" dirty="0">
                <a:latin typeface="Arial" panose="020B0604020202020204" pitchFamily="34" charset="0"/>
                <a:ea typeface="Calibri" panose="020F0502020204030204" pitchFamily="34" charset="0"/>
              </a:rPr>
              <a:t> בסיס שעתי </a:t>
            </a:r>
            <a:r>
              <a:rPr lang="he-IL" sz="3200" b="1" kern="100" dirty="0">
                <a:latin typeface="Arial" panose="020B0604020202020204" pitchFamily="34" charset="0"/>
                <a:ea typeface="Calibri" panose="020F0502020204030204" pitchFamily="34" charset="0"/>
              </a:rPr>
              <a:t>35.4 </a:t>
            </a:r>
            <a:r>
              <a:rPr lang="he-IL" sz="2800" b="1" kern="100" dirty="0">
                <a:latin typeface="Arial" panose="020B0604020202020204" pitchFamily="34" charset="0"/>
                <a:ea typeface="Calibri" panose="020F0502020204030204" pitchFamily="34" charset="0"/>
              </a:rPr>
              <a:t>₪ </a:t>
            </a:r>
            <a:r>
              <a:rPr lang="en-US" sz="2800" kern="100" dirty="0">
                <a:latin typeface="David" panose="020E0502060401010101" pitchFamily="34" charset="-79"/>
                <a:ea typeface="Calibri" panose="020F0502020204030204" pitchFamily="34" charset="0"/>
              </a:rPr>
              <a:t>X</a:t>
            </a:r>
            <a:r>
              <a:rPr lang="he-IL" sz="3200" b="1" kern="100" dirty="0">
                <a:latin typeface="Arial" panose="020B0604020202020204" pitchFamily="34" charset="0"/>
                <a:ea typeface="Calibri" panose="020F0502020204030204" pitchFamily="34" charset="0"/>
              </a:rPr>
              <a:t>1.25 </a:t>
            </a:r>
            <a:r>
              <a:rPr lang="he-IL" sz="2800" kern="100" dirty="0">
                <a:latin typeface="Arial" panose="020B0604020202020204" pitchFamily="34" charset="0"/>
                <a:ea typeface="Calibri" panose="020F0502020204030204" pitchFamily="34" charset="0"/>
              </a:rPr>
              <a:t>(125%) </a:t>
            </a:r>
            <a:r>
              <a:rPr lang="en-US" sz="2800" kern="100" dirty="0">
                <a:latin typeface="David" panose="020E0502060401010101" pitchFamily="34" charset="-79"/>
                <a:ea typeface="Calibri" panose="020F0502020204030204" pitchFamily="34" charset="0"/>
              </a:rPr>
              <a:t>X</a:t>
            </a:r>
            <a:r>
              <a:rPr lang="he-IL" sz="3200" b="1" kern="100" dirty="0">
                <a:latin typeface="Arial" panose="020B0604020202020204" pitchFamily="34" charset="0"/>
                <a:ea typeface="Calibri" panose="020F0502020204030204" pitchFamily="34" charset="0"/>
              </a:rPr>
              <a:t>2 </a:t>
            </a:r>
            <a:r>
              <a:rPr lang="he-IL" sz="2800" kern="100" dirty="0">
                <a:latin typeface="Arial" panose="020B0604020202020204" pitchFamily="34" charset="0"/>
                <a:ea typeface="Calibri" panose="020F0502020204030204" pitchFamily="34" charset="0"/>
              </a:rPr>
              <a:t>שעות יומיות (שעות 9-10) = </a:t>
            </a:r>
            <a:r>
              <a:rPr lang="he-IL" sz="3200" b="1" kern="100" dirty="0">
                <a:latin typeface="Arial" panose="020B0604020202020204" pitchFamily="34" charset="0"/>
                <a:ea typeface="Calibri" panose="020F0502020204030204" pitchFamily="34" charset="0"/>
              </a:rPr>
              <a:t>88.5 ₪.</a:t>
            </a:r>
            <a:endParaRPr lang="en-US" sz="2400" kern="100" dirty="0">
              <a:latin typeface="Arial" panose="020B0604020202020204" pitchFamily="34" charset="0"/>
              <a:ea typeface="Calibri" panose="020F0502020204030204" pitchFamily="34" charset="0"/>
            </a:endParaRPr>
          </a:p>
          <a:p>
            <a:pPr algn="r" rtl="1">
              <a:lnSpc>
                <a:spcPct val="150000"/>
              </a:lnSpc>
              <a:spcAft>
                <a:spcPts val="800"/>
              </a:spcAft>
            </a:pPr>
            <a:r>
              <a:rPr lang="he-IL" sz="2800" b="1" kern="100" dirty="0">
                <a:latin typeface="Arial" panose="020B0604020202020204" pitchFamily="34" charset="0"/>
                <a:ea typeface="Calibri" panose="020F0502020204030204" pitchFamily="34" charset="0"/>
              </a:rPr>
              <a:t>שכר עבור שעות 150%:</a:t>
            </a:r>
            <a:r>
              <a:rPr lang="he-IL" sz="2800" kern="100" dirty="0">
                <a:latin typeface="Arial" panose="020B0604020202020204" pitchFamily="34" charset="0"/>
                <a:ea typeface="Calibri" panose="020F0502020204030204" pitchFamily="34" charset="0"/>
              </a:rPr>
              <a:t> בסיס שעתי </a:t>
            </a:r>
            <a:r>
              <a:rPr lang="he-IL" sz="3200" b="1" kern="100" dirty="0">
                <a:latin typeface="Arial" panose="020B0604020202020204" pitchFamily="34" charset="0"/>
                <a:ea typeface="Calibri" panose="020F0502020204030204" pitchFamily="34" charset="0"/>
              </a:rPr>
              <a:t>35.4 </a:t>
            </a:r>
            <a:r>
              <a:rPr lang="he-IL" sz="2800" b="1" kern="100" dirty="0">
                <a:latin typeface="Arial" panose="020B0604020202020204" pitchFamily="34" charset="0"/>
                <a:ea typeface="Calibri" panose="020F0502020204030204" pitchFamily="34" charset="0"/>
              </a:rPr>
              <a:t>₪ </a:t>
            </a:r>
            <a:r>
              <a:rPr lang="en-US" sz="2800" kern="100" dirty="0">
                <a:latin typeface="David" panose="020E0502060401010101" pitchFamily="34" charset="-79"/>
                <a:ea typeface="Calibri" panose="020F0502020204030204" pitchFamily="34" charset="0"/>
              </a:rPr>
              <a:t>X</a:t>
            </a:r>
            <a:r>
              <a:rPr lang="he-IL" sz="3200" b="1" kern="100" dirty="0">
                <a:latin typeface="Arial" panose="020B0604020202020204" pitchFamily="34" charset="0"/>
                <a:ea typeface="Calibri" panose="020F0502020204030204" pitchFamily="34" charset="0"/>
              </a:rPr>
              <a:t>1.5 </a:t>
            </a:r>
            <a:r>
              <a:rPr lang="he-IL" sz="2800" kern="100" dirty="0">
                <a:latin typeface="Arial" panose="020B0604020202020204" pitchFamily="34" charset="0"/>
                <a:ea typeface="Calibri" panose="020F0502020204030204" pitchFamily="34" charset="0"/>
              </a:rPr>
              <a:t>(150%) </a:t>
            </a:r>
            <a:r>
              <a:rPr lang="en-US" sz="2800" kern="100" dirty="0">
                <a:latin typeface="David" panose="020E0502060401010101" pitchFamily="34" charset="-79"/>
                <a:ea typeface="Calibri" panose="020F0502020204030204" pitchFamily="34" charset="0"/>
              </a:rPr>
              <a:t>X</a:t>
            </a:r>
            <a:r>
              <a:rPr lang="he-IL" sz="3200" b="1" kern="100" dirty="0">
                <a:latin typeface="Arial" panose="020B0604020202020204" pitchFamily="34" charset="0"/>
                <a:ea typeface="Calibri" panose="020F0502020204030204" pitchFamily="34" charset="0"/>
              </a:rPr>
              <a:t>1 </a:t>
            </a:r>
            <a:r>
              <a:rPr lang="he-IL" sz="2800" kern="100" dirty="0">
                <a:latin typeface="Arial" panose="020B0604020202020204" pitchFamily="34" charset="0"/>
                <a:ea typeface="Calibri" panose="020F0502020204030204" pitchFamily="34" charset="0"/>
              </a:rPr>
              <a:t>שעות יומיות (שעה 11) = </a:t>
            </a:r>
            <a:r>
              <a:rPr lang="he-IL" sz="3200" b="1" kern="100" dirty="0">
                <a:latin typeface="Arial" panose="020B0604020202020204" pitchFamily="34" charset="0"/>
                <a:ea typeface="Calibri" panose="020F0502020204030204" pitchFamily="34" charset="0"/>
              </a:rPr>
              <a:t>53.1 ₪.</a:t>
            </a:r>
            <a:endParaRPr lang="en-US" sz="2400" kern="100" dirty="0">
              <a:latin typeface="Arial" panose="020B0604020202020204" pitchFamily="34" charset="0"/>
              <a:ea typeface="Calibri" panose="020F0502020204030204" pitchFamily="34" charset="0"/>
            </a:endParaRPr>
          </a:p>
          <a:p>
            <a:pPr algn="ctr" rtl="1">
              <a:spcAft>
                <a:spcPts val="800"/>
              </a:spcAft>
            </a:pPr>
            <a:endParaRPr lang="he-IL" sz="1400" kern="100" dirty="0">
              <a:highlight>
                <a:srgbClr val="FFFF00"/>
              </a:highlight>
              <a:latin typeface="Arial" panose="020B0604020202020204" pitchFamily="34" charset="0"/>
              <a:ea typeface="Calibri" panose="020F0502020204030204" pitchFamily="34" charset="0"/>
            </a:endParaRPr>
          </a:p>
          <a:p>
            <a:pPr algn="ctr" rtl="1">
              <a:spcAft>
                <a:spcPts val="800"/>
              </a:spcAft>
            </a:pPr>
            <a:r>
              <a:rPr lang="he-IL" sz="3600" kern="100" dirty="0">
                <a:highlight>
                  <a:srgbClr val="FFFF00"/>
                </a:highlight>
                <a:latin typeface="Arial" panose="020B0604020202020204" pitchFamily="34" charset="0"/>
                <a:ea typeface="Calibri" panose="020F0502020204030204" pitchFamily="34" charset="0"/>
              </a:rPr>
              <a:t>נסכום הכל ונקבל: 424.8 ₪ ליום עבודה בודד.</a:t>
            </a:r>
          </a:p>
          <a:p>
            <a:pPr algn="ctr" rtl="1">
              <a:lnSpc>
                <a:spcPct val="150000"/>
              </a:lnSpc>
              <a:spcAft>
                <a:spcPts val="800"/>
              </a:spcAft>
            </a:pPr>
            <a:r>
              <a:rPr lang="he-IL" sz="3600" kern="100" dirty="0">
                <a:highlight>
                  <a:srgbClr val="FFFF00"/>
                </a:highlight>
                <a:latin typeface="Arial" panose="020B0604020202020204" pitchFamily="34" charset="0"/>
                <a:ea typeface="Calibri" panose="020F0502020204030204" pitchFamily="34" charset="0"/>
              </a:rPr>
              <a:t>נכפיל ב12 ימים ונקבל: 5,097.6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365012" y="7210535"/>
            <a:ext cx="13441794" cy="2755568"/>
          </a:xfrm>
          <a:custGeom>
            <a:avLst/>
            <a:gdLst/>
            <a:ahLst/>
            <a:cxnLst/>
            <a:rect l="l" t="t" r="r" b="b"/>
            <a:pathLst>
              <a:path w="13441794" h="2755568">
                <a:moveTo>
                  <a:pt x="0" y="0"/>
                </a:moveTo>
                <a:lnTo>
                  <a:pt x="13441794" y="0"/>
                </a:lnTo>
                <a:lnTo>
                  <a:pt x="13441794" y="2755568"/>
                </a:lnTo>
                <a:lnTo>
                  <a:pt x="0" y="275556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he-IL" dirty="0">
              <a:latin typeface="Arial" panose="020B0604020202020204" pitchFamily="34" charset="0"/>
            </a:endParaRPr>
          </a:p>
        </p:txBody>
      </p:sp>
      <p:sp>
        <p:nvSpPr>
          <p:cNvPr id="4" name="Freeform 4">
            <a:extLst>
              <a:ext uri="{C183D7F6-B498-43B3-948B-1728B52AA6E4}">
                <adec:decorative xmlns:adec="http://schemas.microsoft.com/office/drawing/2017/decorative" val="1"/>
              </a:ext>
            </a:extLst>
          </p:cNvPr>
          <p:cNvSpPr/>
          <p:nvPr/>
        </p:nvSpPr>
        <p:spPr>
          <a:xfrm>
            <a:off x="5968284" y="7559222"/>
            <a:ext cx="2529653" cy="935972"/>
          </a:xfrm>
          <a:custGeom>
            <a:avLst/>
            <a:gdLst/>
            <a:ahLst/>
            <a:cxnLst/>
            <a:rect l="l" t="t" r="r" b="b"/>
            <a:pathLst>
              <a:path w="2529653" h="935972">
                <a:moveTo>
                  <a:pt x="0" y="0"/>
                </a:moveTo>
                <a:lnTo>
                  <a:pt x="2529653" y="0"/>
                </a:lnTo>
                <a:lnTo>
                  <a:pt x="2529653" y="935971"/>
                </a:lnTo>
                <a:lnTo>
                  <a:pt x="0" y="935971"/>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sp>
        <p:nvSpPr>
          <p:cNvPr id="5" name="Freeform 5">
            <a:extLst>
              <a:ext uri="{C183D7F6-B498-43B3-948B-1728B52AA6E4}">
                <adec:decorative xmlns:adec="http://schemas.microsoft.com/office/drawing/2017/decorative" val="1"/>
              </a:ext>
            </a:extLst>
          </p:cNvPr>
          <p:cNvSpPr/>
          <p:nvPr/>
        </p:nvSpPr>
        <p:spPr>
          <a:xfrm>
            <a:off x="12431427" y="7273396"/>
            <a:ext cx="1375379" cy="1375379"/>
          </a:xfrm>
          <a:custGeom>
            <a:avLst/>
            <a:gdLst/>
            <a:ahLst/>
            <a:cxnLst/>
            <a:rect l="l" t="t" r="r" b="b"/>
            <a:pathLst>
              <a:path w="1375379" h="1375379">
                <a:moveTo>
                  <a:pt x="0" y="0"/>
                </a:moveTo>
                <a:lnTo>
                  <a:pt x="1375379" y="0"/>
                </a:lnTo>
                <a:lnTo>
                  <a:pt x="1375379" y="1375379"/>
                </a:lnTo>
                <a:lnTo>
                  <a:pt x="0" y="137537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dirty="0">
              <a:latin typeface="Arial" panose="020B0604020202020204" pitchFamily="34" charset="0"/>
            </a:endParaRPr>
          </a:p>
        </p:txBody>
      </p:sp>
      <p:sp>
        <p:nvSpPr>
          <p:cNvPr id="6" name="TextBox 6">
            <a:extLst>
              <a:ext uri="{C183D7F6-B498-43B3-948B-1728B52AA6E4}">
                <adec:decorative xmlns:adec="http://schemas.microsoft.com/office/drawing/2017/decorative" val="1"/>
              </a:ext>
            </a:extLst>
          </p:cNvPr>
          <p:cNvSpPr txBox="1"/>
          <p:nvPr/>
        </p:nvSpPr>
        <p:spPr>
          <a:xfrm>
            <a:off x="6287060" y="8659160"/>
            <a:ext cx="820936" cy="495300"/>
          </a:xfrm>
          <a:prstGeom prst="rect">
            <a:avLst/>
          </a:prstGeom>
        </p:spPr>
        <p:txBody>
          <a:bodyPr lIns="0" tIns="0" rIns="0" bIns="0" rtlCol="0" anchor="t">
            <a:spAutoFit/>
          </a:bodyPr>
          <a:lstStyle/>
          <a:p>
            <a:pPr algn="ctr">
              <a:lnSpc>
                <a:spcPts val="3840"/>
              </a:lnSpc>
              <a:spcBef>
                <a:spcPct val="0"/>
              </a:spcBef>
            </a:pPr>
            <a:r>
              <a:rPr lang="en-US" sz="3200" dirty="0">
                <a:solidFill>
                  <a:srgbClr val="000000"/>
                </a:solidFill>
                <a:latin typeface="Arial" panose="020B0604020202020204" pitchFamily="34" charset="0"/>
                <a:ea typeface="Rubik"/>
                <a:cs typeface="Arial" panose="020B0604020202020204" pitchFamily="34" charset="0"/>
                <a:sym typeface="Rubik"/>
              </a:rPr>
              <a:t>22.5</a:t>
            </a:r>
          </a:p>
        </p:txBody>
      </p:sp>
      <p:grpSp>
        <p:nvGrpSpPr>
          <p:cNvPr id="7" name="Group 7">
            <a:extLst>
              <a:ext uri="{C183D7F6-B498-43B3-948B-1728B52AA6E4}">
                <adec:decorative xmlns:adec="http://schemas.microsoft.com/office/drawing/2017/decorative" val="1"/>
              </a:ext>
            </a:extLst>
          </p:cNvPr>
          <p:cNvGrpSpPr/>
          <p:nvPr/>
        </p:nvGrpSpPr>
        <p:grpSpPr>
          <a:xfrm>
            <a:off x="994070" y="8680358"/>
            <a:ext cx="11386862" cy="1235922"/>
            <a:chOff x="9808" y="-122889"/>
            <a:chExt cx="15182483" cy="1647895"/>
          </a:xfrm>
        </p:grpSpPr>
        <p:sp>
          <p:nvSpPr>
            <p:cNvPr id="8" name="Freeform 8"/>
            <p:cNvSpPr/>
            <p:nvPr/>
          </p:nvSpPr>
          <p:spPr>
            <a:xfrm>
              <a:off x="1335880" y="463365"/>
              <a:ext cx="6066521" cy="1061641"/>
            </a:xfrm>
            <a:custGeom>
              <a:avLst/>
              <a:gdLst/>
              <a:ahLst/>
              <a:cxnLst/>
              <a:rect l="l" t="t" r="r" b="b"/>
              <a:pathLst>
                <a:path w="6066521" h="1061641">
                  <a:moveTo>
                    <a:pt x="0" y="0"/>
                  </a:moveTo>
                  <a:lnTo>
                    <a:pt x="6066521" y="0"/>
                  </a:lnTo>
                  <a:lnTo>
                    <a:pt x="6066521" y="1061641"/>
                  </a:lnTo>
                  <a:lnTo>
                    <a:pt x="0" y="106164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e-IL" dirty="0">
                <a:latin typeface="Arial" panose="020B0604020202020204" pitchFamily="34" charset="0"/>
              </a:endParaRPr>
            </a:p>
          </p:txBody>
        </p:sp>
        <p:sp>
          <p:nvSpPr>
            <p:cNvPr id="9" name="TextBox 9"/>
            <p:cNvSpPr txBox="1"/>
            <p:nvPr/>
          </p:nvSpPr>
          <p:spPr>
            <a:xfrm>
              <a:off x="9808" y="5434"/>
              <a:ext cx="2873971" cy="657225"/>
            </a:xfrm>
            <a:prstGeom prst="rect">
              <a:avLst/>
            </a:prstGeom>
          </p:spPr>
          <p:txBody>
            <a:bodyPr wrap="square" lIns="0" tIns="0" rIns="0" bIns="0" rtlCol="0" anchor="t">
              <a:spAutoFit/>
            </a:bodyPr>
            <a:lstStyle/>
            <a:p>
              <a:pPr algn="ctr" rtl="1">
                <a:lnSpc>
                  <a:spcPts val="3840"/>
                </a:lnSpc>
                <a:spcBef>
                  <a:spcPct val="0"/>
                </a:spcBef>
              </a:pPr>
              <a:r>
                <a:rPr lang="en-US" sz="3200" b="1" dirty="0">
                  <a:solidFill>
                    <a:srgbClr val="16599D"/>
                  </a:solidFill>
                  <a:latin typeface="Rubik Bold"/>
                  <a:ea typeface="Rubik Bold"/>
                  <a:cs typeface="Rubik Bold"/>
                  <a:sym typeface="Rubik Bold"/>
                </a:rPr>
                <a:t>27.93</a:t>
              </a:r>
              <a:r>
                <a:rPr lang="he-IL" sz="3200" b="1" dirty="0">
                  <a:solidFill>
                    <a:srgbClr val="16599D"/>
                  </a:solidFill>
                  <a:latin typeface="Rubik Bold"/>
                  <a:ea typeface="Rubik Bold"/>
                  <a:cs typeface="Rubik Bold"/>
                  <a:sym typeface="Rubik Bold"/>
                  <a:rtl/>
                </a:rPr>
                <a:t> ש”ח</a:t>
              </a:r>
            </a:p>
          </p:txBody>
        </p:sp>
        <p:sp>
          <p:nvSpPr>
            <p:cNvPr id="10" name="TextBox 10"/>
            <p:cNvSpPr txBox="1"/>
            <p:nvPr/>
          </p:nvSpPr>
          <p:spPr>
            <a:xfrm>
              <a:off x="8445624" y="-122889"/>
              <a:ext cx="3141957" cy="657225"/>
            </a:xfrm>
            <a:prstGeom prst="rect">
              <a:avLst/>
            </a:prstGeom>
          </p:spPr>
          <p:txBody>
            <a:bodyPr wrap="square" lIns="0" tIns="0" rIns="0" bIns="0" rtlCol="0" anchor="t">
              <a:spAutoFit/>
            </a:bodyPr>
            <a:lstStyle/>
            <a:p>
              <a:pPr algn="ctr" rtl="1">
                <a:lnSpc>
                  <a:spcPts val="3840"/>
                </a:lnSpc>
                <a:spcBef>
                  <a:spcPct val="0"/>
                </a:spcBef>
              </a:pPr>
              <a:r>
                <a:rPr lang="en-US" sz="3200" b="1" dirty="0">
                  <a:solidFill>
                    <a:srgbClr val="16599D"/>
                  </a:solidFill>
                  <a:latin typeface="Rubik Bold"/>
                  <a:ea typeface="Rubik Bold"/>
                  <a:cs typeface="Rubik Bold"/>
                  <a:sym typeface="Rubik Bold"/>
                </a:rPr>
                <a:t>30.91</a:t>
              </a:r>
              <a:r>
                <a:rPr lang="he-IL" sz="3200" b="1" dirty="0">
                  <a:solidFill>
                    <a:srgbClr val="16599D"/>
                  </a:solidFill>
                  <a:latin typeface="Rubik Bold"/>
                  <a:ea typeface="Rubik Bold"/>
                  <a:cs typeface="Rubik Bold"/>
                  <a:sym typeface="Rubik Bold"/>
                  <a:rtl/>
                </a:rPr>
                <a:t> ש”ח</a:t>
              </a:r>
            </a:p>
          </p:txBody>
        </p:sp>
        <p:sp>
          <p:nvSpPr>
            <p:cNvPr id="11" name="Freeform 11"/>
            <p:cNvSpPr/>
            <p:nvPr/>
          </p:nvSpPr>
          <p:spPr>
            <a:xfrm>
              <a:off x="9125770" y="352762"/>
              <a:ext cx="6066521" cy="1061641"/>
            </a:xfrm>
            <a:custGeom>
              <a:avLst/>
              <a:gdLst/>
              <a:ahLst/>
              <a:cxnLst/>
              <a:rect l="l" t="t" r="r" b="b"/>
              <a:pathLst>
                <a:path w="6066521" h="1061641">
                  <a:moveTo>
                    <a:pt x="0" y="0"/>
                  </a:moveTo>
                  <a:lnTo>
                    <a:pt x="6066521" y="0"/>
                  </a:lnTo>
                  <a:lnTo>
                    <a:pt x="6066521" y="1061641"/>
                  </a:lnTo>
                  <a:lnTo>
                    <a:pt x="0" y="106164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e-IL" dirty="0">
                <a:latin typeface="Arial" panose="020B0604020202020204" pitchFamily="34" charset="0"/>
              </a:endParaRPr>
            </a:p>
          </p:txBody>
        </p:sp>
      </p:grpSp>
      <p:sp>
        <p:nvSpPr>
          <p:cNvPr id="12" name="Freeform 12">
            <a:extLst>
              <a:ext uri="{C183D7F6-B498-43B3-948B-1728B52AA6E4}">
                <adec:decorative xmlns:adec="http://schemas.microsoft.com/office/drawing/2017/decorative" val="1"/>
              </a:ext>
            </a:extLst>
          </p:cNvPr>
          <p:cNvSpPr/>
          <p:nvPr/>
        </p:nvSpPr>
        <p:spPr>
          <a:xfrm>
            <a:off x="3393617" y="1559785"/>
            <a:ext cx="4495941" cy="5619926"/>
          </a:xfrm>
          <a:custGeom>
            <a:avLst/>
            <a:gdLst/>
            <a:ahLst/>
            <a:cxnLst/>
            <a:rect l="l" t="t" r="r" b="b"/>
            <a:pathLst>
              <a:path w="4495941" h="5619926">
                <a:moveTo>
                  <a:pt x="0" y="0"/>
                </a:moveTo>
                <a:lnTo>
                  <a:pt x="4495941" y="0"/>
                </a:lnTo>
                <a:lnTo>
                  <a:pt x="4495941" y="5619927"/>
                </a:lnTo>
                <a:lnTo>
                  <a:pt x="0" y="5619927"/>
                </a:lnTo>
                <a:lnTo>
                  <a:pt x="0" y="0"/>
                </a:lnTo>
                <a:close/>
              </a:path>
            </a:pathLst>
          </a:custGeom>
          <a:blipFill>
            <a:blip r:embed="rId6"/>
            <a:stretch>
              <a:fillRect/>
            </a:stretch>
          </a:blipFill>
        </p:spPr>
        <p:txBody>
          <a:bodyPr/>
          <a:lstStyle/>
          <a:p>
            <a:endParaRPr lang="he-IL" dirty="0">
              <a:latin typeface="Arial" panose="020B0604020202020204" pitchFamily="34" charset="0"/>
            </a:endParaRPr>
          </a:p>
        </p:txBody>
      </p:sp>
      <p:sp>
        <p:nvSpPr>
          <p:cNvPr id="14" name="TextBox 14"/>
          <p:cNvSpPr txBox="1">
            <a:spLocks noGrp="1"/>
          </p:cNvSpPr>
          <p:nvPr>
            <p:ph type="title" idx="4294967295"/>
          </p:nvPr>
        </p:nvSpPr>
        <p:spPr>
          <a:xfrm>
            <a:off x="5149802" y="544420"/>
            <a:ext cx="10982771" cy="101536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1" eaLnBrk="1" fontAlgn="auto" latinLnBrk="0" hangingPunct="1">
              <a:lnSpc>
                <a:spcPts val="8640"/>
              </a:lnSpc>
              <a:spcBef>
                <a:spcPts val="0"/>
              </a:spcBef>
              <a:spcAft>
                <a:spcPts val="0"/>
              </a:spcAft>
              <a:buClrTx/>
              <a:buSzTx/>
              <a:buFontTx/>
              <a:buNone/>
              <a:tabLst/>
              <a:defRPr/>
            </a:pPr>
            <a:r>
              <a:rPr kumimoji="0" lang="he-IL" sz="4800" b="1" i="0" u="none" strike="noStrike" kern="1200" cap="none" spc="55" normalizeH="0" baseline="0" noProof="0" dirty="0">
                <a:ln>
                  <a:noFill/>
                </a:ln>
                <a:solidFill>
                  <a:srgbClr val="5E17EB"/>
                </a:solidFill>
                <a:effectLst/>
                <a:uLnTx/>
                <a:uFillTx/>
                <a:latin typeface="Rubik Bold"/>
                <a:ea typeface="Rubik Bold"/>
                <a:cs typeface="Rubik Bold"/>
                <a:sym typeface="Rubik Bold"/>
                <a:rtl/>
              </a:rPr>
              <a:t>שכר מינימום- חישוב לפי גיל ושעות עבודה</a:t>
            </a:r>
          </a:p>
        </p:txBody>
      </p:sp>
      <p:sp>
        <p:nvSpPr>
          <p:cNvPr id="13" name="TextBox 13"/>
          <p:cNvSpPr txBox="1"/>
          <p:nvPr/>
        </p:nvSpPr>
        <p:spPr>
          <a:xfrm>
            <a:off x="1947914" y="2041389"/>
            <a:ext cx="15753788" cy="4379595"/>
          </a:xfrm>
          <a:prstGeom prst="rect">
            <a:avLst/>
          </a:prstGeom>
        </p:spPr>
        <p:txBody>
          <a:bodyPr lIns="0" tIns="0" rIns="0" bIns="0" rtlCol="0" anchor="t">
            <a:spAutoFit/>
          </a:bodyPr>
          <a:lstStyle/>
          <a:p>
            <a:pPr algn="ctr" rtl="1">
              <a:lnSpc>
                <a:spcPts val="7020"/>
              </a:lnSpc>
            </a:pPr>
            <a:r>
              <a:rPr lang="he-IL" sz="3900" b="1" dirty="0">
                <a:solidFill>
                  <a:srgbClr val="FF0000"/>
                </a:solidFill>
                <a:latin typeface="Arial Bold"/>
                <a:ea typeface="Arial Bold"/>
                <a:cs typeface="Arial Bold"/>
                <a:sym typeface="Arial Bold"/>
                <a:rtl/>
              </a:rPr>
              <a:t>אפקט יום ההולדת:</a:t>
            </a:r>
          </a:p>
          <a:p>
            <a:pPr algn="r" rtl="1">
              <a:lnSpc>
                <a:spcPts val="7020"/>
              </a:lnSpc>
            </a:pPr>
            <a:r>
              <a:rPr lang="he-IL" sz="3900" b="1" dirty="0">
                <a:solidFill>
                  <a:srgbClr val="000000"/>
                </a:solidFill>
                <a:latin typeface="Arial Bold"/>
                <a:ea typeface="Arial Bold"/>
                <a:cs typeface="Arial Bold"/>
                <a:sym typeface="Arial Bold"/>
                <a:rtl/>
              </a:rPr>
              <a:t>במזל טוב, חגגת יום הולדת </a:t>
            </a:r>
            <a:r>
              <a:rPr lang="en-US" sz="3900" b="1" dirty="0">
                <a:solidFill>
                  <a:srgbClr val="000000"/>
                </a:solidFill>
                <a:latin typeface="Arial Bold"/>
                <a:ea typeface="Arial Bold"/>
                <a:cs typeface="Arial Bold"/>
                <a:sym typeface="Arial Bold"/>
              </a:rPr>
              <a:t>17</a:t>
            </a:r>
            <a:r>
              <a:rPr lang="he-IL" sz="3900" b="1" dirty="0">
                <a:solidFill>
                  <a:srgbClr val="000000"/>
                </a:solidFill>
                <a:latin typeface="Arial Bold"/>
                <a:ea typeface="Arial Bold"/>
                <a:cs typeface="Arial Bold"/>
                <a:sym typeface="Arial Bold"/>
                <a:rtl/>
              </a:rPr>
              <a:t> בתאריך </a:t>
            </a:r>
            <a:r>
              <a:rPr lang="en-US" sz="3900" b="1" dirty="0">
                <a:solidFill>
                  <a:srgbClr val="000000"/>
                </a:solidFill>
                <a:latin typeface="Arial Bold"/>
                <a:ea typeface="Arial Bold"/>
                <a:cs typeface="Arial Bold"/>
                <a:sym typeface="Arial Bold"/>
              </a:rPr>
              <a:t>22.05</a:t>
            </a:r>
            <a:r>
              <a:rPr lang="ar-EG" sz="3900" b="1" dirty="0">
                <a:solidFill>
                  <a:srgbClr val="000000"/>
                </a:solidFill>
                <a:latin typeface="Arial Bold"/>
                <a:ea typeface="Arial Bold"/>
                <a:cs typeface="Arial Bold"/>
                <a:sym typeface="Arial Bold"/>
                <a:rtl/>
              </a:rPr>
              <a:t>.</a:t>
            </a:r>
          </a:p>
          <a:p>
            <a:pPr algn="r" rtl="1">
              <a:lnSpc>
                <a:spcPts val="7020"/>
              </a:lnSpc>
            </a:pPr>
            <a:r>
              <a:rPr lang="he-IL" sz="3900" b="1" dirty="0">
                <a:solidFill>
                  <a:srgbClr val="000000"/>
                </a:solidFill>
                <a:latin typeface="Arial Bold"/>
                <a:ea typeface="Arial Bold"/>
                <a:cs typeface="Arial Bold"/>
                <a:sym typeface="Arial Bold"/>
                <a:rtl/>
              </a:rPr>
              <a:t>את עובדת כבר חצי שנה בגלידריה השכונתית.</a:t>
            </a:r>
          </a:p>
          <a:p>
            <a:pPr algn="r" rtl="1">
              <a:lnSpc>
                <a:spcPts val="7020"/>
              </a:lnSpc>
            </a:pPr>
            <a:r>
              <a:rPr lang="he-IL" sz="3900" b="1" dirty="0">
                <a:solidFill>
                  <a:srgbClr val="000000"/>
                </a:solidFill>
                <a:latin typeface="Arial Bold"/>
                <a:ea typeface="Arial Bold"/>
                <a:cs typeface="Arial Bold"/>
                <a:sym typeface="Arial Bold"/>
                <a:rtl/>
              </a:rPr>
              <a:t>בחודש מאי, עבדת </a:t>
            </a:r>
            <a:r>
              <a:rPr lang="en-US" sz="3900" b="1" dirty="0">
                <a:solidFill>
                  <a:srgbClr val="000000"/>
                </a:solidFill>
                <a:latin typeface="Arial Bold"/>
                <a:ea typeface="Arial Bold"/>
                <a:cs typeface="Arial Bold"/>
                <a:sym typeface="Arial Bold"/>
              </a:rPr>
              <a:t>5</a:t>
            </a:r>
            <a:r>
              <a:rPr lang="he-IL" sz="3900" b="1" dirty="0">
                <a:solidFill>
                  <a:srgbClr val="000000"/>
                </a:solidFill>
                <a:latin typeface="Arial Bold"/>
                <a:ea typeface="Arial Bold"/>
                <a:cs typeface="Arial Bold"/>
                <a:sym typeface="Arial Bold"/>
                <a:rtl/>
              </a:rPr>
              <a:t> שעות בכל יום.</a:t>
            </a:r>
          </a:p>
          <a:p>
            <a:pPr algn="r" rtl="1">
              <a:lnSpc>
                <a:spcPts val="7020"/>
              </a:lnSpc>
            </a:pPr>
            <a:r>
              <a:rPr lang="he-IL" sz="3900" b="1" dirty="0">
                <a:solidFill>
                  <a:srgbClr val="000000"/>
                </a:solidFill>
                <a:latin typeface="Arial Bold"/>
                <a:ea typeface="Arial Bold"/>
                <a:cs typeface="Arial Bold"/>
                <a:sym typeface="Arial Bold"/>
                <a:rtl/>
              </a:rPr>
              <a:t>א. מהו השכר השעתי שתקבלי עבור חודש מאי? </a:t>
            </a:r>
          </a:p>
        </p:txBody>
      </p:sp>
      <p:sp>
        <p:nvSpPr>
          <p:cNvPr id="17" name="TextBox 6">
            <a:extLst>
              <a:ext uri="{FF2B5EF4-FFF2-40B4-BE49-F238E27FC236}">
                <a16:creationId xmlns:a16="http://schemas.microsoft.com/office/drawing/2014/main" id="{3C083802-4893-4387-EBDC-4AA5C8422F6B}"/>
              </a:ext>
              <a:ext uri="{C183D7F6-B498-43B3-948B-1728B52AA6E4}">
                <adec:decorative xmlns:adec="http://schemas.microsoft.com/office/drawing/2017/decorative" val="0"/>
              </a:ext>
            </a:extLst>
          </p:cNvPr>
          <p:cNvSpPr txBox="1"/>
          <p:nvPr/>
        </p:nvSpPr>
        <p:spPr>
          <a:xfrm>
            <a:off x="-9447132" y="2476500"/>
            <a:ext cx="8980390" cy="974626"/>
          </a:xfrm>
          <a:prstGeom prst="rect">
            <a:avLst/>
          </a:prstGeom>
        </p:spPr>
        <p:txBody>
          <a:bodyPr wrap="square" lIns="0" tIns="0" rIns="0" bIns="0" rtlCol="0" anchor="t">
            <a:spAutoFit/>
          </a:bodyPr>
          <a:lstStyle/>
          <a:p>
            <a:pPr algn="ctr">
              <a:lnSpc>
                <a:spcPts val="384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Pr>
              <a:t>עד ה22.5 השכר השעתי 27.93 ₪ לשעה, לאחר מכן השכר עולה ל30.91 ₪ לשעה.</a:t>
            </a:r>
            <a:endParaRPr lang="en-US" sz="3200" dirty="0">
              <a:solidFill>
                <a:srgbClr val="000000"/>
              </a:solidFill>
              <a:latin typeface="Arial" panose="020B0604020202020204" pitchFamily="34" charset="0"/>
              <a:ea typeface="Rubik"/>
              <a:cs typeface="Arial" panose="020B0604020202020204" pitchFamily="34" charset="0"/>
              <a:sym typeface="Rubik"/>
            </a:endParaRPr>
          </a:p>
        </p:txBody>
      </p:sp>
      <p:sp>
        <p:nvSpPr>
          <p:cNvPr id="15" name="TextBox 15">
            <a:extLst>
              <a:ext uri="{C183D7F6-B498-43B3-948B-1728B52AA6E4}">
                <adec:decorative xmlns:adec="http://schemas.microsoft.com/office/drawing/2017/decorative" val="1"/>
              </a:ext>
            </a:extLst>
          </p:cNvPr>
          <p:cNvSpPr txBox="1"/>
          <p:nvPr/>
        </p:nvSpPr>
        <p:spPr>
          <a:xfrm>
            <a:off x="1988624" y="6823518"/>
            <a:ext cx="587607" cy="495300"/>
          </a:xfrm>
          <a:prstGeom prst="rect">
            <a:avLst/>
          </a:prstGeom>
        </p:spPr>
        <p:txBody>
          <a:bodyPr wrap="square" lIns="0" tIns="0" rIns="0" bIns="0" rtlCol="0" anchor="t">
            <a:spAutoFit/>
          </a:bodyPr>
          <a:lstStyle/>
          <a:p>
            <a:pPr algn="ctr">
              <a:lnSpc>
                <a:spcPts val="3840"/>
              </a:lnSpc>
              <a:spcBef>
                <a:spcPct val="0"/>
              </a:spcBef>
            </a:pPr>
            <a:r>
              <a:rPr lang="en-US" sz="3200" dirty="0">
                <a:solidFill>
                  <a:srgbClr val="000000"/>
                </a:solidFill>
                <a:latin typeface="Arial" panose="020B0604020202020204" pitchFamily="34" charset="0"/>
                <a:ea typeface="Rubik"/>
                <a:cs typeface="Arial" panose="020B0604020202020204" pitchFamily="34" charset="0"/>
                <a:sym typeface="Rubik"/>
              </a:rPr>
              <a:t>1.5</a:t>
            </a:r>
          </a:p>
        </p:txBody>
      </p:sp>
      <p:sp>
        <p:nvSpPr>
          <p:cNvPr id="16" name="TextBox 16">
            <a:extLst>
              <a:ext uri="{C183D7F6-B498-43B3-948B-1728B52AA6E4}">
                <adec:decorative xmlns:adec="http://schemas.microsoft.com/office/drawing/2017/decorative" val="1"/>
              </a:ext>
            </a:extLst>
          </p:cNvPr>
          <p:cNvSpPr txBox="1"/>
          <p:nvPr/>
        </p:nvSpPr>
        <p:spPr>
          <a:xfrm>
            <a:off x="11716298" y="6823518"/>
            <a:ext cx="856702" cy="495300"/>
          </a:xfrm>
          <a:prstGeom prst="rect">
            <a:avLst/>
          </a:prstGeom>
        </p:spPr>
        <p:txBody>
          <a:bodyPr wrap="square" lIns="0" tIns="0" rIns="0" bIns="0" rtlCol="0" anchor="t">
            <a:spAutoFit/>
          </a:bodyPr>
          <a:lstStyle/>
          <a:p>
            <a:pPr algn="ctr">
              <a:lnSpc>
                <a:spcPts val="3840"/>
              </a:lnSpc>
              <a:spcBef>
                <a:spcPct val="0"/>
              </a:spcBef>
            </a:pPr>
            <a:r>
              <a:rPr lang="en-US" sz="3200" dirty="0">
                <a:solidFill>
                  <a:srgbClr val="000000"/>
                </a:solidFill>
                <a:latin typeface="Arial" panose="020B0604020202020204" pitchFamily="34" charset="0"/>
                <a:ea typeface="Rubik"/>
                <a:cs typeface="Arial" panose="020B0604020202020204" pitchFamily="34" charset="0"/>
                <a:sym typeface="Rubik"/>
              </a:rPr>
              <a:t>31.5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5149802" y="544420"/>
            <a:ext cx="10982771" cy="101536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1" eaLnBrk="1" fontAlgn="auto" latinLnBrk="0" hangingPunct="1">
              <a:lnSpc>
                <a:spcPts val="8640"/>
              </a:lnSpc>
              <a:spcBef>
                <a:spcPts val="0"/>
              </a:spcBef>
              <a:spcAft>
                <a:spcPts val="0"/>
              </a:spcAft>
              <a:buClrTx/>
              <a:buSzTx/>
              <a:buFontTx/>
              <a:buNone/>
              <a:tabLst/>
              <a:defRPr/>
            </a:pPr>
            <a:r>
              <a:rPr kumimoji="0" lang="he-IL" sz="4800" b="1" i="0" u="none" strike="noStrike" kern="1200" cap="none" spc="55" normalizeH="0" baseline="0" noProof="0" dirty="0">
                <a:ln>
                  <a:noFill/>
                </a:ln>
                <a:solidFill>
                  <a:srgbClr val="5E17EB"/>
                </a:solidFill>
                <a:effectLst/>
                <a:uLnTx/>
                <a:uFillTx/>
                <a:latin typeface="Rubik Bold"/>
                <a:ea typeface="Rubik Bold"/>
                <a:cs typeface="Rubik Bold"/>
                <a:sym typeface="Rubik Bold"/>
                <a:rtl/>
              </a:rPr>
              <a:t>שכר מינימום- חישוב לפי גיל ושעות עבודה</a:t>
            </a:r>
          </a:p>
        </p:txBody>
      </p:sp>
      <p:sp>
        <p:nvSpPr>
          <p:cNvPr id="3" name="TextBox 3"/>
          <p:cNvSpPr txBox="1"/>
          <p:nvPr/>
        </p:nvSpPr>
        <p:spPr>
          <a:xfrm>
            <a:off x="1947914" y="2041389"/>
            <a:ext cx="15753788" cy="6151245"/>
          </a:xfrm>
          <a:prstGeom prst="rect">
            <a:avLst/>
          </a:prstGeom>
        </p:spPr>
        <p:txBody>
          <a:bodyPr lIns="0" tIns="0" rIns="0" bIns="0" rtlCol="0" anchor="t">
            <a:spAutoFit/>
          </a:bodyPr>
          <a:lstStyle/>
          <a:p>
            <a:pPr algn="ctr" rtl="1">
              <a:lnSpc>
                <a:spcPts val="7020"/>
              </a:lnSpc>
            </a:pPr>
            <a:r>
              <a:rPr lang="he-IL" sz="3900" b="1" dirty="0">
                <a:solidFill>
                  <a:srgbClr val="FF0000"/>
                </a:solidFill>
                <a:latin typeface="Arial Bold"/>
                <a:ea typeface="Arial Bold"/>
                <a:cs typeface="Arial Bold"/>
                <a:sym typeface="Arial Bold"/>
                <a:rtl/>
              </a:rPr>
              <a:t>אפקט יום ההולדת:</a:t>
            </a:r>
          </a:p>
          <a:p>
            <a:pPr algn="r" rtl="1">
              <a:lnSpc>
                <a:spcPts val="7020"/>
              </a:lnSpc>
            </a:pPr>
            <a:r>
              <a:rPr lang="he-IL" sz="3900" b="1" dirty="0">
                <a:solidFill>
                  <a:srgbClr val="000000"/>
                </a:solidFill>
                <a:latin typeface="Arial Bold"/>
                <a:ea typeface="Arial Bold"/>
                <a:cs typeface="Arial Bold"/>
                <a:sym typeface="Arial Bold"/>
                <a:rtl/>
              </a:rPr>
              <a:t>במזל טוב, חגגת יום הולדת </a:t>
            </a:r>
            <a:r>
              <a:rPr lang="en-US" sz="3900" b="1" dirty="0">
                <a:solidFill>
                  <a:srgbClr val="000000"/>
                </a:solidFill>
                <a:latin typeface="Arial Bold"/>
                <a:ea typeface="Arial Bold"/>
                <a:cs typeface="Arial Bold"/>
                <a:sym typeface="Arial Bold"/>
              </a:rPr>
              <a:t>17</a:t>
            </a:r>
            <a:r>
              <a:rPr lang="he-IL" sz="3900" b="1" dirty="0">
                <a:solidFill>
                  <a:srgbClr val="000000"/>
                </a:solidFill>
                <a:latin typeface="Arial Bold"/>
                <a:ea typeface="Arial Bold"/>
                <a:cs typeface="Arial Bold"/>
                <a:sym typeface="Arial Bold"/>
                <a:rtl/>
              </a:rPr>
              <a:t> בתאריך </a:t>
            </a:r>
            <a:r>
              <a:rPr lang="en-US" sz="3900" b="1" dirty="0">
                <a:solidFill>
                  <a:srgbClr val="000000"/>
                </a:solidFill>
                <a:latin typeface="Arial Bold"/>
                <a:ea typeface="Arial Bold"/>
                <a:cs typeface="Arial Bold"/>
                <a:sym typeface="Arial Bold"/>
              </a:rPr>
              <a:t>22.05</a:t>
            </a:r>
            <a:r>
              <a:rPr lang="ar-EG" sz="3900" b="1" dirty="0">
                <a:solidFill>
                  <a:srgbClr val="000000"/>
                </a:solidFill>
                <a:latin typeface="Arial Bold"/>
                <a:ea typeface="Arial Bold"/>
                <a:cs typeface="Arial Bold"/>
                <a:sym typeface="Arial Bold"/>
                <a:rtl/>
              </a:rPr>
              <a:t>.</a:t>
            </a:r>
          </a:p>
          <a:p>
            <a:pPr algn="r" rtl="1">
              <a:lnSpc>
                <a:spcPts val="7020"/>
              </a:lnSpc>
            </a:pPr>
            <a:r>
              <a:rPr lang="he-IL" sz="3900" b="1" dirty="0">
                <a:solidFill>
                  <a:srgbClr val="000000"/>
                </a:solidFill>
                <a:latin typeface="Arial Bold"/>
                <a:ea typeface="Arial Bold"/>
                <a:cs typeface="Arial Bold"/>
                <a:sym typeface="Arial Bold"/>
                <a:rtl/>
              </a:rPr>
              <a:t>את עובדת כבר חצי שנה בגלידריה השכונתית.</a:t>
            </a:r>
          </a:p>
          <a:p>
            <a:pPr algn="r" rtl="1">
              <a:lnSpc>
                <a:spcPts val="7020"/>
              </a:lnSpc>
            </a:pPr>
            <a:r>
              <a:rPr lang="he-IL" sz="3900" b="1" dirty="0">
                <a:solidFill>
                  <a:srgbClr val="000000"/>
                </a:solidFill>
                <a:latin typeface="Arial Bold"/>
                <a:ea typeface="Arial Bold"/>
                <a:cs typeface="Arial Bold"/>
                <a:sym typeface="Arial Bold"/>
                <a:rtl/>
              </a:rPr>
              <a:t>בחודש מאי, עבדת </a:t>
            </a:r>
            <a:r>
              <a:rPr lang="en-US" sz="3900" b="1" dirty="0">
                <a:solidFill>
                  <a:srgbClr val="000000"/>
                </a:solidFill>
                <a:latin typeface="Arial Bold"/>
                <a:ea typeface="Arial Bold"/>
                <a:cs typeface="Arial Bold"/>
                <a:sym typeface="Arial Bold"/>
              </a:rPr>
              <a:t>5</a:t>
            </a:r>
            <a:r>
              <a:rPr lang="he-IL" sz="3900" b="1" dirty="0">
                <a:solidFill>
                  <a:srgbClr val="000000"/>
                </a:solidFill>
                <a:latin typeface="Arial Bold"/>
                <a:ea typeface="Arial Bold"/>
                <a:cs typeface="Arial Bold"/>
                <a:sym typeface="Arial Bold"/>
                <a:rtl/>
              </a:rPr>
              <a:t> שעות בכל יום.</a:t>
            </a:r>
          </a:p>
          <a:p>
            <a:pPr algn="r" rtl="1">
              <a:lnSpc>
                <a:spcPts val="7020"/>
              </a:lnSpc>
            </a:pPr>
            <a:r>
              <a:rPr lang="he-IL" sz="3900" b="1" dirty="0">
                <a:solidFill>
                  <a:srgbClr val="000000"/>
                </a:solidFill>
                <a:latin typeface="Arial Bold"/>
                <a:ea typeface="Arial Bold"/>
                <a:cs typeface="Arial Bold"/>
                <a:sym typeface="Arial Bold"/>
                <a:rtl/>
              </a:rPr>
              <a:t>ב. </a:t>
            </a:r>
            <a:r>
              <a:rPr lang="he-IL" sz="3900" dirty="0">
                <a:solidFill>
                  <a:srgbClr val="000000"/>
                </a:solidFill>
                <a:latin typeface="Arial Bold"/>
                <a:ea typeface="Arial Bold"/>
                <a:cs typeface="Arial Bold"/>
                <a:sym typeface="Arial Bold"/>
                <a:rtl/>
              </a:rPr>
              <a:t>מהו השכר החודשי שתקבלי עבור חודש מאי </a:t>
            </a:r>
          </a:p>
          <a:p>
            <a:pPr algn="r" rtl="1">
              <a:lnSpc>
                <a:spcPts val="7020"/>
              </a:lnSpc>
            </a:pPr>
            <a:r>
              <a:rPr lang="he-IL" sz="3900" dirty="0">
                <a:solidFill>
                  <a:srgbClr val="000000"/>
                </a:solidFill>
                <a:latin typeface="Arial Bold"/>
                <a:ea typeface="Arial Bold"/>
                <a:cs typeface="Arial Bold"/>
                <a:sym typeface="Arial Bold"/>
                <a:rtl/>
              </a:rPr>
              <a:t>    (עד ה</a:t>
            </a:r>
            <a:r>
              <a:rPr lang="en-US" sz="3900" dirty="0">
                <a:solidFill>
                  <a:srgbClr val="000000"/>
                </a:solidFill>
                <a:latin typeface="Arial Bold"/>
                <a:ea typeface="Arial Bold"/>
                <a:cs typeface="Arial Bold"/>
                <a:sym typeface="Arial Bold"/>
              </a:rPr>
              <a:t>21.5</a:t>
            </a:r>
            <a:r>
              <a:rPr lang="he-IL" sz="3900" dirty="0">
                <a:solidFill>
                  <a:srgbClr val="000000"/>
                </a:solidFill>
                <a:latin typeface="Arial Bold"/>
                <a:ea typeface="Arial Bold"/>
                <a:cs typeface="Arial Bold"/>
                <a:sym typeface="Arial Bold"/>
                <a:rtl/>
              </a:rPr>
              <a:t> עבדת </a:t>
            </a:r>
            <a:r>
              <a:rPr lang="en-US" sz="3900" dirty="0">
                <a:solidFill>
                  <a:srgbClr val="000000"/>
                </a:solidFill>
                <a:latin typeface="Arial Bold"/>
                <a:ea typeface="Arial Bold"/>
                <a:cs typeface="Arial Bold"/>
                <a:sym typeface="Arial Bold"/>
              </a:rPr>
              <a:t>14</a:t>
            </a:r>
            <a:r>
              <a:rPr lang="he-IL" sz="3900" dirty="0">
                <a:solidFill>
                  <a:srgbClr val="000000"/>
                </a:solidFill>
                <a:latin typeface="Arial Bold"/>
                <a:ea typeface="Arial Bold"/>
                <a:cs typeface="Arial Bold"/>
                <a:sym typeface="Arial Bold"/>
                <a:rtl/>
              </a:rPr>
              <a:t> יום, החל מה</a:t>
            </a:r>
            <a:r>
              <a:rPr lang="en-US" sz="3900" dirty="0">
                <a:solidFill>
                  <a:srgbClr val="000000"/>
                </a:solidFill>
                <a:latin typeface="Arial Bold"/>
                <a:ea typeface="Arial Bold"/>
                <a:cs typeface="Arial Bold"/>
                <a:sym typeface="Arial Bold"/>
              </a:rPr>
              <a:t>22.5</a:t>
            </a:r>
            <a:r>
              <a:rPr lang="ar-EG" sz="3900" dirty="0">
                <a:solidFill>
                  <a:srgbClr val="000000"/>
                </a:solidFill>
                <a:latin typeface="Arial Bold"/>
                <a:ea typeface="Arial Bold"/>
                <a:cs typeface="Arial Bold"/>
                <a:sym typeface="Arial Bold"/>
                <a:rtl/>
              </a:rPr>
              <a:t>, </a:t>
            </a:r>
          </a:p>
          <a:p>
            <a:pPr algn="r" rtl="1">
              <a:lnSpc>
                <a:spcPts val="7020"/>
              </a:lnSpc>
            </a:pPr>
            <a:r>
              <a:rPr lang="he-IL" sz="3900" dirty="0">
                <a:solidFill>
                  <a:srgbClr val="000000"/>
                </a:solidFill>
                <a:latin typeface="Arial Bold"/>
                <a:ea typeface="Arial Bold"/>
                <a:cs typeface="Arial Bold"/>
                <a:sym typeface="Arial Bold"/>
                <a:rtl/>
              </a:rPr>
              <a:t>     עבדת שבעה ימים נוספים).</a:t>
            </a:r>
          </a:p>
        </p:txBody>
      </p:sp>
      <p:sp>
        <p:nvSpPr>
          <p:cNvPr id="5" name="TextBox 5"/>
          <p:cNvSpPr txBox="1"/>
          <p:nvPr/>
        </p:nvSpPr>
        <p:spPr>
          <a:xfrm>
            <a:off x="922950" y="8734425"/>
            <a:ext cx="14799070" cy="502445"/>
          </a:xfrm>
          <a:prstGeom prst="rect">
            <a:avLst/>
          </a:prstGeom>
        </p:spPr>
        <p:txBody>
          <a:bodyPr lIns="0" tIns="0" rIns="0" bIns="0" rtlCol="0" anchor="t">
            <a:spAutoFit/>
          </a:bodyPr>
          <a:lstStyle/>
          <a:p>
            <a:pPr algn="l">
              <a:lnSpc>
                <a:spcPts val="4079"/>
              </a:lnSpc>
              <a:spcBef>
                <a:spcPct val="0"/>
              </a:spcBef>
            </a:pPr>
            <a:r>
              <a:rPr lang="en-US" sz="3399" dirty="0">
                <a:solidFill>
                  <a:srgbClr val="000000"/>
                </a:solidFill>
                <a:latin typeface="Arial" panose="020B0604020202020204" pitchFamily="34" charset="0"/>
                <a:ea typeface="Rubik"/>
                <a:cs typeface="Arial" panose="020B0604020202020204" pitchFamily="34" charset="0"/>
                <a:sym typeface="Rubik"/>
              </a:rPr>
              <a:t>(27.93 X 14 X 5) + (30.91 X 7 X 5) = 1,955.1 + 1,081.85 =</a:t>
            </a:r>
            <a:r>
              <a:rPr lang="en-US" sz="3399" b="1" dirty="0">
                <a:solidFill>
                  <a:srgbClr val="CA524F"/>
                </a:solidFill>
                <a:latin typeface="Rubik Bold"/>
                <a:ea typeface="Rubik Bold"/>
                <a:cs typeface="Rubik Bold"/>
                <a:sym typeface="Rubik Bold"/>
              </a:rPr>
              <a:t> 3,036.95</a:t>
            </a:r>
          </a:p>
        </p:txBody>
      </p:sp>
      <p:sp>
        <p:nvSpPr>
          <p:cNvPr id="8" name="Freeform 12">
            <a:extLst>
              <a:ext uri="{FF2B5EF4-FFF2-40B4-BE49-F238E27FC236}">
                <a16:creationId xmlns:a16="http://schemas.microsoft.com/office/drawing/2014/main" id="{ED219122-0BB9-1C85-9E5A-0E73C9E31243}"/>
              </a:ext>
              <a:ext uri="{C183D7F6-B498-43B3-948B-1728B52AA6E4}">
                <adec:decorative xmlns:adec="http://schemas.microsoft.com/office/drawing/2017/decorative" val="1"/>
              </a:ext>
            </a:extLst>
          </p:cNvPr>
          <p:cNvSpPr/>
          <p:nvPr/>
        </p:nvSpPr>
        <p:spPr>
          <a:xfrm>
            <a:off x="3393617" y="1559785"/>
            <a:ext cx="4495941" cy="5619926"/>
          </a:xfrm>
          <a:custGeom>
            <a:avLst/>
            <a:gdLst/>
            <a:ahLst/>
            <a:cxnLst/>
            <a:rect l="l" t="t" r="r" b="b"/>
            <a:pathLst>
              <a:path w="4495941" h="5619926">
                <a:moveTo>
                  <a:pt x="0" y="0"/>
                </a:moveTo>
                <a:lnTo>
                  <a:pt x="4495941" y="0"/>
                </a:lnTo>
                <a:lnTo>
                  <a:pt x="4495941" y="5619927"/>
                </a:lnTo>
                <a:lnTo>
                  <a:pt x="0" y="5619927"/>
                </a:lnTo>
                <a:lnTo>
                  <a:pt x="0" y="0"/>
                </a:lnTo>
                <a:close/>
              </a:path>
            </a:pathLst>
          </a:custGeom>
          <a:blipFill>
            <a:blip r:embed="rId2"/>
            <a:stretch>
              <a:fillRect/>
            </a:stretch>
          </a:blipFill>
        </p:spPr>
        <p:txBody>
          <a:bodyPr/>
          <a:lstStyle/>
          <a:p>
            <a:endParaRPr lang="he-IL" dirty="0">
              <a:latin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8479418" y="219744"/>
            <a:ext cx="7870775" cy="171831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14759"/>
              </a:lnSpc>
              <a:spcBef>
                <a:spcPts val="0"/>
              </a:spcBef>
              <a:spcAft>
                <a:spcPts val="0"/>
              </a:spcAft>
              <a:buClrTx/>
              <a:buSzTx/>
              <a:buFontTx/>
              <a:buNone/>
              <a:tabLst/>
              <a:defRPr/>
            </a:pPr>
            <a:r>
              <a:rPr kumimoji="0" lang="he-IL" sz="8199" b="0" i="0" u="none" strike="noStrike" kern="1200" cap="none" spc="0" normalizeH="0" baseline="0" noProof="0" dirty="0">
                <a:ln>
                  <a:noFill/>
                </a:ln>
                <a:solidFill>
                  <a:srgbClr val="7030A0"/>
                </a:solidFill>
                <a:effectLst/>
                <a:uLnTx/>
                <a:uFillTx/>
                <a:ea typeface="Rubik"/>
                <a:cs typeface="Arial" panose="020B0604020202020204" pitchFamily="34" charset="0"/>
                <a:sym typeface="Rubik"/>
                <a:rtl/>
              </a:rPr>
              <a:t>תרגול- חישוב שכר</a:t>
            </a:r>
          </a:p>
        </p:txBody>
      </p:sp>
      <p:sp>
        <p:nvSpPr>
          <p:cNvPr id="3" name="Freeform 3" descr="לחצו כאן לצפיה בתרגיל">
            <a:hlinkClick r:id="rId3" tooltip="https://docs.google.com/document/d/131FHKCt8lIGRL8rBqDBKdqvBR4nVx0PJ/edit?usp=sharing&amp;ouid=108446085936183264764&amp;rtpof=true&amp;sd=true"/>
          </p:cNvPr>
          <p:cNvSpPr/>
          <p:nvPr/>
        </p:nvSpPr>
        <p:spPr>
          <a:xfrm>
            <a:off x="4499016" y="2871966"/>
            <a:ext cx="5904698" cy="6386334"/>
          </a:xfrm>
          <a:custGeom>
            <a:avLst/>
            <a:gdLst/>
            <a:ahLst/>
            <a:cxnLst/>
            <a:rect l="l" t="t" r="r" b="b"/>
            <a:pathLst>
              <a:path w="5904698" h="6386334">
                <a:moveTo>
                  <a:pt x="0" y="0"/>
                </a:moveTo>
                <a:lnTo>
                  <a:pt x="5904698" y="0"/>
                </a:lnTo>
                <a:lnTo>
                  <a:pt x="5904698" y="6386334"/>
                </a:lnTo>
                <a:lnTo>
                  <a:pt x="0" y="638633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dirty="0">
              <a:latin typeface="Arial" panose="020B0604020202020204" pitchFamily="34" charset="0"/>
            </a:endParaRPr>
          </a:p>
        </p:txBody>
      </p:sp>
      <p:grpSp>
        <p:nvGrpSpPr>
          <p:cNvPr id="5" name="Group 5">
            <a:extLst>
              <a:ext uri="{C183D7F6-B498-43B3-948B-1728B52AA6E4}">
                <adec:decorative xmlns:adec="http://schemas.microsoft.com/office/drawing/2017/decorative" val="1"/>
              </a:ext>
            </a:extLst>
          </p:cNvPr>
          <p:cNvGrpSpPr/>
          <p:nvPr/>
        </p:nvGrpSpPr>
        <p:grpSpPr>
          <a:xfrm>
            <a:off x="7711445" y="4705835"/>
            <a:ext cx="3862485" cy="4758011"/>
            <a:chOff x="1173530" y="609549"/>
            <a:chExt cx="5149979" cy="6344015"/>
          </a:xfrm>
        </p:grpSpPr>
        <p:sp>
          <p:nvSpPr>
            <p:cNvPr id="6" name="Freeform 6"/>
            <p:cNvSpPr/>
            <p:nvPr/>
          </p:nvSpPr>
          <p:spPr>
            <a:xfrm rot="-1556386">
              <a:off x="1173530" y="609549"/>
              <a:ext cx="4248099" cy="6344015"/>
            </a:xfrm>
            <a:custGeom>
              <a:avLst/>
              <a:gdLst/>
              <a:ahLst/>
              <a:cxnLst/>
              <a:rect l="l" t="t" r="r" b="b"/>
              <a:pathLst>
                <a:path w="4248099" h="6344015">
                  <a:moveTo>
                    <a:pt x="0" y="0"/>
                  </a:moveTo>
                  <a:lnTo>
                    <a:pt x="4248099" y="0"/>
                  </a:lnTo>
                  <a:lnTo>
                    <a:pt x="4248099" y="6344015"/>
                  </a:lnTo>
                  <a:lnTo>
                    <a:pt x="0" y="6344015"/>
                  </a:lnTo>
                  <a:lnTo>
                    <a:pt x="0" y="0"/>
                  </a:lnTo>
                  <a:close/>
                </a:path>
              </a:pathLst>
            </a:custGeom>
            <a:blipFill>
              <a:blip r:embed="rId5"/>
              <a:stretch>
                <a:fillRect/>
              </a:stretch>
            </a:blipFill>
          </p:spPr>
          <p:txBody>
            <a:bodyPr/>
            <a:lstStyle/>
            <a:p>
              <a:endParaRPr lang="he-IL" dirty="0">
                <a:latin typeface="Arial" panose="020B0604020202020204" pitchFamily="34" charset="0"/>
              </a:endParaRPr>
            </a:p>
          </p:txBody>
        </p:sp>
        <p:sp>
          <p:nvSpPr>
            <p:cNvPr id="7" name="TextBox 7"/>
            <p:cNvSpPr txBox="1"/>
            <p:nvPr/>
          </p:nvSpPr>
          <p:spPr>
            <a:xfrm rot="20003575">
              <a:off x="3994969" y="5603035"/>
              <a:ext cx="2328540" cy="778161"/>
            </a:xfrm>
            <a:prstGeom prst="rect">
              <a:avLst/>
            </a:prstGeom>
          </p:spPr>
          <p:txBody>
            <a:bodyPr wrap="square" lIns="0" tIns="0" rIns="0" bIns="0" rtlCol="0" anchor="t">
              <a:spAutoFit/>
            </a:bodyPr>
            <a:lstStyle/>
            <a:p>
              <a:pPr algn="ctr" rtl="1">
                <a:lnSpc>
                  <a:spcPts val="4664"/>
                </a:lnSpc>
                <a:spcBef>
                  <a:spcPct val="0"/>
                </a:spcBef>
              </a:pPr>
              <a:r>
                <a:rPr lang="he-IL" sz="3886" b="1" dirty="0">
                  <a:solidFill>
                    <a:srgbClr val="FFFFFF"/>
                  </a:solidFill>
                  <a:latin typeface="Arial" panose="020B0604020202020204" pitchFamily="34" charset="0"/>
                  <a:ea typeface="Calibri (MS) Bold"/>
                  <a:cs typeface="Arial" panose="020B0604020202020204" pitchFamily="34" charset="0"/>
                  <a:sym typeface="Calibri (MS) Bold"/>
                  <a:rtl/>
                </a:rPr>
                <a:t>לחצו כאן</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0" y="3177169"/>
            <a:ext cx="9606158" cy="7109831"/>
          </a:xfrm>
          <a:custGeom>
            <a:avLst/>
            <a:gdLst/>
            <a:ahLst/>
            <a:cxnLst/>
            <a:rect l="l" t="t" r="r" b="b"/>
            <a:pathLst>
              <a:path w="9606158" h="7109831">
                <a:moveTo>
                  <a:pt x="0" y="0"/>
                </a:moveTo>
                <a:lnTo>
                  <a:pt x="9606158" y="0"/>
                </a:lnTo>
                <a:lnTo>
                  <a:pt x="9606158" y="7109831"/>
                </a:lnTo>
                <a:lnTo>
                  <a:pt x="0" y="7109831"/>
                </a:lnTo>
                <a:lnTo>
                  <a:pt x="0" y="0"/>
                </a:lnTo>
                <a:close/>
              </a:path>
            </a:pathLst>
          </a:custGeom>
          <a:blipFill>
            <a:blip r:embed="rId3"/>
            <a:stretch>
              <a:fillRect l="-35580"/>
            </a:stretch>
          </a:blipFill>
        </p:spPr>
        <p:txBody>
          <a:bodyPr/>
          <a:lstStyle/>
          <a:p>
            <a:endParaRPr lang="he-IL" dirty="0">
              <a:latin typeface="Arial" panose="020B0604020202020204" pitchFamily="34" charset="0"/>
            </a:endParaRPr>
          </a:p>
        </p:txBody>
      </p:sp>
      <p:sp>
        <p:nvSpPr>
          <p:cNvPr id="4" name="Freeform 4">
            <a:extLst>
              <a:ext uri="{C183D7F6-B498-43B3-948B-1728B52AA6E4}">
                <adec:decorative xmlns:adec="http://schemas.microsoft.com/office/drawing/2017/decorative" val="1"/>
              </a:ext>
            </a:extLst>
          </p:cNvPr>
          <p:cNvSpPr/>
          <p:nvPr/>
        </p:nvSpPr>
        <p:spPr>
          <a:xfrm>
            <a:off x="6556913" y="674959"/>
            <a:ext cx="9812591" cy="5004421"/>
          </a:xfrm>
          <a:custGeom>
            <a:avLst/>
            <a:gdLst/>
            <a:ahLst/>
            <a:cxnLst/>
            <a:rect l="l" t="t" r="r" b="b"/>
            <a:pathLst>
              <a:path w="9812591" h="5004421">
                <a:moveTo>
                  <a:pt x="0" y="0"/>
                </a:moveTo>
                <a:lnTo>
                  <a:pt x="9812591" y="0"/>
                </a:lnTo>
                <a:lnTo>
                  <a:pt x="9812591" y="5004421"/>
                </a:lnTo>
                <a:lnTo>
                  <a:pt x="0" y="500442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dirty="0">
              <a:latin typeface="Arial" panose="020B0604020202020204" pitchFamily="34" charset="0"/>
            </a:endParaRPr>
          </a:p>
        </p:txBody>
      </p:sp>
      <p:sp>
        <p:nvSpPr>
          <p:cNvPr id="5" name="TextBox 5"/>
          <p:cNvSpPr txBox="1"/>
          <p:nvPr/>
        </p:nvSpPr>
        <p:spPr>
          <a:xfrm>
            <a:off x="6687289" y="1723946"/>
            <a:ext cx="9551840" cy="2893100"/>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ליאם, בן </a:t>
            </a:r>
            <a:r>
              <a:rPr lang="en-US" sz="3200" dirty="0">
                <a:solidFill>
                  <a:srgbClr val="000000"/>
                </a:solidFill>
                <a:latin typeface="Arial" panose="020B0604020202020204" pitchFamily="34" charset="0"/>
                <a:ea typeface="Rubik"/>
                <a:cs typeface="Arial" panose="020B0604020202020204" pitchFamily="34" charset="0"/>
                <a:sym typeface="Rubik"/>
              </a:rPr>
              <a:t>14.5</a:t>
            </a:r>
            <a:r>
              <a:rPr lang="he-IL" sz="3200" dirty="0">
                <a:solidFill>
                  <a:srgbClr val="000000"/>
                </a:solidFill>
                <a:latin typeface="Arial" panose="020B0604020202020204" pitchFamily="34" charset="0"/>
                <a:ea typeface="Rubik"/>
                <a:cs typeface="Arial" panose="020B0604020202020204" pitchFamily="34" charset="0"/>
                <a:sym typeface="Rubik"/>
                <a:rtl/>
              </a:rPr>
              <a:t>, התקבל במהלך חופשת הקיץ לעבודה כמפעיל במתחם גיימינג. מנהל המתחם הסביר לו שבגלל שהציוד יקר ואין לו ניסיון קודם, עליו לבצע יומיים של "משמרות התלמדות" ללא תשלום כדי לבדוק את התאמתו.</a:t>
            </a:r>
          </a:p>
        </p:txBody>
      </p:sp>
      <p:sp>
        <p:nvSpPr>
          <p:cNvPr id="7" name="Freeform 7">
            <a:extLst>
              <a:ext uri="{C183D7F6-B498-43B3-948B-1728B52AA6E4}">
                <adec:decorative xmlns:adec="http://schemas.microsoft.com/office/drawing/2017/decorative" val="1"/>
              </a:ext>
            </a:extLst>
          </p:cNvPr>
          <p:cNvSpPr/>
          <p:nvPr/>
        </p:nvSpPr>
        <p:spPr>
          <a:xfrm>
            <a:off x="9606158" y="6286687"/>
            <a:ext cx="8171351" cy="3391111"/>
          </a:xfrm>
          <a:custGeom>
            <a:avLst/>
            <a:gdLst/>
            <a:ahLst/>
            <a:cxnLst/>
            <a:rect l="l" t="t" r="r" b="b"/>
            <a:pathLst>
              <a:path w="10895134" h="4521481">
                <a:moveTo>
                  <a:pt x="0" y="0"/>
                </a:moveTo>
                <a:lnTo>
                  <a:pt x="10895134" y="0"/>
                </a:lnTo>
                <a:lnTo>
                  <a:pt x="10895134" y="4521481"/>
                </a:lnTo>
                <a:lnTo>
                  <a:pt x="0" y="452148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e-IL" dirty="0">
              <a:latin typeface="Arial" panose="020B0604020202020204" pitchFamily="34" charset="0"/>
            </a:endParaRPr>
          </a:p>
        </p:txBody>
      </p:sp>
      <p:sp>
        <p:nvSpPr>
          <p:cNvPr id="8" name="TextBox 8"/>
          <p:cNvSpPr txBox="1"/>
          <p:nvPr/>
        </p:nvSpPr>
        <p:spPr>
          <a:xfrm>
            <a:off x="10123754" y="6966144"/>
            <a:ext cx="6584907" cy="2138855"/>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המנהל עובר על החוק! כל דקת עבודה מחייבת תשלום שכר, כולל זמן "התלמדות" או ימי הכנה וניסיון.</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14228" y="4655133"/>
            <a:ext cx="10316694" cy="5631867"/>
          </a:xfrm>
          <a:custGeom>
            <a:avLst/>
            <a:gdLst/>
            <a:ahLst/>
            <a:cxnLst/>
            <a:rect l="l" t="t" r="r" b="b"/>
            <a:pathLst>
              <a:path w="10316694" h="5631867">
                <a:moveTo>
                  <a:pt x="0" y="0"/>
                </a:moveTo>
                <a:lnTo>
                  <a:pt x="10316694" y="0"/>
                </a:lnTo>
                <a:lnTo>
                  <a:pt x="10316694" y="5631867"/>
                </a:lnTo>
                <a:lnTo>
                  <a:pt x="0" y="5631867"/>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sp>
        <p:nvSpPr>
          <p:cNvPr id="4" name="Freeform 4">
            <a:extLst>
              <a:ext uri="{C183D7F6-B498-43B3-948B-1728B52AA6E4}">
                <adec:decorative xmlns:adec="http://schemas.microsoft.com/office/drawing/2017/decorative" val="1"/>
              </a:ext>
            </a:extLst>
          </p:cNvPr>
          <p:cNvSpPr/>
          <p:nvPr/>
        </p:nvSpPr>
        <p:spPr>
          <a:xfrm>
            <a:off x="6556913" y="674959"/>
            <a:ext cx="9812591" cy="5004421"/>
          </a:xfrm>
          <a:custGeom>
            <a:avLst/>
            <a:gdLst/>
            <a:ahLst/>
            <a:cxnLst/>
            <a:rect l="l" t="t" r="r" b="b"/>
            <a:pathLst>
              <a:path w="9812591" h="5004421">
                <a:moveTo>
                  <a:pt x="0" y="0"/>
                </a:moveTo>
                <a:lnTo>
                  <a:pt x="9812591" y="0"/>
                </a:lnTo>
                <a:lnTo>
                  <a:pt x="9812591" y="5004421"/>
                </a:lnTo>
                <a:lnTo>
                  <a:pt x="0" y="500442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dirty="0">
              <a:latin typeface="Arial" panose="020B0604020202020204" pitchFamily="34" charset="0"/>
            </a:endParaRPr>
          </a:p>
        </p:txBody>
      </p:sp>
      <p:sp>
        <p:nvSpPr>
          <p:cNvPr id="5" name="TextBox 5"/>
          <p:cNvSpPr txBox="1"/>
          <p:nvPr/>
        </p:nvSpPr>
        <p:spPr>
          <a:xfrm>
            <a:off x="6687289" y="1723946"/>
            <a:ext cx="9551840" cy="2893100"/>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מאיה, בת </a:t>
            </a:r>
            <a:r>
              <a:rPr lang="en-US" sz="3200" dirty="0">
                <a:solidFill>
                  <a:srgbClr val="000000"/>
                </a:solidFill>
                <a:latin typeface="Arial" panose="020B0604020202020204" pitchFamily="34" charset="0"/>
                <a:ea typeface="Rubik"/>
                <a:cs typeface="Arial" panose="020B0604020202020204" pitchFamily="34" charset="0"/>
                <a:sym typeface="Rubik"/>
              </a:rPr>
              <a:t>15</a:t>
            </a:r>
            <a:r>
              <a:rPr lang="he-IL" sz="3200" dirty="0">
                <a:solidFill>
                  <a:srgbClr val="000000"/>
                </a:solidFill>
                <a:latin typeface="Arial" panose="020B0604020202020204" pitchFamily="34" charset="0"/>
                <a:ea typeface="Rubik"/>
                <a:cs typeface="Arial" panose="020B0604020202020204" pitchFamily="34" charset="0"/>
                <a:sym typeface="Rubik"/>
                <a:rtl/>
              </a:rPr>
              <a:t>, עובדת בחופשה כמלקטת הזמנות במרכז אריזה למשלוחי מזון מהירים. במהלך המשמרת, נפל מידיה בטעות קרטון עם בקבוקי זכוכית של שמן זית והם נשברו. מנהל המשמרת הודיע לה כי עלות הנזק תנוכה ממשכורתה.</a:t>
            </a:r>
          </a:p>
        </p:txBody>
      </p:sp>
      <p:sp>
        <p:nvSpPr>
          <p:cNvPr id="7" name="Freeform 7">
            <a:extLst>
              <a:ext uri="{C183D7F6-B498-43B3-948B-1728B52AA6E4}">
                <adec:decorative xmlns:adec="http://schemas.microsoft.com/office/drawing/2017/decorative" val="1"/>
              </a:ext>
            </a:extLst>
          </p:cNvPr>
          <p:cNvSpPr/>
          <p:nvPr/>
        </p:nvSpPr>
        <p:spPr>
          <a:xfrm>
            <a:off x="9606158" y="6286687"/>
            <a:ext cx="8171351" cy="3391111"/>
          </a:xfrm>
          <a:custGeom>
            <a:avLst/>
            <a:gdLst/>
            <a:ahLst/>
            <a:cxnLst/>
            <a:rect l="l" t="t" r="r" b="b"/>
            <a:pathLst>
              <a:path w="10895134" h="4521481">
                <a:moveTo>
                  <a:pt x="0" y="0"/>
                </a:moveTo>
                <a:lnTo>
                  <a:pt x="10895134" y="0"/>
                </a:lnTo>
                <a:lnTo>
                  <a:pt x="10895134" y="4521481"/>
                </a:lnTo>
                <a:lnTo>
                  <a:pt x="0" y="452148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e-IL" dirty="0">
              <a:latin typeface="Arial" panose="020B0604020202020204" pitchFamily="34" charset="0"/>
            </a:endParaRPr>
          </a:p>
        </p:txBody>
      </p:sp>
      <p:sp>
        <p:nvSpPr>
          <p:cNvPr id="8" name="TextBox 8"/>
          <p:cNvSpPr txBox="1"/>
          <p:nvPr/>
        </p:nvSpPr>
        <p:spPr>
          <a:xfrm>
            <a:off x="9995700" y="6589209"/>
            <a:ext cx="6584907" cy="3636893"/>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המנהל עובר על החוק! חל איסור מוחלט לגבות "קנסות" או לנכות ממשכורתו של עובד סכומים בגין נזק לציוד או לסחורה, אלא אם כן הנזק נגרם במזיד.</a:t>
            </a:r>
          </a:p>
          <a:p>
            <a:pPr algn="ctr" rtl="1">
              <a:lnSpc>
                <a:spcPts val="5760"/>
              </a:lnSpc>
              <a:spcBef>
                <a:spcPct val="0"/>
              </a:spcBef>
            </a:pPr>
            <a:endParaRPr lang="he-IL" sz="3200" dirty="0">
              <a:solidFill>
                <a:srgbClr val="000000"/>
              </a:solidFill>
              <a:latin typeface="Arial" panose="020B0604020202020204" pitchFamily="34" charset="0"/>
              <a:ea typeface="Rubik"/>
              <a:cs typeface="Arial" panose="020B0604020202020204" pitchFamily="34" charset="0"/>
              <a:sym typeface="Rubik"/>
              <a:rtl/>
            </a:endParaRPr>
          </a:p>
        </p:txBody>
      </p:sp>
      <p:sp>
        <p:nvSpPr>
          <p:cNvPr id="9" name="Freeform 9">
            <a:extLst>
              <a:ext uri="{C183D7F6-B498-43B3-948B-1728B52AA6E4}">
                <adec:decorative xmlns:adec="http://schemas.microsoft.com/office/drawing/2017/decorative" val="1"/>
              </a:ext>
            </a:extLst>
          </p:cNvPr>
          <p:cNvSpPr/>
          <p:nvPr/>
        </p:nvSpPr>
        <p:spPr>
          <a:xfrm>
            <a:off x="0" y="4655133"/>
            <a:ext cx="10316694" cy="5631867"/>
          </a:xfrm>
          <a:custGeom>
            <a:avLst/>
            <a:gdLst/>
            <a:ahLst/>
            <a:cxnLst/>
            <a:rect l="l" t="t" r="r" b="b"/>
            <a:pathLst>
              <a:path w="10316694" h="5631867">
                <a:moveTo>
                  <a:pt x="0" y="0"/>
                </a:moveTo>
                <a:lnTo>
                  <a:pt x="10316694" y="0"/>
                </a:lnTo>
                <a:lnTo>
                  <a:pt x="10316694" y="5631867"/>
                </a:lnTo>
                <a:lnTo>
                  <a:pt x="0" y="5631867"/>
                </a:lnTo>
                <a:lnTo>
                  <a:pt x="0" y="0"/>
                </a:lnTo>
                <a:close/>
              </a:path>
            </a:pathLst>
          </a:custGeom>
          <a:blipFill>
            <a:blip r:embed="rId6"/>
            <a:stretch>
              <a:fillRect/>
            </a:stretch>
          </a:blipFill>
        </p:spPr>
        <p:txBody>
          <a:bodyPr/>
          <a:lstStyle/>
          <a:p>
            <a:endParaRPr lang="he-IL"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586933" y="1746057"/>
            <a:ext cx="11866981" cy="8709332"/>
          </a:xfrm>
          <a:custGeom>
            <a:avLst/>
            <a:gdLst/>
            <a:ahLst/>
            <a:cxnLst/>
            <a:rect l="l" t="t" r="r" b="b"/>
            <a:pathLst>
              <a:path w="11866981" h="8709332">
                <a:moveTo>
                  <a:pt x="0" y="0"/>
                </a:moveTo>
                <a:lnTo>
                  <a:pt x="11866980" y="0"/>
                </a:lnTo>
                <a:lnTo>
                  <a:pt x="11866980" y="8709332"/>
                </a:lnTo>
                <a:lnTo>
                  <a:pt x="0" y="8709332"/>
                </a:lnTo>
                <a:lnTo>
                  <a:pt x="0" y="0"/>
                </a:lnTo>
                <a:close/>
              </a:path>
            </a:pathLst>
          </a:custGeom>
          <a:blipFill>
            <a:blip r:embed="rId3"/>
            <a:stretch>
              <a:fillRect l="-34441"/>
            </a:stretch>
          </a:blipFill>
        </p:spPr>
        <p:txBody>
          <a:bodyPr/>
          <a:lstStyle/>
          <a:p>
            <a:endParaRPr lang="he-IL" dirty="0">
              <a:latin typeface="Arial" panose="020B0604020202020204" pitchFamily="34" charset="0"/>
            </a:endParaRPr>
          </a:p>
        </p:txBody>
      </p:sp>
      <p:sp>
        <p:nvSpPr>
          <p:cNvPr id="4" name="Freeform 4">
            <a:extLst>
              <a:ext uri="{C183D7F6-B498-43B3-948B-1728B52AA6E4}">
                <adec:decorative xmlns:adec="http://schemas.microsoft.com/office/drawing/2017/decorative" val="1"/>
              </a:ext>
            </a:extLst>
          </p:cNvPr>
          <p:cNvSpPr/>
          <p:nvPr/>
        </p:nvSpPr>
        <p:spPr>
          <a:xfrm>
            <a:off x="6556913" y="674959"/>
            <a:ext cx="9812591" cy="5004421"/>
          </a:xfrm>
          <a:custGeom>
            <a:avLst/>
            <a:gdLst/>
            <a:ahLst/>
            <a:cxnLst/>
            <a:rect l="l" t="t" r="r" b="b"/>
            <a:pathLst>
              <a:path w="9812591" h="5004421">
                <a:moveTo>
                  <a:pt x="0" y="0"/>
                </a:moveTo>
                <a:lnTo>
                  <a:pt x="9812591" y="0"/>
                </a:lnTo>
                <a:lnTo>
                  <a:pt x="9812591" y="5004421"/>
                </a:lnTo>
                <a:lnTo>
                  <a:pt x="0" y="500442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dirty="0">
              <a:latin typeface="Arial" panose="020B0604020202020204" pitchFamily="34" charset="0"/>
            </a:endParaRPr>
          </a:p>
        </p:txBody>
      </p:sp>
      <p:sp>
        <p:nvSpPr>
          <p:cNvPr id="5" name="TextBox 5"/>
          <p:cNvSpPr txBox="1"/>
          <p:nvPr/>
        </p:nvSpPr>
        <p:spPr>
          <a:xfrm>
            <a:off x="6687289" y="1723946"/>
            <a:ext cx="9551840" cy="3636893"/>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תומר, בן </a:t>
            </a:r>
            <a:r>
              <a:rPr lang="en-US" sz="3200" dirty="0">
                <a:solidFill>
                  <a:srgbClr val="000000"/>
                </a:solidFill>
                <a:latin typeface="Arial" panose="020B0604020202020204" pitchFamily="34" charset="0"/>
                <a:ea typeface="Rubik"/>
                <a:cs typeface="Arial" panose="020B0604020202020204" pitchFamily="34" charset="0"/>
                <a:sym typeface="Rubik"/>
              </a:rPr>
              <a:t>15</a:t>
            </a:r>
            <a:r>
              <a:rPr lang="he-IL" sz="3200" dirty="0">
                <a:solidFill>
                  <a:srgbClr val="000000"/>
                </a:solidFill>
                <a:latin typeface="Arial" panose="020B0604020202020204" pitchFamily="34" charset="0"/>
                <a:ea typeface="Rubik"/>
                <a:cs typeface="Arial" panose="020B0604020202020204" pitchFamily="34" charset="0"/>
                <a:sym typeface="Rubik"/>
                <a:rtl/>
              </a:rPr>
              <a:t>, עובד כעוזר טכני במתחם צילומים ופופ-אפ דיגיטלי. לאחר שעבד </a:t>
            </a:r>
            <a:r>
              <a:rPr lang="en-US" sz="3200" dirty="0">
                <a:solidFill>
                  <a:srgbClr val="000000"/>
                </a:solidFill>
                <a:latin typeface="Arial" panose="020B0604020202020204" pitchFamily="34" charset="0"/>
                <a:ea typeface="Rubik"/>
                <a:cs typeface="Arial" panose="020B0604020202020204" pitchFamily="34" charset="0"/>
                <a:sym typeface="Rubik"/>
              </a:rPr>
              <a:t>7</a:t>
            </a:r>
            <a:r>
              <a:rPr lang="he-IL" sz="3200" dirty="0">
                <a:solidFill>
                  <a:srgbClr val="000000"/>
                </a:solidFill>
                <a:latin typeface="Arial" panose="020B0604020202020204" pitchFamily="34" charset="0"/>
                <a:ea typeface="Rubik"/>
                <a:cs typeface="Arial" panose="020B0604020202020204" pitchFamily="34" charset="0"/>
                <a:sym typeface="Rubik"/>
                <a:rtl/>
              </a:rPr>
              <a:t> שעות רצופות, ביקש מהמנהל לצאת להפסקה. המנהל סירב ואמר כי מכיוון שיש עומס במתחם ואין כרגע עובד שיחליף אותו, לא ניתן לצאת להפסקה במשמרת זו.</a:t>
            </a:r>
          </a:p>
        </p:txBody>
      </p:sp>
      <p:sp>
        <p:nvSpPr>
          <p:cNvPr id="7" name="Freeform 7">
            <a:extLst>
              <a:ext uri="{C183D7F6-B498-43B3-948B-1728B52AA6E4}">
                <adec:decorative xmlns:adec="http://schemas.microsoft.com/office/drawing/2017/decorative" val="1"/>
              </a:ext>
            </a:extLst>
          </p:cNvPr>
          <p:cNvSpPr/>
          <p:nvPr/>
        </p:nvSpPr>
        <p:spPr>
          <a:xfrm>
            <a:off x="9606158" y="6286687"/>
            <a:ext cx="8171351" cy="3391111"/>
          </a:xfrm>
          <a:custGeom>
            <a:avLst/>
            <a:gdLst/>
            <a:ahLst/>
            <a:cxnLst/>
            <a:rect l="l" t="t" r="r" b="b"/>
            <a:pathLst>
              <a:path w="10895134" h="4521481">
                <a:moveTo>
                  <a:pt x="0" y="0"/>
                </a:moveTo>
                <a:lnTo>
                  <a:pt x="10895134" y="0"/>
                </a:lnTo>
                <a:lnTo>
                  <a:pt x="10895134" y="4521481"/>
                </a:lnTo>
                <a:lnTo>
                  <a:pt x="0" y="452148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e-IL" dirty="0">
              <a:latin typeface="Arial" panose="020B0604020202020204" pitchFamily="34" charset="0"/>
            </a:endParaRPr>
          </a:p>
        </p:txBody>
      </p:sp>
      <p:sp>
        <p:nvSpPr>
          <p:cNvPr id="8" name="TextBox 8"/>
          <p:cNvSpPr txBox="1"/>
          <p:nvPr/>
        </p:nvSpPr>
        <p:spPr>
          <a:xfrm>
            <a:off x="9995700" y="6589209"/>
            <a:ext cx="6584907" cy="2893100"/>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תומר צודק והמנהל טועה! עובד שעבד למעלה מ-</a:t>
            </a:r>
            <a:r>
              <a:rPr lang="en-US" sz="3200" dirty="0">
                <a:solidFill>
                  <a:srgbClr val="000000"/>
                </a:solidFill>
                <a:latin typeface="Arial" panose="020B0604020202020204" pitchFamily="34" charset="0"/>
                <a:ea typeface="Rubik"/>
                <a:cs typeface="Arial" panose="020B0604020202020204" pitchFamily="34" charset="0"/>
                <a:sym typeface="Rubik"/>
              </a:rPr>
              <a:t>6</a:t>
            </a:r>
            <a:r>
              <a:rPr lang="he-IL" sz="3200" dirty="0">
                <a:solidFill>
                  <a:srgbClr val="000000"/>
                </a:solidFill>
                <a:latin typeface="Arial" panose="020B0604020202020204" pitchFamily="34" charset="0"/>
                <a:ea typeface="Rubik"/>
                <a:cs typeface="Arial" panose="020B0604020202020204" pitchFamily="34" charset="0"/>
                <a:sym typeface="Rubik"/>
                <a:rtl/>
              </a:rPr>
              <a:t> שעות רצופות זכאי על פי חוק להפסקה של </a:t>
            </a:r>
            <a:r>
              <a:rPr lang="en-US" sz="3200" dirty="0">
                <a:solidFill>
                  <a:srgbClr val="000000"/>
                </a:solidFill>
                <a:latin typeface="Arial" panose="020B0604020202020204" pitchFamily="34" charset="0"/>
                <a:ea typeface="Rubik"/>
                <a:cs typeface="Arial" panose="020B0604020202020204" pitchFamily="34" charset="0"/>
                <a:sym typeface="Rubik"/>
              </a:rPr>
              <a:t>45</a:t>
            </a:r>
            <a:r>
              <a:rPr lang="he-IL" sz="3200" dirty="0">
                <a:solidFill>
                  <a:srgbClr val="000000"/>
                </a:solidFill>
                <a:latin typeface="Arial" panose="020B0604020202020204" pitchFamily="34" charset="0"/>
                <a:ea typeface="Rubik"/>
                <a:cs typeface="Arial" panose="020B0604020202020204" pitchFamily="34" charset="0"/>
                <a:sym typeface="Rubik"/>
                <a:rtl/>
              </a:rPr>
              <a:t> דקות, שמתוכן לפחות חצי שעה חייבת להיות רצופה.</a:t>
            </a:r>
          </a:p>
        </p:txBody>
      </p:sp>
      <p:sp>
        <p:nvSpPr>
          <p:cNvPr id="9" name="Freeform 9">
            <a:extLst>
              <a:ext uri="{C183D7F6-B498-43B3-948B-1728B52AA6E4}">
                <adec:decorative xmlns:adec="http://schemas.microsoft.com/office/drawing/2017/decorative" val="1"/>
              </a:ext>
            </a:extLst>
          </p:cNvPr>
          <p:cNvSpPr/>
          <p:nvPr/>
        </p:nvSpPr>
        <p:spPr>
          <a:xfrm>
            <a:off x="7640583" y="1914446"/>
            <a:ext cx="3511410" cy="8372554"/>
          </a:xfrm>
          <a:custGeom>
            <a:avLst/>
            <a:gdLst/>
            <a:ahLst/>
            <a:cxnLst/>
            <a:rect l="l" t="t" r="r" b="b"/>
            <a:pathLst>
              <a:path w="3511410" h="8372554">
                <a:moveTo>
                  <a:pt x="0" y="0"/>
                </a:moveTo>
                <a:lnTo>
                  <a:pt x="3511410" y="0"/>
                </a:lnTo>
                <a:lnTo>
                  <a:pt x="3511410" y="8372554"/>
                </a:lnTo>
                <a:lnTo>
                  <a:pt x="0" y="8372554"/>
                </a:lnTo>
                <a:lnTo>
                  <a:pt x="0" y="0"/>
                </a:lnTo>
                <a:close/>
              </a:path>
            </a:pathLst>
          </a:custGeom>
          <a:blipFill>
            <a:blip r:embed="rId3"/>
            <a:stretch>
              <a:fillRect l="-336781"/>
            </a:stretch>
          </a:blipFill>
        </p:spPr>
        <p:txBody>
          <a:bodyPr/>
          <a:lstStyle/>
          <a:p>
            <a:endParaRPr lang="he-IL"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2658366" y="1286774"/>
            <a:ext cx="8143272" cy="4153069"/>
          </a:xfrm>
          <a:custGeom>
            <a:avLst/>
            <a:gdLst/>
            <a:ahLst/>
            <a:cxnLst/>
            <a:rect l="l" t="t" r="r" b="b"/>
            <a:pathLst>
              <a:path w="8143272" h="4153069">
                <a:moveTo>
                  <a:pt x="0" y="0"/>
                </a:moveTo>
                <a:lnTo>
                  <a:pt x="8143273" y="0"/>
                </a:lnTo>
                <a:lnTo>
                  <a:pt x="8143273" y="4153069"/>
                </a:lnTo>
                <a:lnTo>
                  <a:pt x="0" y="41530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he-IL" dirty="0">
              <a:latin typeface="Arial" panose="020B0604020202020204" pitchFamily="34" charset="0"/>
            </a:endParaRPr>
          </a:p>
        </p:txBody>
      </p:sp>
      <p:sp>
        <p:nvSpPr>
          <p:cNvPr id="4" name="Freeform 4">
            <a:extLst>
              <a:ext uri="{C183D7F6-B498-43B3-948B-1728B52AA6E4}">
                <adec:decorative xmlns:adec="http://schemas.microsoft.com/office/drawing/2017/decorative" val="1"/>
              </a:ext>
            </a:extLst>
          </p:cNvPr>
          <p:cNvSpPr/>
          <p:nvPr/>
        </p:nvSpPr>
        <p:spPr>
          <a:xfrm>
            <a:off x="972649" y="6158633"/>
            <a:ext cx="8171351" cy="3391111"/>
          </a:xfrm>
          <a:custGeom>
            <a:avLst/>
            <a:gdLst/>
            <a:ahLst/>
            <a:cxnLst/>
            <a:rect l="l" t="t" r="r" b="b"/>
            <a:pathLst>
              <a:path w="8171351" h="3391111">
                <a:moveTo>
                  <a:pt x="0" y="0"/>
                </a:moveTo>
                <a:lnTo>
                  <a:pt x="8171351" y="0"/>
                </a:lnTo>
                <a:lnTo>
                  <a:pt x="8171351" y="3391111"/>
                </a:lnTo>
                <a:lnTo>
                  <a:pt x="0" y="339111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dirty="0">
              <a:latin typeface="Arial" panose="020B0604020202020204" pitchFamily="34" charset="0"/>
            </a:endParaRPr>
          </a:p>
        </p:txBody>
      </p:sp>
      <p:sp>
        <p:nvSpPr>
          <p:cNvPr id="5" name="Freeform 5">
            <a:extLst>
              <a:ext uri="{C183D7F6-B498-43B3-948B-1728B52AA6E4}">
                <adec:decorative xmlns:adec="http://schemas.microsoft.com/office/drawing/2017/decorative" val="1"/>
              </a:ext>
            </a:extLst>
          </p:cNvPr>
          <p:cNvSpPr/>
          <p:nvPr/>
        </p:nvSpPr>
        <p:spPr>
          <a:xfrm>
            <a:off x="10895041" y="2265572"/>
            <a:ext cx="7392959" cy="8021428"/>
          </a:xfrm>
          <a:custGeom>
            <a:avLst/>
            <a:gdLst/>
            <a:ahLst/>
            <a:cxnLst/>
            <a:rect l="l" t="t" r="r" b="b"/>
            <a:pathLst>
              <a:path w="7392959" h="8021428">
                <a:moveTo>
                  <a:pt x="0" y="0"/>
                </a:moveTo>
                <a:lnTo>
                  <a:pt x="7392959" y="0"/>
                </a:lnTo>
                <a:lnTo>
                  <a:pt x="7392959" y="8021428"/>
                </a:lnTo>
                <a:lnTo>
                  <a:pt x="0" y="8021428"/>
                </a:lnTo>
                <a:lnTo>
                  <a:pt x="0" y="0"/>
                </a:lnTo>
                <a:close/>
              </a:path>
            </a:pathLst>
          </a:custGeom>
          <a:blipFill>
            <a:blip r:embed="rId5"/>
            <a:stretch>
              <a:fillRect l="-36944" r="-61811"/>
            </a:stretch>
          </a:blipFill>
        </p:spPr>
        <p:txBody>
          <a:bodyPr/>
          <a:lstStyle/>
          <a:p>
            <a:endParaRPr lang="he-IL" dirty="0">
              <a:latin typeface="Arial" panose="020B0604020202020204" pitchFamily="34" charset="0"/>
            </a:endParaRPr>
          </a:p>
        </p:txBody>
      </p:sp>
      <p:sp>
        <p:nvSpPr>
          <p:cNvPr id="6" name="TextBox 6"/>
          <p:cNvSpPr txBox="1"/>
          <p:nvPr/>
        </p:nvSpPr>
        <p:spPr>
          <a:xfrm>
            <a:off x="2931024" y="2378446"/>
            <a:ext cx="7417599" cy="2149306"/>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אורן, בן </a:t>
            </a:r>
            <a:r>
              <a:rPr lang="en-US" sz="3200" dirty="0">
                <a:solidFill>
                  <a:srgbClr val="000000"/>
                </a:solidFill>
                <a:latin typeface="Arial" panose="020B0604020202020204" pitchFamily="34" charset="0"/>
                <a:ea typeface="Rubik"/>
                <a:cs typeface="Arial" panose="020B0604020202020204" pitchFamily="34" charset="0"/>
                <a:sym typeface="Rubik"/>
              </a:rPr>
              <a:t>15</a:t>
            </a:r>
            <a:r>
              <a:rPr lang="he-IL" sz="3200" dirty="0">
                <a:solidFill>
                  <a:srgbClr val="000000"/>
                </a:solidFill>
                <a:latin typeface="Arial" panose="020B0604020202020204" pitchFamily="34" charset="0"/>
                <a:ea typeface="Rubik"/>
                <a:cs typeface="Arial" panose="020B0604020202020204" pitchFamily="34" charset="0"/>
                <a:sym typeface="Rubik"/>
                <a:rtl/>
              </a:rPr>
              <a:t>, הוזמן לעבוד כעוזר בשיפוץ חנות בתוך מרכז מסחרי, במסגרת זו נדרש לסייע בעבודות ריצוף ובנייה בתוך אתר השיפוצים.</a:t>
            </a:r>
          </a:p>
        </p:txBody>
      </p:sp>
      <p:sp>
        <p:nvSpPr>
          <p:cNvPr id="7" name="TextBox 7"/>
          <p:cNvSpPr txBox="1"/>
          <p:nvPr/>
        </p:nvSpPr>
        <p:spPr>
          <a:xfrm>
            <a:off x="1376419" y="6925748"/>
            <a:ext cx="6584907" cy="1394460"/>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תקנות החוק קובעות איסור מוחלט על העסקת בני נוער וקטינים בענף הבנייה.</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228206" y="4762318"/>
            <a:ext cx="9109693" cy="4972967"/>
          </a:xfrm>
          <a:custGeom>
            <a:avLst/>
            <a:gdLst/>
            <a:ahLst/>
            <a:cxnLst/>
            <a:rect l="l" t="t" r="r" b="b"/>
            <a:pathLst>
              <a:path w="9109693" h="4972967">
                <a:moveTo>
                  <a:pt x="0" y="0"/>
                </a:moveTo>
                <a:lnTo>
                  <a:pt x="9109692" y="0"/>
                </a:lnTo>
                <a:lnTo>
                  <a:pt x="9109692" y="4972967"/>
                </a:lnTo>
                <a:lnTo>
                  <a:pt x="0" y="4972967"/>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sp>
        <p:nvSpPr>
          <p:cNvPr id="4" name="Freeform 4">
            <a:extLst>
              <a:ext uri="{C183D7F6-B498-43B3-948B-1728B52AA6E4}">
                <adec:decorative xmlns:adec="http://schemas.microsoft.com/office/drawing/2017/decorative" val="1"/>
              </a:ext>
            </a:extLst>
          </p:cNvPr>
          <p:cNvSpPr/>
          <p:nvPr/>
        </p:nvSpPr>
        <p:spPr>
          <a:xfrm>
            <a:off x="6556913" y="674959"/>
            <a:ext cx="9812591" cy="5004421"/>
          </a:xfrm>
          <a:custGeom>
            <a:avLst/>
            <a:gdLst/>
            <a:ahLst/>
            <a:cxnLst/>
            <a:rect l="l" t="t" r="r" b="b"/>
            <a:pathLst>
              <a:path w="9812591" h="5004421">
                <a:moveTo>
                  <a:pt x="0" y="0"/>
                </a:moveTo>
                <a:lnTo>
                  <a:pt x="9812591" y="0"/>
                </a:lnTo>
                <a:lnTo>
                  <a:pt x="9812591" y="5004421"/>
                </a:lnTo>
                <a:lnTo>
                  <a:pt x="0" y="500442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dirty="0">
              <a:latin typeface="Arial" panose="020B0604020202020204" pitchFamily="34" charset="0"/>
            </a:endParaRPr>
          </a:p>
        </p:txBody>
      </p:sp>
      <p:sp>
        <p:nvSpPr>
          <p:cNvPr id="5" name="Freeform 5">
            <a:extLst>
              <a:ext uri="{C183D7F6-B498-43B3-948B-1728B52AA6E4}">
                <adec:decorative xmlns:adec="http://schemas.microsoft.com/office/drawing/2017/decorative" val="1"/>
              </a:ext>
            </a:extLst>
          </p:cNvPr>
          <p:cNvSpPr/>
          <p:nvPr/>
        </p:nvSpPr>
        <p:spPr>
          <a:xfrm>
            <a:off x="9606158" y="6286687"/>
            <a:ext cx="8171351" cy="3391111"/>
          </a:xfrm>
          <a:custGeom>
            <a:avLst/>
            <a:gdLst/>
            <a:ahLst/>
            <a:cxnLst/>
            <a:rect l="l" t="t" r="r" b="b"/>
            <a:pathLst>
              <a:path w="8171351" h="3391111">
                <a:moveTo>
                  <a:pt x="0" y="0"/>
                </a:moveTo>
                <a:lnTo>
                  <a:pt x="8171351" y="0"/>
                </a:lnTo>
                <a:lnTo>
                  <a:pt x="8171351" y="3391111"/>
                </a:lnTo>
                <a:lnTo>
                  <a:pt x="0" y="339111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e-IL" dirty="0">
              <a:latin typeface="Arial" panose="020B0604020202020204" pitchFamily="34" charset="0"/>
            </a:endParaRPr>
          </a:p>
        </p:txBody>
      </p:sp>
      <p:sp>
        <p:nvSpPr>
          <p:cNvPr id="6" name="TextBox 6"/>
          <p:cNvSpPr txBox="1"/>
          <p:nvPr/>
        </p:nvSpPr>
        <p:spPr>
          <a:xfrm>
            <a:off x="6687289" y="1723946"/>
            <a:ext cx="9551840" cy="2893100"/>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אייל, בן </a:t>
            </a:r>
            <a:r>
              <a:rPr lang="en-US" sz="3200" dirty="0">
                <a:solidFill>
                  <a:srgbClr val="000000"/>
                </a:solidFill>
                <a:latin typeface="Arial" panose="020B0604020202020204" pitchFamily="34" charset="0"/>
                <a:ea typeface="Rubik"/>
                <a:cs typeface="Arial" panose="020B0604020202020204" pitchFamily="34" charset="0"/>
                <a:sym typeface="Rubik"/>
              </a:rPr>
              <a:t>15</a:t>
            </a:r>
            <a:r>
              <a:rPr lang="he-IL" sz="3200" dirty="0">
                <a:solidFill>
                  <a:srgbClr val="000000"/>
                </a:solidFill>
                <a:latin typeface="Arial" panose="020B0604020202020204" pitchFamily="34" charset="0"/>
                <a:ea typeface="Rubik"/>
                <a:cs typeface="Arial" panose="020B0604020202020204" pitchFamily="34" charset="0"/>
                <a:sym typeface="Rubik"/>
                <a:rtl/>
              </a:rPr>
              <a:t>, עובד במחסן הפצה של מותג אופנה. הוא מתגורר במרחק של תחנת אוטובוס אחת (מרוחקת </a:t>
            </a:r>
            <a:r>
              <a:rPr lang="en-US" sz="3200" dirty="0">
                <a:solidFill>
                  <a:srgbClr val="000000"/>
                </a:solidFill>
                <a:latin typeface="Arial" panose="020B0604020202020204" pitchFamily="34" charset="0"/>
                <a:ea typeface="Rubik"/>
                <a:cs typeface="Arial" panose="020B0604020202020204" pitchFamily="34" charset="0"/>
                <a:sym typeface="Rubik"/>
              </a:rPr>
              <a:t>350</a:t>
            </a:r>
            <a:r>
              <a:rPr lang="he-IL" sz="3200" dirty="0">
                <a:solidFill>
                  <a:srgbClr val="000000"/>
                </a:solidFill>
                <a:latin typeface="Arial" panose="020B0604020202020204" pitchFamily="34" charset="0"/>
                <a:ea typeface="Rubik"/>
                <a:cs typeface="Arial" panose="020B0604020202020204" pitchFamily="34" charset="0"/>
                <a:sym typeface="Rubik"/>
                <a:rtl/>
              </a:rPr>
              <a:t> מטר ממקום העבודה). המעסיק טען כי לאור הקרבה הגיאוגרפית, הוא אינו מחויב לשלם לו דמי נסיעות.</a:t>
            </a:r>
          </a:p>
        </p:txBody>
      </p:sp>
      <p:sp>
        <p:nvSpPr>
          <p:cNvPr id="7" name="TextBox 7"/>
          <p:cNvSpPr txBox="1"/>
          <p:nvPr/>
        </p:nvSpPr>
        <p:spPr>
          <a:xfrm>
            <a:off x="9995700" y="6541585"/>
            <a:ext cx="6584907" cy="2893100"/>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המעסיק צודק, יש לשלם תשלום בגין נסיעות לכל עובד שמקום מגוריו מרוחק מעל </a:t>
            </a:r>
            <a:r>
              <a:rPr lang="en-US" sz="3200" dirty="0">
                <a:solidFill>
                  <a:srgbClr val="000000"/>
                </a:solidFill>
                <a:latin typeface="Arial" panose="020B0604020202020204" pitchFamily="34" charset="0"/>
                <a:ea typeface="Rubik"/>
                <a:cs typeface="Arial" panose="020B0604020202020204" pitchFamily="34" charset="0"/>
                <a:sym typeface="Rubik"/>
              </a:rPr>
              <a:t>500</a:t>
            </a:r>
            <a:r>
              <a:rPr lang="he-IL" sz="3200" dirty="0">
                <a:solidFill>
                  <a:srgbClr val="000000"/>
                </a:solidFill>
                <a:latin typeface="Arial" panose="020B0604020202020204" pitchFamily="34" charset="0"/>
                <a:ea typeface="Rubik"/>
                <a:cs typeface="Arial" panose="020B0604020202020204" pitchFamily="34" charset="0"/>
                <a:sym typeface="Rubik"/>
                <a:rtl/>
              </a:rPr>
              <a:t> מטרים או מעל </a:t>
            </a:r>
            <a:r>
              <a:rPr lang="en-US" sz="3200" dirty="0">
                <a:solidFill>
                  <a:srgbClr val="000000"/>
                </a:solidFill>
                <a:latin typeface="Arial" panose="020B0604020202020204" pitchFamily="34" charset="0"/>
                <a:ea typeface="Rubik"/>
                <a:cs typeface="Arial" panose="020B0604020202020204" pitchFamily="34" charset="0"/>
                <a:sym typeface="Rubik"/>
              </a:rPr>
              <a:t>2</a:t>
            </a:r>
            <a:r>
              <a:rPr lang="he-IL" sz="3200" dirty="0">
                <a:solidFill>
                  <a:srgbClr val="000000"/>
                </a:solidFill>
                <a:latin typeface="Arial" panose="020B0604020202020204" pitchFamily="34" charset="0"/>
                <a:ea typeface="Rubik"/>
                <a:cs typeface="Arial" panose="020B0604020202020204" pitchFamily="34" charset="0"/>
                <a:sym typeface="Rubik"/>
                <a:rtl/>
              </a:rPr>
              <a:t> תחנות מאיסוף העבודה.</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6556913" y="674959"/>
            <a:ext cx="9812591" cy="5004421"/>
          </a:xfrm>
          <a:custGeom>
            <a:avLst/>
            <a:gdLst/>
            <a:ahLst/>
            <a:cxnLst/>
            <a:rect l="l" t="t" r="r" b="b"/>
            <a:pathLst>
              <a:path w="9812591" h="5004421">
                <a:moveTo>
                  <a:pt x="0" y="0"/>
                </a:moveTo>
                <a:lnTo>
                  <a:pt x="9812591" y="0"/>
                </a:lnTo>
                <a:lnTo>
                  <a:pt x="9812591" y="5004421"/>
                </a:lnTo>
                <a:lnTo>
                  <a:pt x="0" y="500442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he-IL" dirty="0">
              <a:latin typeface="Arial" panose="020B0604020202020204" pitchFamily="34" charset="0"/>
            </a:endParaRPr>
          </a:p>
        </p:txBody>
      </p:sp>
      <p:sp>
        <p:nvSpPr>
          <p:cNvPr id="4" name="Freeform 4">
            <a:extLst>
              <a:ext uri="{C183D7F6-B498-43B3-948B-1728B52AA6E4}">
                <adec:decorative xmlns:adec="http://schemas.microsoft.com/office/drawing/2017/decorative" val="1"/>
              </a:ext>
            </a:extLst>
          </p:cNvPr>
          <p:cNvSpPr/>
          <p:nvPr/>
        </p:nvSpPr>
        <p:spPr>
          <a:xfrm>
            <a:off x="683510" y="4566205"/>
            <a:ext cx="9740544" cy="5317348"/>
          </a:xfrm>
          <a:custGeom>
            <a:avLst/>
            <a:gdLst/>
            <a:ahLst/>
            <a:cxnLst/>
            <a:rect l="l" t="t" r="r" b="b"/>
            <a:pathLst>
              <a:path w="9740544" h="5317348">
                <a:moveTo>
                  <a:pt x="0" y="0"/>
                </a:moveTo>
                <a:lnTo>
                  <a:pt x="9740544" y="0"/>
                </a:lnTo>
                <a:lnTo>
                  <a:pt x="9740544" y="5317348"/>
                </a:lnTo>
                <a:lnTo>
                  <a:pt x="0" y="5317348"/>
                </a:lnTo>
                <a:lnTo>
                  <a:pt x="0" y="0"/>
                </a:lnTo>
                <a:close/>
              </a:path>
            </a:pathLst>
          </a:custGeom>
          <a:blipFill>
            <a:blip r:embed="rId4"/>
            <a:stretch>
              <a:fillRect/>
            </a:stretch>
          </a:blipFill>
        </p:spPr>
        <p:txBody>
          <a:bodyPr/>
          <a:lstStyle/>
          <a:p>
            <a:endParaRPr lang="he-IL" dirty="0">
              <a:latin typeface="Arial" panose="020B0604020202020204" pitchFamily="34" charset="0"/>
            </a:endParaRPr>
          </a:p>
        </p:txBody>
      </p:sp>
      <p:sp>
        <p:nvSpPr>
          <p:cNvPr id="5" name="Freeform 5">
            <a:extLst>
              <a:ext uri="{C183D7F6-B498-43B3-948B-1728B52AA6E4}">
                <adec:decorative xmlns:adec="http://schemas.microsoft.com/office/drawing/2017/decorative" val="1"/>
              </a:ext>
            </a:extLst>
          </p:cNvPr>
          <p:cNvSpPr/>
          <p:nvPr/>
        </p:nvSpPr>
        <p:spPr>
          <a:xfrm>
            <a:off x="9606158" y="6286687"/>
            <a:ext cx="8171351" cy="3391111"/>
          </a:xfrm>
          <a:custGeom>
            <a:avLst/>
            <a:gdLst/>
            <a:ahLst/>
            <a:cxnLst/>
            <a:rect l="l" t="t" r="r" b="b"/>
            <a:pathLst>
              <a:path w="8171351" h="3391111">
                <a:moveTo>
                  <a:pt x="0" y="0"/>
                </a:moveTo>
                <a:lnTo>
                  <a:pt x="8171351" y="0"/>
                </a:lnTo>
                <a:lnTo>
                  <a:pt x="8171351" y="3391111"/>
                </a:lnTo>
                <a:lnTo>
                  <a:pt x="0" y="339111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e-IL" dirty="0">
              <a:latin typeface="Arial" panose="020B0604020202020204" pitchFamily="34" charset="0"/>
            </a:endParaRPr>
          </a:p>
        </p:txBody>
      </p:sp>
      <p:sp>
        <p:nvSpPr>
          <p:cNvPr id="6" name="TextBox 6"/>
          <p:cNvSpPr txBox="1"/>
          <p:nvPr/>
        </p:nvSpPr>
        <p:spPr>
          <a:xfrm>
            <a:off x="6687289" y="1723946"/>
            <a:ext cx="9551840" cy="2893100"/>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שירה, בת </a:t>
            </a:r>
            <a:r>
              <a:rPr lang="en-US" sz="3200" dirty="0">
                <a:solidFill>
                  <a:srgbClr val="000000"/>
                </a:solidFill>
                <a:latin typeface="Arial" panose="020B0604020202020204" pitchFamily="34" charset="0"/>
                <a:ea typeface="Rubik"/>
                <a:cs typeface="Arial" panose="020B0604020202020204" pitchFamily="34" charset="0"/>
                <a:sym typeface="Rubik"/>
              </a:rPr>
              <a:t>14.5</a:t>
            </a:r>
            <a:r>
              <a:rPr lang="he-IL" sz="3200" dirty="0">
                <a:solidFill>
                  <a:srgbClr val="000000"/>
                </a:solidFill>
                <a:latin typeface="Arial" panose="020B0604020202020204" pitchFamily="34" charset="0"/>
                <a:ea typeface="Rubik"/>
                <a:cs typeface="Arial" panose="020B0604020202020204" pitchFamily="34" charset="0"/>
                <a:sym typeface="Rubik"/>
                <a:rtl/>
              </a:rPr>
              <a:t>, עובדת בחופשה כעוזרת לניהול עמודי טיקטוק </a:t>
            </a:r>
            <a:r>
              <a:rPr lang="he-IL" sz="3200" dirty="0" err="1">
                <a:solidFill>
                  <a:srgbClr val="000000"/>
                </a:solidFill>
                <a:latin typeface="Arial" panose="020B0604020202020204" pitchFamily="34" charset="0"/>
                <a:ea typeface="Rubik"/>
                <a:cs typeface="Arial" panose="020B0604020202020204" pitchFamily="34" charset="0"/>
                <a:sym typeface="Rubik"/>
                <a:rtl/>
              </a:rPr>
              <a:t>ואינסטגרם</a:t>
            </a:r>
            <a:r>
              <a:rPr lang="he-IL" sz="3200" dirty="0">
                <a:solidFill>
                  <a:srgbClr val="000000"/>
                </a:solidFill>
                <a:latin typeface="Arial" panose="020B0604020202020204" pitchFamily="34" charset="0"/>
                <a:ea typeface="Rubik"/>
                <a:cs typeface="Arial" panose="020B0604020202020204" pitchFamily="34" charset="0"/>
                <a:sym typeface="Rubik"/>
                <a:rtl/>
              </a:rPr>
              <a:t> לעסקים. את משכורת חודש יולי היא קיבלה רק ב-</a:t>
            </a:r>
            <a:r>
              <a:rPr lang="en-US" sz="3200" dirty="0">
                <a:solidFill>
                  <a:srgbClr val="000000"/>
                </a:solidFill>
                <a:latin typeface="Arial" panose="020B0604020202020204" pitchFamily="34" charset="0"/>
                <a:ea typeface="Rubik"/>
                <a:cs typeface="Arial" panose="020B0604020202020204" pitchFamily="34" charset="0"/>
                <a:sym typeface="Rubik"/>
              </a:rPr>
              <a:t>16</a:t>
            </a:r>
            <a:r>
              <a:rPr lang="he-IL" sz="3200" dirty="0">
                <a:solidFill>
                  <a:srgbClr val="000000"/>
                </a:solidFill>
                <a:latin typeface="Arial" panose="020B0604020202020204" pitchFamily="34" charset="0"/>
                <a:ea typeface="Rubik"/>
                <a:cs typeface="Arial" panose="020B0604020202020204" pitchFamily="34" charset="0"/>
                <a:sym typeface="Rubik"/>
                <a:rtl/>
              </a:rPr>
              <a:t> באוגוסט. המעסיק הסביר שהעיכוב נגרם בשל עיכוב בחיוב של לקוחותיו בסוף החודש.</a:t>
            </a:r>
          </a:p>
        </p:txBody>
      </p:sp>
      <p:sp>
        <p:nvSpPr>
          <p:cNvPr id="7" name="TextBox 7"/>
          <p:cNvSpPr txBox="1"/>
          <p:nvPr/>
        </p:nvSpPr>
        <p:spPr>
          <a:xfrm>
            <a:off x="9995700" y="6827813"/>
            <a:ext cx="6584907" cy="2149306"/>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המעסיק עבר על החוק! יש לשלם את שכר העבודה עד ה-</a:t>
            </a:r>
            <a:r>
              <a:rPr lang="en-US" sz="3200" dirty="0">
                <a:solidFill>
                  <a:srgbClr val="000000"/>
                </a:solidFill>
                <a:latin typeface="Arial" panose="020B0604020202020204" pitchFamily="34" charset="0"/>
                <a:ea typeface="Rubik"/>
                <a:cs typeface="Arial" panose="020B0604020202020204" pitchFamily="34" charset="0"/>
                <a:sym typeface="Rubik"/>
              </a:rPr>
              <a:t>9</a:t>
            </a:r>
            <a:r>
              <a:rPr lang="he-IL" sz="3200" dirty="0">
                <a:solidFill>
                  <a:srgbClr val="000000"/>
                </a:solidFill>
                <a:latin typeface="Arial" panose="020B0604020202020204" pitchFamily="34" charset="0"/>
                <a:ea typeface="Rubik"/>
                <a:cs typeface="Arial" panose="020B0604020202020204" pitchFamily="34" charset="0"/>
                <a:sym typeface="Rubik"/>
                <a:rtl/>
              </a:rPr>
              <a:t> לחודש שלאחר תקופת ההעסקה.</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313022" y="4566205"/>
            <a:ext cx="9909893" cy="5409795"/>
          </a:xfrm>
          <a:custGeom>
            <a:avLst/>
            <a:gdLst/>
            <a:ahLst/>
            <a:cxnLst/>
            <a:rect l="l" t="t" r="r" b="b"/>
            <a:pathLst>
              <a:path w="9909893" h="5409795">
                <a:moveTo>
                  <a:pt x="0" y="0"/>
                </a:moveTo>
                <a:lnTo>
                  <a:pt x="9909893" y="0"/>
                </a:lnTo>
                <a:lnTo>
                  <a:pt x="9909893" y="5409795"/>
                </a:lnTo>
                <a:lnTo>
                  <a:pt x="0" y="5409795"/>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sp>
        <p:nvSpPr>
          <p:cNvPr id="4" name="Freeform 4">
            <a:extLst>
              <a:ext uri="{C183D7F6-B498-43B3-948B-1728B52AA6E4}">
                <adec:decorative xmlns:adec="http://schemas.microsoft.com/office/drawing/2017/decorative" val="1"/>
              </a:ext>
            </a:extLst>
          </p:cNvPr>
          <p:cNvSpPr/>
          <p:nvPr/>
        </p:nvSpPr>
        <p:spPr>
          <a:xfrm>
            <a:off x="6556913" y="674959"/>
            <a:ext cx="9812591" cy="5004421"/>
          </a:xfrm>
          <a:custGeom>
            <a:avLst/>
            <a:gdLst/>
            <a:ahLst/>
            <a:cxnLst/>
            <a:rect l="l" t="t" r="r" b="b"/>
            <a:pathLst>
              <a:path w="9812591" h="5004421">
                <a:moveTo>
                  <a:pt x="0" y="0"/>
                </a:moveTo>
                <a:lnTo>
                  <a:pt x="9812591" y="0"/>
                </a:lnTo>
                <a:lnTo>
                  <a:pt x="9812591" y="5004421"/>
                </a:lnTo>
                <a:lnTo>
                  <a:pt x="0" y="500442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dirty="0">
              <a:latin typeface="Arial" panose="020B0604020202020204" pitchFamily="34" charset="0"/>
            </a:endParaRPr>
          </a:p>
        </p:txBody>
      </p:sp>
      <p:sp>
        <p:nvSpPr>
          <p:cNvPr id="5" name="Freeform 5">
            <a:extLst>
              <a:ext uri="{C183D7F6-B498-43B3-948B-1728B52AA6E4}">
                <adec:decorative xmlns:adec="http://schemas.microsoft.com/office/drawing/2017/decorative" val="1"/>
              </a:ext>
            </a:extLst>
          </p:cNvPr>
          <p:cNvSpPr/>
          <p:nvPr/>
        </p:nvSpPr>
        <p:spPr>
          <a:xfrm>
            <a:off x="9606158" y="6286687"/>
            <a:ext cx="8171351" cy="3391111"/>
          </a:xfrm>
          <a:custGeom>
            <a:avLst/>
            <a:gdLst/>
            <a:ahLst/>
            <a:cxnLst/>
            <a:rect l="l" t="t" r="r" b="b"/>
            <a:pathLst>
              <a:path w="8171351" h="3391111">
                <a:moveTo>
                  <a:pt x="0" y="0"/>
                </a:moveTo>
                <a:lnTo>
                  <a:pt x="8171351" y="0"/>
                </a:lnTo>
                <a:lnTo>
                  <a:pt x="8171351" y="3391111"/>
                </a:lnTo>
                <a:lnTo>
                  <a:pt x="0" y="339111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e-IL" dirty="0">
              <a:latin typeface="Arial" panose="020B0604020202020204" pitchFamily="34" charset="0"/>
            </a:endParaRPr>
          </a:p>
        </p:txBody>
      </p:sp>
      <p:sp>
        <p:nvSpPr>
          <p:cNvPr id="6" name="TextBox 6"/>
          <p:cNvSpPr txBox="1"/>
          <p:nvPr/>
        </p:nvSpPr>
        <p:spPr>
          <a:xfrm>
            <a:off x="6687289" y="1723946"/>
            <a:ext cx="9551840" cy="2893100"/>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איתמר, בן </a:t>
            </a:r>
            <a:r>
              <a:rPr lang="en-US" sz="3200" dirty="0">
                <a:solidFill>
                  <a:srgbClr val="000000"/>
                </a:solidFill>
                <a:latin typeface="Arial" panose="020B0604020202020204" pitchFamily="34" charset="0"/>
                <a:ea typeface="Rubik"/>
                <a:cs typeface="Arial" panose="020B0604020202020204" pitchFamily="34" charset="0"/>
                <a:sym typeface="Rubik"/>
              </a:rPr>
              <a:t>15</a:t>
            </a:r>
            <a:r>
              <a:rPr lang="he-IL" sz="3200" dirty="0">
                <a:solidFill>
                  <a:srgbClr val="000000"/>
                </a:solidFill>
                <a:latin typeface="Arial" panose="020B0604020202020204" pitchFamily="34" charset="0"/>
                <a:ea typeface="Rubik"/>
                <a:cs typeface="Arial" panose="020B0604020202020204" pitchFamily="34" charset="0"/>
                <a:sym typeface="Rubik"/>
                <a:rtl/>
              </a:rPr>
              <a:t>, קיבל את תלוש המשכורת הראשון שלו מעבודתו בבר </a:t>
            </a:r>
            <a:r>
              <a:rPr lang="he-IL" sz="3200" dirty="0" err="1">
                <a:solidFill>
                  <a:srgbClr val="000000"/>
                </a:solidFill>
                <a:latin typeface="Arial" panose="020B0604020202020204" pitchFamily="34" charset="0"/>
                <a:ea typeface="Rubik"/>
                <a:cs typeface="Arial" panose="020B0604020202020204" pitchFamily="34" charset="0"/>
                <a:sym typeface="Rubik"/>
                <a:rtl/>
              </a:rPr>
              <a:t>שייקים</a:t>
            </a:r>
            <a:r>
              <a:rPr lang="he-IL" sz="3200" dirty="0">
                <a:solidFill>
                  <a:srgbClr val="000000"/>
                </a:solidFill>
                <a:latin typeface="Arial" panose="020B0604020202020204" pitchFamily="34" charset="0"/>
                <a:ea typeface="Rubik"/>
                <a:cs typeface="Arial" panose="020B0604020202020204" pitchFamily="34" charset="0"/>
                <a:sym typeface="Rubik"/>
                <a:rtl/>
              </a:rPr>
              <a:t> וגילה כי המעסיק ניכה מתוך השכר סכום עבור "דמי ביטוח לאומי". המנהל טען שזהו ניכוי חובה מכל עובד במדינה.</a:t>
            </a:r>
          </a:p>
        </p:txBody>
      </p:sp>
      <p:sp>
        <p:nvSpPr>
          <p:cNvPr id="7" name="TextBox 7"/>
          <p:cNvSpPr txBox="1"/>
          <p:nvPr/>
        </p:nvSpPr>
        <p:spPr>
          <a:xfrm>
            <a:off x="9995700" y="6827813"/>
            <a:ext cx="6584907" cy="2118360"/>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הניכוי אינו חוקי! המעסיק נדרש לשלם בעצמו ועל חשבונו את דמי הביטוח הלאומי עבור עובדים קטינים.</a:t>
            </a:r>
          </a:p>
        </p:txBody>
      </p:sp>
      <p:sp>
        <p:nvSpPr>
          <p:cNvPr id="8" name="Freeform 8">
            <a:extLst>
              <a:ext uri="{C183D7F6-B498-43B3-948B-1728B52AA6E4}">
                <adec:decorative xmlns:adec="http://schemas.microsoft.com/office/drawing/2017/decorative" val="1"/>
              </a:ext>
            </a:extLst>
          </p:cNvPr>
          <p:cNvSpPr/>
          <p:nvPr/>
        </p:nvSpPr>
        <p:spPr>
          <a:xfrm>
            <a:off x="313022" y="4566205"/>
            <a:ext cx="9909893" cy="5409795"/>
          </a:xfrm>
          <a:custGeom>
            <a:avLst/>
            <a:gdLst/>
            <a:ahLst/>
            <a:cxnLst/>
            <a:rect l="l" t="t" r="r" b="b"/>
            <a:pathLst>
              <a:path w="9909893" h="5409795">
                <a:moveTo>
                  <a:pt x="0" y="0"/>
                </a:moveTo>
                <a:lnTo>
                  <a:pt x="9909893" y="0"/>
                </a:lnTo>
                <a:lnTo>
                  <a:pt x="9909893" y="5409795"/>
                </a:lnTo>
                <a:lnTo>
                  <a:pt x="0" y="5409795"/>
                </a:lnTo>
                <a:lnTo>
                  <a:pt x="0" y="0"/>
                </a:lnTo>
                <a:close/>
              </a:path>
            </a:pathLst>
          </a:custGeom>
          <a:blipFill>
            <a:blip r:embed="rId6"/>
            <a:stretch>
              <a:fillRect/>
            </a:stretch>
          </a:blipFill>
        </p:spPr>
        <p:txBody>
          <a:bodyPr/>
          <a:lstStyle/>
          <a:p>
            <a:endParaRPr lang="he-IL"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6556913" y="674959"/>
            <a:ext cx="9812591" cy="5004421"/>
          </a:xfrm>
          <a:custGeom>
            <a:avLst/>
            <a:gdLst/>
            <a:ahLst/>
            <a:cxnLst/>
            <a:rect l="l" t="t" r="r" b="b"/>
            <a:pathLst>
              <a:path w="9812591" h="5004421">
                <a:moveTo>
                  <a:pt x="0" y="0"/>
                </a:moveTo>
                <a:lnTo>
                  <a:pt x="9812591" y="0"/>
                </a:lnTo>
                <a:lnTo>
                  <a:pt x="9812591" y="5004421"/>
                </a:lnTo>
                <a:lnTo>
                  <a:pt x="0" y="500442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he-IL" dirty="0">
              <a:latin typeface="Arial" panose="020B0604020202020204" pitchFamily="34" charset="0"/>
            </a:endParaRPr>
          </a:p>
        </p:txBody>
      </p:sp>
      <p:sp>
        <p:nvSpPr>
          <p:cNvPr id="4" name="Freeform 4">
            <a:extLst>
              <a:ext uri="{C183D7F6-B498-43B3-948B-1728B52AA6E4}">
                <adec:decorative xmlns:adec="http://schemas.microsoft.com/office/drawing/2017/decorative" val="1"/>
              </a:ext>
            </a:extLst>
          </p:cNvPr>
          <p:cNvSpPr/>
          <p:nvPr/>
        </p:nvSpPr>
        <p:spPr>
          <a:xfrm>
            <a:off x="384717" y="4472779"/>
            <a:ext cx="9753464" cy="5324401"/>
          </a:xfrm>
          <a:custGeom>
            <a:avLst/>
            <a:gdLst/>
            <a:ahLst/>
            <a:cxnLst/>
            <a:rect l="l" t="t" r="r" b="b"/>
            <a:pathLst>
              <a:path w="9753464" h="5324401">
                <a:moveTo>
                  <a:pt x="0" y="0"/>
                </a:moveTo>
                <a:lnTo>
                  <a:pt x="9753464" y="0"/>
                </a:lnTo>
                <a:lnTo>
                  <a:pt x="9753464" y="5324401"/>
                </a:lnTo>
                <a:lnTo>
                  <a:pt x="0" y="5324401"/>
                </a:lnTo>
                <a:lnTo>
                  <a:pt x="0" y="0"/>
                </a:lnTo>
                <a:close/>
              </a:path>
            </a:pathLst>
          </a:custGeom>
          <a:blipFill>
            <a:blip r:embed="rId4"/>
            <a:stretch>
              <a:fillRect/>
            </a:stretch>
          </a:blipFill>
        </p:spPr>
        <p:txBody>
          <a:bodyPr/>
          <a:lstStyle/>
          <a:p>
            <a:endParaRPr lang="he-IL" dirty="0">
              <a:latin typeface="Arial" panose="020B0604020202020204" pitchFamily="34" charset="0"/>
            </a:endParaRPr>
          </a:p>
        </p:txBody>
      </p:sp>
      <p:sp>
        <p:nvSpPr>
          <p:cNvPr id="5" name="Freeform 5">
            <a:extLst>
              <a:ext uri="{C183D7F6-B498-43B3-948B-1728B52AA6E4}">
                <adec:decorative xmlns:adec="http://schemas.microsoft.com/office/drawing/2017/decorative" val="1"/>
              </a:ext>
            </a:extLst>
          </p:cNvPr>
          <p:cNvSpPr/>
          <p:nvPr/>
        </p:nvSpPr>
        <p:spPr>
          <a:xfrm>
            <a:off x="9606158" y="6286687"/>
            <a:ext cx="8171351" cy="3391111"/>
          </a:xfrm>
          <a:custGeom>
            <a:avLst/>
            <a:gdLst/>
            <a:ahLst/>
            <a:cxnLst/>
            <a:rect l="l" t="t" r="r" b="b"/>
            <a:pathLst>
              <a:path w="8171351" h="3391111">
                <a:moveTo>
                  <a:pt x="0" y="0"/>
                </a:moveTo>
                <a:lnTo>
                  <a:pt x="8171351" y="0"/>
                </a:lnTo>
                <a:lnTo>
                  <a:pt x="8171351" y="3391111"/>
                </a:lnTo>
                <a:lnTo>
                  <a:pt x="0" y="339111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e-IL" dirty="0">
              <a:latin typeface="Arial" panose="020B0604020202020204" pitchFamily="34" charset="0"/>
            </a:endParaRPr>
          </a:p>
        </p:txBody>
      </p:sp>
      <p:sp>
        <p:nvSpPr>
          <p:cNvPr id="6" name="TextBox 6"/>
          <p:cNvSpPr txBox="1"/>
          <p:nvPr/>
        </p:nvSpPr>
        <p:spPr>
          <a:xfrm>
            <a:off x="6687289" y="1723946"/>
            <a:ext cx="9551840" cy="2149306"/>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אריאל, בן </a:t>
            </a:r>
            <a:r>
              <a:rPr lang="en-US" sz="3200" dirty="0">
                <a:solidFill>
                  <a:srgbClr val="000000"/>
                </a:solidFill>
                <a:latin typeface="Arial" panose="020B0604020202020204" pitchFamily="34" charset="0"/>
                <a:ea typeface="Rubik"/>
                <a:cs typeface="Arial" panose="020B0604020202020204" pitchFamily="34" charset="0"/>
                <a:sym typeface="Rubik"/>
              </a:rPr>
              <a:t>15</a:t>
            </a:r>
            <a:r>
              <a:rPr lang="he-IL" sz="3200" dirty="0">
                <a:solidFill>
                  <a:srgbClr val="000000"/>
                </a:solidFill>
                <a:latin typeface="Arial" panose="020B0604020202020204" pitchFamily="34" charset="0"/>
                <a:ea typeface="Rubik"/>
                <a:cs typeface="Arial" panose="020B0604020202020204" pitchFamily="34" charset="0"/>
                <a:sym typeface="Rubik"/>
                <a:rtl/>
              </a:rPr>
              <a:t>, התקבל לעבודה כמפעיל במתחם חדרי בריחה. המעסיק ביקש ממנו לשבץ את עצמו למשמרת ביום שבת בבוקר באופן חד-פעמי בשל עומס מבקרים.</a:t>
            </a:r>
          </a:p>
        </p:txBody>
      </p:sp>
      <p:sp>
        <p:nvSpPr>
          <p:cNvPr id="7" name="TextBox 7"/>
          <p:cNvSpPr txBox="1"/>
          <p:nvPr/>
        </p:nvSpPr>
        <p:spPr>
          <a:xfrm>
            <a:off x="9995700" y="6827813"/>
            <a:ext cx="6584907" cy="2118360"/>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הבקשה אינה חוקית! החוק אוסר באופן מוחלט להעסיק נוער ביום המנוחה השבועי הנקבע לפי דתם.</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8850419" y="674959"/>
            <a:ext cx="7519085" cy="3834733"/>
          </a:xfrm>
          <a:custGeom>
            <a:avLst/>
            <a:gdLst/>
            <a:ahLst/>
            <a:cxnLst/>
            <a:rect l="l" t="t" r="r" b="b"/>
            <a:pathLst>
              <a:path w="7519085" h="3834733">
                <a:moveTo>
                  <a:pt x="0" y="0"/>
                </a:moveTo>
                <a:lnTo>
                  <a:pt x="7519085" y="0"/>
                </a:lnTo>
                <a:lnTo>
                  <a:pt x="7519085" y="3834733"/>
                </a:lnTo>
                <a:lnTo>
                  <a:pt x="0" y="383473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he-IL" dirty="0">
              <a:latin typeface="Arial" panose="020B0604020202020204" pitchFamily="34" charset="0"/>
            </a:endParaRPr>
          </a:p>
        </p:txBody>
      </p:sp>
      <p:sp>
        <p:nvSpPr>
          <p:cNvPr id="4" name="Freeform 4">
            <a:extLst>
              <a:ext uri="{C183D7F6-B498-43B3-948B-1728B52AA6E4}">
                <adec:decorative xmlns:adec="http://schemas.microsoft.com/office/drawing/2017/decorative" val="1"/>
              </a:ext>
            </a:extLst>
          </p:cNvPr>
          <p:cNvSpPr/>
          <p:nvPr/>
        </p:nvSpPr>
        <p:spPr>
          <a:xfrm>
            <a:off x="514292" y="2592325"/>
            <a:ext cx="8171351" cy="3391111"/>
          </a:xfrm>
          <a:custGeom>
            <a:avLst/>
            <a:gdLst/>
            <a:ahLst/>
            <a:cxnLst/>
            <a:rect l="l" t="t" r="r" b="b"/>
            <a:pathLst>
              <a:path w="8171351" h="3391111">
                <a:moveTo>
                  <a:pt x="0" y="0"/>
                </a:moveTo>
                <a:lnTo>
                  <a:pt x="8171350" y="0"/>
                </a:lnTo>
                <a:lnTo>
                  <a:pt x="8171350" y="3391111"/>
                </a:lnTo>
                <a:lnTo>
                  <a:pt x="0" y="339111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dirty="0">
              <a:latin typeface="Arial" panose="020B0604020202020204" pitchFamily="34" charset="0"/>
            </a:endParaRPr>
          </a:p>
        </p:txBody>
      </p:sp>
      <p:sp>
        <p:nvSpPr>
          <p:cNvPr id="5" name="Freeform 5">
            <a:extLst>
              <a:ext uri="{C183D7F6-B498-43B3-948B-1728B52AA6E4}">
                <adec:decorative xmlns:adec="http://schemas.microsoft.com/office/drawing/2017/decorative" val="1"/>
              </a:ext>
            </a:extLst>
          </p:cNvPr>
          <p:cNvSpPr/>
          <p:nvPr/>
        </p:nvSpPr>
        <p:spPr>
          <a:xfrm>
            <a:off x="3868851" y="2664461"/>
            <a:ext cx="13963291" cy="7622539"/>
          </a:xfrm>
          <a:custGeom>
            <a:avLst/>
            <a:gdLst/>
            <a:ahLst/>
            <a:cxnLst/>
            <a:rect l="l" t="t" r="r" b="b"/>
            <a:pathLst>
              <a:path w="13963291" h="7622539">
                <a:moveTo>
                  <a:pt x="0" y="0"/>
                </a:moveTo>
                <a:lnTo>
                  <a:pt x="13963291" y="0"/>
                </a:lnTo>
                <a:lnTo>
                  <a:pt x="13963291" y="7622539"/>
                </a:lnTo>
                <a:lnTo>
                  <a:pt x="0" y="7622539"/>
                </a:lnTo>
                <a:lnTo>
                  <a:pt x="0" y="0"/>
                </a:lnTo>
                <a:close/>
              </a:path>
            </a:pathLst>
          </a:custGeom>
          <a:blipFill>
            <a:blip r:embed="rId5"/>
            <a:stretch>
              <a:fillRect/>
            </a:stretch>
          </a:blipFill>
        </p:spPr>
        <p:txBody>
          <a:bodyPr/>
          <a:lstStyle/>
          <a:p>
            <a:endParaRPr lang="he-IL" dirty="0">
              <a:latin typeface="Arial" panose="020B0604020202020204" pitchFamily="34" charset="0"/>
            </a:endParaRPr>
          </a:p>
        </p:txBody>
      </p:sp>
      <p:sp>
        <p:nvSpPr>
          <p:cNvPr id="6" name="TextBox 6"/>
          <p:cNvSpPr txBox="1"/>
          <p:nvPr/>
        </p:nvSpPr>
        <p:spPr>
          <a:xfrm>
            <a:off x="9413380" y="1638576"/>
            <a:ext cx="6393163" cy="2147126"/>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נועם לא קיבל תלוש שכר, והמעסיק סירב להנפיק לו. חברו הציע לתבוע פיצוי של עד </a:t>
            </a:r>
            <a:r>
              <a:rPr lang="en-US" sz="3200" dirty="0">
                <a:solidFill>
                  <a:srgbClr val="000000"/>
                </a:solidFill>
                <a:latin typeface="Arial" panose="020B0604020202020204" pitchFamily="34" charset="0"/>
                <a:ea typeface="Rubik"/>
                <a:cs typeface="Arial" panose="020B0604020202020204" pitchFamily="34" charset="0"/>
                <a:sym typeface="Rubik"/>
              </a:rPr>
              <a:t>5,000</a:t>
            </a:r>
            <a:r>
              <a:rPr lang="he-IL" sz="3200" dirty="0">
                <a:solidFill>
                  <a:srgbClr val="000000"/>
                </a:solidFill>
                <a:latin typeface="Arial" panose="020B0604020202020204" pitchFamily="34" charset="0"/>
                <a:ea typeface="Rubik"/>
                <a:cs typeface="Arial" panose="020B0604020202020204" pitchFamily="34" charset="0"/>
                <a:sym typeface="Rubik"/>
                <a:rtl/>
              </a:rPr>
              <a:t> ש"ח.</a:t>
            </a:r>
          </a:p>
        </p:txBody>
      </p:sp>
      <p:sp>
        <p:nvSpPr>
          <p:cNvPr id="7" name="TextBox 7"/>
          <p:cNvSpPr txBox="1"/>
          <p:nvPr/>
        </p:nvSpPr>
        <p:spPr>
          <a:xfrm>
            <a:off x="889605" y="2863113"/>
            <a:ext cx="6584907" cy="2890920"/>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החבר צודק! המעסיק חייב למסור תלוש שכר מפורט מדי חודש. אי-מסירת תלוש היא עבירה שעלולה לעלות לו בפיצוי של עד </a:t>
            </a:r>
            <a:r>
              <a:rPr lang="en-US" sz="3200" dirty="0">
                <a:solidFill>
                  <a:srgbClr val="000000"/>
                </a:solidFill>
                <a:latin typeface="Arial" panose="020B0604020202020204" pitchFamily="34" charset="0"/>
                <a:ea typeface="Rubik"/>
                <a:cs typeface="Arial" panose="020B0604020202020204" pitchFamily="34" charset="0"/>
                <a:sym typeface="Rubik"/>
              </a:rPr>
              <a:t>5,000</a:t>
            </a:r>
            <a:r>
              <a:rPr lang="he-IL" sz="3200" dirty="0">
                <a:solidFill>
                  <a:srgbClr val="000000"/>
                </a:solidFill>
                <a:latin typeface="Arial" panose="020B0604020202020204" pitchFamily="34" charset="0"/>
                <a:ea typeface="Rubik"/>
                <a:cs typeface="Arial" panose="020B0604020202020204" pitchFamily="34" charset="0"/>
                <a:sym typeface="Rubik"/>
                <a:rtl/>
              </a:rPr>
              <a:t> ש"ח.</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5632485" y="3305552"/>
            <a:ext cx="12349361" cy="6741497"/>
          </a:xfrm>
          <a:custGeom>
            <a:avLst/>
            <a:gdLst/>
            <a:ahLst/>
            <a:cxnLst/>
            <a:rect l="l" t="t" r="r" b="b"/>
            <a:pathLst>
              <a:path w="12349361" h="6741497">
                <a:moveTo>
                  <a:pt x="0" y="0"/>
                </a:moveTo>
                <a:lnTo>
                  <a:pt x="12349361" y="0"/>
                </a:lnTo>
                <a:lnTo>
                  <a:pt x="12349361" y="6741497"/>
                </a:lnTo>
                <a:lnTo>
                  <a:pt x="0" y="6741497"/>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sp>
        <p:nvSpPr>
          <p:cNvPr id="4" name="Freeform 4">
            <a:extLst>
              <a:ext uri="{C183D7F6-B498-43B3-948B-1728B52AA6E4}">
                <adec:decorative xmlns:adec="http://schemas.microsoft.com/office/drawing/2017/decorative" val="1"/>
              </a:ext>
            </a:extLst>
          </p:cNvPr>
          <p:cNvSpPr/>
          <p:nvPr/>
        </p:nvSpPr>
        <p:spPr>
          <a:xfrm>
            <a:off x="7474512" y="453147"/>
            <a:ext cx="7519085" cy="3834733"/>
          </a:xfrm>
          <a:custGeom>
            <a:avLst/>
            <a:gdLst/>
            <a:ahLst/>
            <a:cxnLst/>
            <a:rect l="l" t="t" r="r" b="b"/>
            <a:pathLst>
              <a:path w="7519085" h="3834733">
                <a:moveTo>
                  <a:pt x="0" y="0"/>
                </a:moveTo>
                <a:lnTo>
                  <a:pt x="7519085" y="0"/>
                </a:lnTo>
                <a:lnTo>
                  <a:pt x="7519085" y="3834734"/>
                </a:lnTo>
                <a:lnTo>
                  <a:pt x="0" y="383473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dirty="0">
              <a:latin typeface="Arial" panose="020B0604020202020204" pitchFamily="34" charset="0"/>
            </a:endParaRPr>
          </a:p>
        </p:txBody>
      </p:sp>
      <p:sp>
        <p:nvSpPr>
          <p:cNvPr id="5" name="Freeform 5">
            <a:extLst>
              <a:ext uri="{C183D7F6-B498-43B3-948B-1728B52AA6E4}">
                <adec:decorative xmlns:adec="http://schemas.microsoft.com/office/drawing/2017/decorative" val="1"/>
              </a:ext>
            </a:extLst>
          </p:cNvPr>
          <p:cNvSpPr/>
          <p:nvPr/>
        </p:nvSpPr>
        <p:spPr>
          <a:xfrm>
            <a:off x="144356" y="6192078"/>
            <a:ext cx="8171351" cy="3391111"/>
          </a:xfrm>
          <a:custGeom>
            <a:avLst/>
            <a:gdLst/>
            <a:ahLst/>
            <a:cxnLst/>
            <a:rect l="l" t="t" r="r" b="b"/>
            <a:pathLst>
              <a:path w="8171351" h="3391111">
                <a:moveTo>
                  <a:pt x="0" y="0"/>
                </a:moveTo>
                <a:lnTo>
                  <a:pt x="8171351" y="0"/>
                </a:lnTo>
                <a:lnTo>
                  <a:pt x="8171351" y="3391111"/>
                </a:lnTo>
                <a:lnTo>
                  <a:pt x="0" y="339111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e-IL" dirty="0">
              <a:latin typeface="Arial" panose="020B0604020202020204" pitchFamily="34" charset="0"/>
            </a:endParaRPr>
          </a:p>
        </p:txBody>
      </p:sp>
      <p:sp>
        <p:nvSpPr>
          <p:cNvPr id="6" name="TextBox 6"/>
          <p:cNvSpPr txBox="1"/>
          <p:nvPr/>
        </p:nvSpPr>
        <p:spPr>
          <a:xfrm>
            <a:off x="8203977" y="1075945"/>
            <a:ext cx="6393163" cy="2893100"/>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נויה, בת </a:t>
            </a:r>
            <a:r>
              <a:rPr lang="en-US" sz="3200" dirty="0">
                <a:solidFill>
                  <a:srgbClr val="000000"/>
                </a:solidFill>
                <a:latin typeface="Arial" panose="020B0604020202020204" pitchFamily="34" charset="0"/>
                <a:ea typeface="Rubik"/>
                <a:cs typeface="Arial" panose="020B0604020202020204" pitchFamily="34" charset="0"/>
                <a:sym typeface="Rubik"/>
              </a:rPr>
              <a:t>14.5</a:t>
            </a:r>
            <a:r>
              <a:rPr lang="he-IL" sz="3200" dirty="0">
                <a:solidFill>
                  <a:srgbClr val="000000"/>
                </a:solidFill>
                <a:latin typeface="Arial" panose="020B0604020202020204" pitchFamily="34" charset="0"/>
                <a:ea typeface="Rubik"/>
                <a:cs typeface="Arial" panose="020B0604020202020204" pitchFamily="34" charset="0"/>
                <a:sym typeface="Rubik"/>
                <a:rtl/>
              </a:rPr>
              <a:t>, עובדת כסדרנית בתערוכה. נויה ביקשה מהמנהל לצאת לשירותים, והמנהל דרש לרשום זאת כחלק מההפסקה.</a:t>
            </a:r>
          </a:p>
        </p:txBody>
      </p:sp>
      <p:sp>
        <p:nvSpPr>
          <p:cNvPr id="7" name="TextBox 7"/>
          <p:cNvSpPr txBox="1"/>
          <p:nvPr/>
        </p:nvSpPr>
        <p:spPr>
          <a:xfrm>
            <a:off x="658765" y="6733204"/>
            <a:ext cx="6584907" cy="2118360"/>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המעסיק מחויב לאפשר יציאה לשירותים מבלי לקזז זאת משכר העובד או לחשב זאת כחלק מההפסקה ללא תשלום.</a:t>
            </a:r>
          </a:p>
        </p:txBody>
      </p:sp>
      <p:sp>
        <p:nvSpPr>
          <p:cNvPr id="8" name="Freeform 8">
            <a:extLst>
              <a:ext uri="{C183D7F6-B498-43B3-948B-1728B52AA6E4}">
                <adec:decorative xmlns:adec="http://schemas.microsoft.com/office/drawing/2017/decorative" val="1"/>
              </a:ext>
            </a:extLst>
          </p:cNvPr>
          <p:cNvSpPr/>
          <p:nvPr/>
        </p:nvSpPr>
        <p:spPr>
          <a:xfrm>
            <a:off x="5632485" y="3305552"/>
            <a:ext cx="12349361" cy="6741497"/>
          </a:xfrm>
          <a:custGeom>
            <a:avLst/>
            <a:gdLst/>
            <a:ahLst/>
            <a:cxnLst/>
            <a:rect l="l" t="t" r="r" b="b"/>
            <a:pathLst>
              <a:path w="12349361" h="6741497">
                <a:moveTo>
                  <a:pt x="0" y="0"/>
                </a:moveTo>
                <a:lnTo>
                  <a:pt x="12349361" y="0"/>
                </a:lnTo>
                <a:lnTo>
                  <a:pt x="12349361" y="6741497"/>
                </a:lnTo>
                <a:lnTo>
                  <a:pt x="0" y="6741497"/>
                </a:lnTo>
                <a:lnTo>
                  <a:pt x="0" y="0"/>
                </a:lnTo>
                <a:close/>
              </a:path>
            </a:pathLst>
          </a:custGeom>
          <a:blipFill>
            <a:blip r:embed="rId6"/>
            <a:stretch>
              <a:fillRect/>
            </a:stretch>
          </a:blipFill>
        </p:spPr>
        <p:txBody>
          <a:bodyPr/>
          <a:lstStyle/>
          <a:p>
            <a:endParaRPr lang="he-IL"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6556913" y="674959"/>
            <a:ext cx="9812591" cy="5004421"/>
          </a:xfrm>
          <a:custGeom>
            <a:avLst/>
            <a:gdLst/>
            <a:ahLst/>
            <a:cxnLst/>
            <a:rect l="l" t="t" r="r" b="b"/>
            <a:pathLst>
              <a:path w="9812591" h="5004421">
                <a:moveTo>
                  <a:pt x="0" y="0"/>
                </a:moveTo>
                <a:lnTo>
                  <a:pt x="9812591" y="0"/>
                </a:lnTo>
                <a:lnTo>
                  <a:pt x="9812591" y="5004421"/>
                </a:lnTo>
                <a:lnTo>
                  <a:pt x="0" y="500442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he-IL" dirty="0">
              <a:latin typeface="Arial" panose="020B0604020202020204" pitchFamily="34" charset="0"/>
            </a:endParaRPr>
          </a:p>
        </p:txBody>
      </p:sp>
      <p:sp>
        <p:nvSpPr>
          <p:cNvPr id="4" name="Freeform 4">
            <a:extLst>
              <a:ext uri="{C183D7F6-B498-43B3-948B-1728B52AA6E4}">
                <adec:decorative xmlns:adec="http://schemas.microsoft.com/office/drawing/2017/decorative" val="1"/>
              </a:ext>
            </a:extLst>
          </p:cNvPr>
          <p:cNvSpPr/>
          <p:nvPr/>
        </p:nvSpPr>
        <p:spPr>
          <a:xfrm>
            <a:off x="8138202" y="6286687"/>
            <a:ext cx="9639308" cy="4000313"/>
          </a:xfrm>
          <a:custGeom>
            <a:avLst/>
            <a:gdLst/>
            <a:ahLst/>
            <a:cxnLst/>
            <a:rect l="l" t="t" r="r" b="b"/>
            <a:pathLst>
              <a:path w="9639308" h="4000313">
                <a:moveTo>
                  <a:pt x="0" y="0"/>
                </a:moveTo>
                <a:lnTo>
                  <a:pt x="9639307" y="0"/>
                </a:lnTo>
                <a:lnTo>
                  <a:pt x="9639307" y="4000313"/>
                </a:lnTo>
                <a:lnTo>
                  <a:pt x="0" y="400031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dirty="0">
              <a:latin typeface="Arial" panose="020B0604020202020204" pitchFamily="34" charset="0"/>
            </a:endParaRPr>
          </a:p>
        </p:txBody>
      </p:sp>
      <p:sp>
        <p:nvSpPr>
          <p:cNvPr id="5" name="Freeform 5">
            <a:extLst>
              <a:ext uri="{C183D7F6-B498-43B3-948B-1728B52AA6E4}">
                <adec:decorative xmlns:adec="http://schemas.microsoft.com/office/drawing/2017/decorative" val="1"/>
              </a:ext>
            </a:extLst>
          </p:cNvPr>
          <p:cNvSpPr/>
          <p:nvPr/>
        </p:nvSpPr>
        <p:spPr>
          <a:xfrm rot="-954815">
            <a:off x="638104" y="4372853"/>
            <a:ext cx="6988186" cy="5297692"/>
          </a:xfrm>
          <a:custGeom>
            <a:avLst/>
            <a:gdLst/>
            <a:ahLst/>
            <a:cxnLst/>
            <a:rect l="l" t="t" r="r" b="b"/>
            <a:pathLst>
              <a:path w="6988186" h="5297692">
                <a:moveTo>
                  <a:pt x="0" y="0"/>
                </a:moveTo>
                <a:lnTo>
                  <a:pt x="6988186" y="0"/>
                </a:lnTo>
                <a:lnTo>
                  <a:pt x="6988186" y="5297692"/>
                </a:lnTo>
                <a:lnTo>
                  <a:pt x="0" y="5297692"/>
                </a:lnTo>
                <a:lnTo>
                  <a:pt x="0" y="0"/>
                </a:lnTo>
                <a:close/>
              </a:path>
            </a:pathLst>
          </a:custGeom>
          <a:blipFill>
            <a:blip r:embed="rId5"/>
            <a:stretch>
              <a:fillRect l="-3062" r="-35808"/>
            </a:stretch>
          </a:blipFill>
        </p:spPr>
        <p:txBody>
          <a:bodyPr/>
          <a:lstStyle/>
          <a:p>
            <a:endParaRPr lang="he-IL" dirty="0">
              <a:latin typeface="Arial" panose="020B0604020202020204" pitchFamily="34" charset="0"/>
            </a:endParaRPr>
          </a:p>
        </p:txBody>
      </p:sp>
      <p:sp>
        <p:nvSpPr>
          <p:cNvPr id="6" name="Freeform 6">
            <a:extLst>
              <a:ext uri="{C183D7F6-B498-43B3-948B-1728B52AA6E4}">
                <adec:decorative xmlns:adec="http://schemas.microsoft.com/office/drawing/2017/decorative" val="1"/>
              </a:ext>
            </a:extLst>
          </p:cNvPr>
          <p:cNvSpPr/>
          <p:nvPr/>
        </p:nvSpPr>
        <p:spPr>
          <a:xfrm rot="-869730">
            <a:off x="1900875" y="3885117"/>
            <a:ext cx="3094275" cy="1160353"/>
          </a:xfrm>
          <a:custGeom>
            <a:avLst/>
            <a:gdLst/>
            <a:ahLst/>
            <a:cxnLst/>
            <a:rect l="l" t="t" r="r" b="b"/>
            <a:pathLst>
              <a:path w="3094275" h="1160353">
                <a:moveTo>
                  <a:pt x="0" y="0"/>
                </a:moveTo>
                <a:lnTo>
                  <a:pt x="3094276" y="0"/>
                </a:lnTo>
                <a:lnTo>
                  <a:pt x="3094276" y="1160353"/>
                </a:lnTo>
                <a:lnTo>
                  <a:pt x="0" y="11603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he-IL" dirty="0">
              <a:latin typeface="Arial" panose="020B0604020202020204" pitchFamily="34" charset="0"/>
            </a:endParaRPr>
          </a:p>
        </p:txBody>
      </p:sp>
      <p:sp>
        <p:nvSpPr>
          <p:cNvPr id="7" name="TextBox 7"/>
          <p:cNvSpPr txBox="1"/>
          <p:nvPr/>
        </p:nvSpPr>
        <p:spPr>
          <a:xfrm>
            <a:off x="6687289" y="1723946"/>
            <a:ext cx="9551840" cy="2893100"/>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גיל, בן </a:t>
            </a:r>
            <a:r>
              <a:rPr lang="en-US" sz="3200" dirty="0">
                <a:solidFill>
                  <a:srgbClr val="000000"/>
                </a:solidFill>
                <a:latin typeface="Arial" panose="020B0604020202020204" pitchFamily="34" charset="0"/>
                <a:ea typeface="Rubik"/>
                <a:cs typeface="Arial" panose="020B0604020202020204" pitchFamily="34" charset="0"/>
                <a:sym typeface="Rubik"/>
              </a:rPr>
              <a:t>15</a:t>
            </a:r>
            <a:r>
              <a:rPr lang="he-IL" sz="3200" dirty="0">
                <a:solidFill>
                  <a:srgbClr val="000000"/>
                </a:solidFill>
                <a:latin typeface="Arial" panose="020B0604020202020204" pitchFamily="34" charset="0"/>
                <a:ea typeface="Rubik"/>
                <a:cs typeface="Arial" panose="020B0604020202020204" pitchFamily="34" charset="0"/>
                <a:sym typeface="Rubik"/>
                <a:rtl/>
              </a:rPr>
              <a:t>, עובד כמפעיל מתקנים בפארק. לאחר </a:t>
            </a:r>
            <a:r>
              <a:rPr lang="en-US" sz="3200" dirty="0">
                <a:solidFill>
                  <a:srgbClr val="000000"/>
                </a:solidFill>
                <a:latin typeface="Arial" panose="020B0604020202020204" pitchFamily="34" charset="0"/>
                <a:ea typeface="Rubik"/>
                <a:cs typeface="Arial" panose="020B0604020202020204" pitchFamily="34" charset="0"/>
                <a:sym typeface="Rubik"/>
              </a:rPr>
              <a:t>4</a:t>
            </a:r>
            <a:r>
              <a:rPr lang="he-IL" sz="3200" dirty="0">
                <a:solidFill>
                  <a:srgbClr val="000000"/>
                </a:solidFill>
                <a:latin typeface="Arial" panose="020B0604020202020204" pitchFamily="34" charset="0"/>
                <a:ea typeface="Rubik"/>
                <a:cs typeface="Arial" panose="020B0604020202020204" pitchFamily="34" charset="0"/>
                <a:sym typeface="Rubik"/>
                <a:rtl/>
              </a:rPr>
              <a:t> חודשים, החליט להתפטר מהמקום ולא להתייצב למחרת לעבודה. המנהל טען שמכיוון שעבד </a:t>
            </a:r>
            <a:r>
              <a:rPr lang="en-US" sz="3200" dirty="0">
                <a:solidFill>
                  <a:srgbClr val="000000"/>
                </a:solidFill>
                <a:latin typeface="Arial" panose="020B0604020202020204" pitchFamily="34" charset="0"/>
                <a:ea typeface="Rubik"/>
                <a:cs typeface="Arial" panose="020B0604020202020204" pitchFamily="34" charset="0"/>
                <a:sym typeface="Rubik"/>
              </a:rPr>
              <a:t>4</a:t>
            </a:r>
            <a:r>
              <a:rPr lang="he-IL" sz="3200" dirty="0">
                <a:solidFill>
                  <a:srgbClr val="000000"/>
                </a:solidFill>
                <a:latin typeface="Arial" panose="020B0604020202020204" pitchFamily="34" charset="0"/>
                <a:ea typeface="Rubik"/>
                <a:cs typeface="Arial" panose="020B0604020202020204" pitchFamily="34" charset="0"/>
                <a:sym typeface="Rubik"/>
                <a:rtl/>
              </a:rPr>
              <a:t> חודשים, עליו לתת התראה של </a:t>
            </a:r>
            <a:r>
              <a:rPr lang="en-US" sz="3200" dirty="0">
                <a:solidFill>
                  <a:srgbClr val="000000"/>
                </a:solidFill>
                <a:latin typeface="Arial" panose="020B0604020202020204" pitchFamily="34" charset="0"/>
                <a:ea typeface="Rubik"/>
                <a:cs typeface="Arial" panose="020B0604020202020204" pitchFamily="34" charset="0"/>
                <a:sym typeface="Rubik"/>
              </a:rPr>
              <a:t>4</a:t>
            </a:r>
            <a:r>
              <a:rPr lang="he-IL" sz="3200" dirty="0">
                <a:solidFill>
                  <a:srgbClr val="000000"/>
                </a:solidFill>
                <a:latin typeface="Arial" panose="020B0604020202020204" pitchFamily="34" charset="0"/>
                <a:ea typeface="Rubik"/>
                <a:cs typeface="Arial" panose="020B0604020202020204" pitchFamily="34" charset="0"/>
                <a:sym typeface="Rubik"/>
                <a:rtl/>
              </a:rPr>
              <a:t> ימים מראש, אחרת הוא </a:t>
            </a:r>
            <a:r>
              <a:rPr lang="he-IL" sz="3200" dirty="0" err="1">
                <a:solidFill>
                  <a:srgbClr val="000000"/>
                </a:solidFill>
                <a:latin typeface="Arial" panose="020B0604020202020204" pitchFamily="34" charset="0"/>
                <a:ea typeface="Rubik"/>
                <a:cs typeface="Arial" panose="020B0604020202020204" pitchFamily="34" charset="0"/>
                <a:sym typeface="Rubik"/>
                <a:rtl/>
              </a:rPr>
              <a:t>יקנס</a:t>
            </a:r>
            <a:r>
              <a:rPr lang="he-IL" sz="3200" dirty="0">
                <a:solidFill>
                  <a:srgbClr val="000000"/>
                </a:solidFill>
                <a:latin typeface="Arial" panose="020B0604020202020204" pitchFamily="34" charset="0"/>
                <a:ea typeface="Rubik"/>
                <a:cs typeface="Arial" panose="020B0604020202020204" pitchFamily="34" charset="0"/>
                <a:sym typeface="Rubik"/>
                <a:rtl/>
              </a:rPr>
              <a:t>.</a:t>
            </a:r>
          </a:p>
        </p:txBody>
      </p:sp>
      <p:sp>
        <p:nvSpPr>
          <p:cNvPr id="8" name="TextBox 8"/>
          <p:cNvSpPr txBox="1"/>
          <p:nvPr/>
        </p:nvSpPr>
        <p:spPr>
          <a:xfrm>
            <a:off x="8617878" y="6720840"/>
            <a:ext cx="7851224" cy="3636893"/>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המנהל צודק! חוק "הודעה מוקדמת" תקף הן לגבי המעסיק והן לגבי העובד. אם עובד בוחר להתפטר, עליו למסור הודעה מוקדמת מראש של מספר ימים בהתאם לוותק שצבר במקום העבודה.</a:t>
            </a:r>
          </a:p>
          <a:p>
            <a:pPr algn="ctr" rtl="1">
              <a:lnSpc>
                <a:spcPts val="5760"/>
              </a:lnSpc>
              <a:spcBef>
                <a:spcPct val="0"/>
              </a:spcBef>
            </a:pPr>
            <a:endParaRPr lang="he-IL" sz="3200" dirty="0">
              <a:solidFill>
                <a:srgbClr val="000000"/>
              </a:solidFill>
              <a:latin typeface="Arial" panose="020B0604020202020204" pitchFamily="34" charset="0"/>
              <a:ea typeface="Rubik"/>
              <a:cs typeface="Arial" panose="020B0604020202020204" pitchFamily="34" charset="0"/>
              <a:sym typeface="Rubik"/>
              <a:rt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6556913" y="674959"/>
            <a:ext cx="9812591" cy="5004421"/>
          </a:xfrm>
          <a:custGeom>
            <a:avLst/>
            <a:gdLst/>
            <a:ahLst/>
            <a:cxnLst/>
            <a:rect l="l" t="t" r="r" b="b"/>
            <a:pathLst>
              <a:path w="9812591" h="5004421">
                <a:moveTo>
                  <a:pt x="0" y="0"/>
                </a:moveTo>
                <a:lnTo>
                  <a:pt x="9812591" y="0"/>
                </a:lnTo>
                <a:lnTo>
                  <a:pt x="9812591" y="5004421"/>
                </a:lnTo>
                <a:lnTo>
                  <a:pt x="0" y="500442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he-IL" dirty="0">
              <a:latin typeface="Arial" panose="020B0604020202020204" pitchFamily="34" charset="0"/>
            </a:endParaRPr>
          </a:p>
        </p:txBody>
      </p:sp>
      <p:sp>
        <p:nvSpPr>
          <p:cNvPr id="4" name="Freeform 4">
            <a:extLst>
              <a:ext uri="{C183D7F6-B498-43B3-948B-1728B52AA6E4}">
                <adec:decorative xmlns:adec="http://schemas.microsoft.com/office/drawing/2017/decorative" val="1"/>
              </a:ext>
            </a:extLst>
          </p:cNvPr>
          <p:cNvSpPr/>
          <p:nvPr/>
        </p:nvSpPr>
        <p:spPr>
          <a:xfrm>
            <a:off x="626044" y="5734508"/>
            <a:ext cx="7512031" cy="3117493"/>
          </a:xfrm>
          <a:custGeom>
            <a:avLst/>
            <a:gdLst/>
            <a:ahLst/>
            <a:cxnLst/>
            <a:rect l="l" t="t" r="r" b="b"/>
            <a:pathLst>
              <a:path w="7512031" h="3117493">
                <a:moveTo>
                  <a:pt x="0" y="0"/>
                </a:moveTo>
                <a:lnTo>
                  <a:pt x="7512031" y="0"/>
                </a:lnTo>
                <a:lnTo>
                  <a:pt x="7512031" y="3117493"/>
                </a:lnTo>
                <a:lnTo>
                  <a:pt x="0" y="311749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dirty="0">
              <a:latin typeface="Arial" panose="020B0604020202020204" pitchFamily="34" charset="0"/>
            </a:endParaRPr>
          </a:p>
        </p:txBody>
      </p:sp>
      <p:sp>
        <p:nvSpPr>
          <p:cNvPr id="5" name="TextBox 5"/>
          <p:cNvSpPr txBox="1"/>
          <p:nvPr/>
        </p:nvSpPr>
        <p:spPr>
          <a:xfrm>
            <a:off x="6687289" y="1723946"/>
            <a:ext cx="9551840" cy="3636893"/>
          </a:xfrm>
          <a:prstGeom prst="rect">
            <a:avLst/>
          </a:prstGeom>
        </p:spPr>
        <p:txBody>
          <a:bodyPr lIns="0" tIns="0" rIns="0" bIns="0" rtlCol="0" anchor="t">
            <a:spAutoFit/>
          </a:bodyPr>
          <a:lstStyle/>
          <a:p>
            <a:pPr algn="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אביאל, בן </a:t>
            </a:r>
            <a:r>
              <a:rPr lang="en-US" sz="3200" dirty="0">
                <a:solidFill>
                  <a:srgbClr val="000000"/>
                </a:solidFill>
                <a:latin typeface="Arial" panose="020B0604020202020204" pitchFamily="34" charset="0"/>
                <a:ea typeface="Rubik"/>
                <a:cs typeface="Arial" panose="020B0604020202020204" pitchFamily="34" charset="0"/>
                <a:sym typeface="Rubik"/>
              </a:rPr>
              <a:t>15.5</a:t>
            </a:r>
            <a:r>
              <a:rPr lang="he-IL" sz="3200" dirty="0">
                <a:solidFill>
                  <a:srgbClr val="000000"/>
                </a:solidFill>
                <a:latin typeface="Arial" panose="020B0604020202020204" pitchFamily="34" charset="0"/>
                <a:ea typeface="Rubik"/>
                <a:cs typeface="Arial" panose="020B0604020202020204" pitchFamily="34" charset="0"/>
                <a:sym typeface="Rubik"/>
                <a:rtl/>
              </a:rPr>
              <a:t>, עובד בצוות טכני של הפקת אירועי קיץ בין השעות </a:t>
            </a:r>
            <a:r>
              <a:rPr lang="en-US" sz="3200" dirty="0">
                <a:solidFill>
                  <a:srgbClr val="000000"/>
                </a:solidFill>
                <a:latin typeface="Arial" panose="020B0604020202020204" pitchFamily="34" charset="0"/>
                <a:ea typeface="Rubik"/>
                <a:cs typeface="Arial" panose="020B0604020202020204" pitchFamily="34" charset="0"/>
                <a:sym typeface="Rubik"/>
              </a:rPr>
              <a:t>10:00</a:t>
            </a:r>
            <a:r>
              <a:rPr lang="he-IL" sz="3200" dirty="0">
                <a:solidFill>
                  <a:srgbClr val="000000"/>
                </a:solidFill>
                <a:latin typeface="Arial" panose="020B0604020202020204" pitchFamily="34" charset="0"/>
                <a:ea typeface="Rubik"/>
                <a:cs typeface="Arial" panose="020B0604020202020204" pitchFamily="34" charset="0"/>
                <a:sym typeface="Rubik"/>
                <a:rtl/>
              </a:rPr>
              <a:t> עד </a:t>
            </a:r>
            <a:r>
              <a:rPr lang="en-US" sz="3200" dirty="0">
                <a:solidFill>
                  <a:srgbClr val="000000"/>
                </a:solidFill>
                <a:latin typeface="Arial" panose="020B0604020202020204" pitchFamily="34" charset="0"/>
                <a:ea typeface="Rubik"/>
                <a:cs typeface="Arial" panose="020B0604020202020204" pitchFamily="34" charset="0"/>
                <a:sym typeface="Rubik"/>
              </a:rPr>
              <a:t>18:00</a:t>
            </a:r>
            <a:r>
              <a:rPr lang="he-IL" sz="3200" dirty="0">
                <a:solidFill>
                  <a:srgbClr val="000000"/>
                </a:solidFill>
                <a:latin typeface="Arial" panose="020B0604020202020204" pitchFamily="34" charset="0"/>
                <a:ea typeface="Rubik"/>
                <a:cs typeface="Arial" panose="020B0604020202020204" pitchFamily="34" charset="0"/>
                <a:sym typeface="Rubik"/>
                <a:rtl/>
              </a:rPr>
              <a:t>. באחד הימים, נשאר מרצונו לשעתיים נוספות כדי לעזור לחבריו. בסוף החודש, ראה שלא קיבל תשלום על שעתיים נוספות אלו בטענה שנשאר מרצונו וללא אישור.</a:t>
            </a:r>
          </a:p>
        </p:txBody>
      </p:sp>
      <p:sp>
        <p:nvSpPr>
          <p:cNvPr id="6" name="TextBox 6"/>
          <p:cNvSpPr txBox="1"/>
          <p:nvPr/>
        </p:nvSpPr>
        <p:spPr>
          <a:xfrm>
            <a:off x="1069676" y="6016169"/>
            <a:ext cx="6158059" cy="2118360"/>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החוק מחייב תשלום על כל שעת עבודה בפועל (כולל שעות נוספות), אך הדבר דורש אישור מראש מהמנהל.</a:t>
            </a:r>
          </a:p>
        </p:txBody>
      </p:sp>
      <p:sp>
        <p:nvSpPr>
          <p:cNvPr id="7" name="Freeform 7">
            <a:extLst>
              <a:ext uri="{C183D7F6-B498-43B3-948B-1728B52AA6E4}">
                <adec:decorative xmlns:adec="http://schemas.microsoft.com/office/drawing/2017/decorative" val="1"/>
              </a:ext>
            </a:extLst>
          </p:cNvPr>
          <p:cNvSpPr/>
          <p:nvPr/>
        </p:nvSpPr>
        <p:spPr>
          <a:xfrm>
            <a:off x="7319859" y="4299509"/>
            <a:ext cx="10968141" cy="5987491"/>
          </a:xfrm>
          <a:custGeom>
            <a:avLst/>
            <a:gdLst/>
            <a:ahLst/>
            <a:cxnLst/>
            <a:rect l="l" t="t" r="r" b="b"/>
            <a:pathLst>
              <a:path w="10968141" h="5987491">
                <a:moveTo>
                  <a:pt x="0" y="0"/>
                </a:moveTo>
                <a:lnTo>
                  <a:pt x="10968141" y="0"/>
                </a:lnTo>
                <a:lnTo>
                  <a:pt x="10968141" y="5987491"/>
                </a:lnTo>
                <a:lnTo>
                  <a:pt x="0" y="5987491"/>
                </a:lnTo>
                <a:lnTo>
                  <a:pt x="0" y="0"/>
                </a:lnTo>
                <a:close/>
              </a:path>
            </a:pathLst>
          </a:custGeom>
          <a:blipFill>
            <a:blip r:embed="rId5"/>
            <a:stretch>
              <a:fillRect/>
            </a:stretch>
          </a:blipFill>
        </p:spPr>
        <p:txBody>
          <a:bodyPr/>
          <a:lstStyle/>
          <a:p>
            <a:endParaRPr lang="he-IL"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sp>
        <p:nvSpPr>
          <p:cNvPr id="3" name="Freeform 3">
            <a:extLst>
              <a:ext uri="{C183D7F6-B498-43B3-948B-1728B52AA6E4}">
                <adec:decorative xmlns:adec="http://schemas.microsoft.com/office/drawing/2017/decorative" val="1"/>
              </a:ext>
            </a:extLst>
          </p:cNvPr>
          <p:cNvSpPr/>
          <p:nvPr/>
        </p:nvSpPr>
        <p:spPr>
          <a:xfrm>
            <a:off x="1028700" y="2032081"/>
            <a:ext cx="7858680" cy="8135035"/>
          </a:xfrm>
          <a:custGeom>
            <a:avLst/>
            <a:gdLst/>
            <a:ahLst/>
            <a:cxnLst/>
            <a:rect l="l" t="t" r="r" b="b"/>
            <a:pathLst>
              <a:path w="7858680" h="8135035">
                <a:moveTo>
                  <a:pt x="0" y="0"/>
                </a:moveTo>
                <a:lnTo>
                  <a:pt x="7858680" y="0"/>
                </a:lnTo>
                <a:lnTo>
                  <a:pt x="7858680" y="8135034"/>
                </a:lnTo>
                <a:lnTo>
                  <a:pt x="0" y="8135034"/>
                </a:lnTo>
                <a:lnTo>
                  <a:pt x="0" y="0"/>
                </a:lnTo>
                <a:close/>
              </a:path>
            </a:pathLst>
          </a:custGeom>
          <a:blipFill>
            <a:blip r:embed="rId4"/>
            <a:stretch>
              <a:fillRect l="-43381" r="-46244"/>
            </a:stretch>
          </a:blipFill>
        </p:spPr>
        <p:txBody>
          <a:bodyPr/>
          <a:lstStyle/>
          <a:p>
            <a:endParaRPr lang="he-IL" dirty="0">
              <a:latin typeface="Arial" panose="020B0604020202020204" pitchFamily="34" charset="0"/>
            </a:endParaRPr>
          </a:p>
        </p:txBody>
      </p:sp>
      <p:sp>
        <p:nvSpPr>
          <p:cNvPr id="4" name="Freeform 4">
            <a:extLst>
              <a:ext uri="{C183D7F6-B498-43B3-948B-1728B52AA6E4}">
                <adec:decorative xmlns:adec="http://schemas.microsoft.com/office/drawing/2017/decorative" val="1"/>
              </a:ext>
            </a:extLst>
          </p:cNvPr>
          <p:cNvSpPr/>
          <p:nvPr/>
        </p:nvSpPr>
        <p:spPr>
          <a:xfrm>
            <a:off x="8035421" y="674959"/>
            <a:ext cx="8334083" cy="4250382"/>
          </a:xfrm>
          <a:custGeom>
            <a:avLst/>
            <a:gdLst/>
            <a:ahLst/>
            <a:cxnLst/>
            <a:rect l="l" t="t" r="r" b="b"/>
            <a:pathLst>
              <a:path w="8334083" h="4250382">
                <a:moveTo>
                  <a:pt x="0" y="0"/>
                </a:moveTo>
                <a:lnTo>
                  <a:pt x="8334083" y="0"/>
                </a:lnTo>
                <a:lnTo>
                  <a:pt x="8334083" y="4250382"/>
                </a:lnTo>
                <a:lnTo>
                  <a:pt x="0" y="425038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e-IL" dirty="0">
              <a:latin typeface="Arial" panose="020B0604020202020204" pitchFamily="34" charset="0"/>
            </a:endParaRPr>
          </a:p>
        </p:txBody>
      </p:sp>
      <p:sp>
        <p:nvSpPr>
          <p:cNvPr id="5" name="Freeform 5">
            <a:extLst>
              <a:ext uri="{C183D7F6-B498-43B3-948B-1728B52AA6E4}">
                <adec:decorative xmlns:adec="http://schemas.microsoft.com/office/drawing/2017/decorative" val="1"/>
              </a:ext>
            </a:extLst>
          </p:cNvPr>
          <p:cNvSpPr/>
          <p:nvPr/>
        </p:nvSpPr>
        <p:spPr>
          <a:xfrm>
            <a:off x="8035421" y="5924102"/>
            <a:ext cx="8465390" cy="3513137"/>
          </a:xfrm>
          <a:custGeom>
            <a:avLst/>
            <a:gdLst/>
            <a:ahLst/>
            <a:cxnLst/>
            <a:rect l="l" t="t" r="r" b="b"/>
            <a:pathLst>
              <a:path w="8465390" h="3513137">
                <a:moveTo>
                  <a:pt x="0" y="0"/>
                </a:moveTo>
                <a:lnTo>
                  <a:pt x="8465390" y="0"/>
                </a:lnTo>
                <a:lnTo>
                  <a:pt x="8465390" y="3513137"/>
                </a:lnTo>
                <a:lnTo>
                  <a:pt x="0" y="351313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he-IL" dirty="0">
              <a:latin typeface="Arial" panose="020B0604020202020204" pitchFamily="34" charset="0"/>
            </a:endParaRPr>
          </a:p>
        </p:txBody>
      </p:sp>
      <p:sp>
        <p:nvSpPr>
          <p:cNvPr id="6" name="TextBox 6"/>
          <p:cNvSpPr txBox="1"/>
          <p:nvPr/>
        </p:nvSpPr>
        <p:spPr>
          <a:xfrm>
            <a:off x="8285356" y="1537234"/>
            <a:ext cx="7834213" cy="2893100"/>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עומר, בן </a:t>
            </a:r>
            <a:r>
              <a:rPr lang="en-US" sz="3200" dirty="0">
                <a:solidFill>
                  <a:srgbClr val="000000"/>
                </a:solidFill>
                <a:latin typeface="Arial" panose="020B0604020202020204" pitchFamily="34" charset="0"/>
                <a:ea typeface="Rubik"/>
                <a:cs typeface="Arial" panose="020B0604020202020204" pitchFamily="34" charset="0"/>
                <a:sym typeface="Rubik"/>
              </a:rPr>
              <a:t>15</a:t>
            </a:r>
            <a:r>
              <a:rPr lang="he-IL" sz="3200" dirty="0">
                <a:solidFill>
                  <a:srgbClr val="000000"/>
                </a:solidFill>
                <a:latin typeface="Arial" panose="020B0604020202020204" pitchFamily="34" charset="0"/>
                <a:ea typeface="Rubik"/>
                <a:cs typeface="Arial" panose="020B0604020202020204" pitchFamily="34" charset="0"/>
                <a:sym typeface="Rubik"/>
                <a:rtl/>
              </a:rPr>
              <a:t>, עובד בגלידריה. המעסיק שילם לו שכר הנמוך משכר המינימום המוגדר בחוק לקטינים בגילו, בטענה שהעסק נמצא בחודשיו הראשונים וההכנסות עדיין נמוכות.</a:t>
            </a:r>
          </a:p>
        </p:txBody>
      </p:sp>
      <p:sp>
        <p:nvSpPr>
          <p:cNvPr id="7" name="TextBox 7"/>
          <p:cNvSpPr txBox="1"/>
          <p:nvPr/>
        </p:nvSpPr>
        <p:spPr>
          <a:xfrm>
            <a:off x="8609930" y="6251804"/>
            <a:ext cx="6584907" cy="2882649"/>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המעסיק עובר על החוק וצפוי לקנסות כבדים! שכר המינימום מהווה את רצפת השכר המחייבת על פי חוק, ונקבע בהתאם לגיל העובד.</a:t>
            </a:r>
          </a:p>
        </p:txBody>
      </p:sp>
      <p:sp>
        <p:nvSpPr>
          <p:cNvPr id="8" name="Freeform 8">
            <a:extLst>
              <a:ext uri="{C183D7F6-B498-43B3-948B-1728B52AA6E4}">
                <adec:decorative xmlns:adec="http://schemas.microsoft.com/office/drawing/2017/decorative" val="1"/>
              </a:ext>
            </a:extLst>
          </p:cNvPr>
          <p:cNvSpPr/>
          <p:nvPr/>
        </p:nvSpPr>
        <p:spPr>
          <a:xfrm>
            <a:off x="1028700" y="2032081"/>
            <a:ext cx="7858680" cy="8135035"/>
          </a:xfrm>
          <a:custGeom>
            <a:avLst/>
            <a:gdLst/>
            <a:ahLst/>
            <a:cxnLst/>
            <a:rect l="l" t="t" r="r" b="b"/>
            <a:pathLst>
              <a:path w="7858680" h="8135035">
                <a:moveTo>
                  <a:pt x="0" y="0"/>
                </a:moveTo>
                <a:lnTo>
                  <a:pt x="7858680" y="0"/>
                </a:lnTo>
                <a:lnTo>
                  <a:pt x="7858680" y="8135034"/>
                </a:lnTo>
                <a:lnTo>
                  <a:pt x="0" y="8135034"/>
                </a:lnTo>
                <a:lnTo>
                  <a:pt x="0" y="0"/>
                </a:lnTo>
                <a:close/>
              </a:path>
            </a:pathLst>
          </a:custGeom>
          <a:blipFill>
            <a:blip r:embed="rId7"/>
            <a:stretch>
              <a:fillRect l="-43381" r="-46244"/>
            </a:stretch>
          </a:blipFill>
        </p:spPr>
        <p:txBody>
          <a:bodyPr/>
          <a:lstStyle/>
          <a:p>
            <a:endParaRPr lang="he-IL"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5378291" y="3188293"/>
            <a:ext cx="12638818" cy="6899511"/>
          </a:xfrm>
          <a:custGeom>
            <a:avLst/>
            <a:gdLst/>
            <a:ahLst/>
            <a:cxnLst/>
            <a:rect l="l" t="t" r="r" b="b"/>
            <a:pathLst>
              <a:path w="12638818" h="6899511">
                <a:moveTo>
                  <a:pt x="0" y="0"/>
                </a:moveTo>
                <a:lnTo>
                  <a:pt x="12638819" y="0"/>
                </a:lnTo>
                <a:lnTo>
                  <a:pt x="12638819" y="6899511"/>
                </a:lnTo>
                <a:lnTo>
                  <a:pt x="0" y="6899511"/>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sp>
        <p:nvSpPr>
          <p:cNvPr id="4" name="Freeform 4">
            <a:extLst>
              <a:ext uri="{C183D7F6-B498-43B3-948B-1728B52AA6E4}">
                <adec:decorative xmlns:adec="http://schemas.microsoft.com/office/drawing/2017/decorative" val="1"/>
              </a:ext>
            </a:extLst>
          </p:cNvPr>
          <p:cNvSpPr/>
          <p:nvPr/>
        </p:nvSpPr>
        <p:spPr>
          <a:xfrm>
            <a:off x="9626264" y="674959"/>
            <a:ext cx="6743240" cy="3439052"/>
          </a:xfrm>
          <a:custGeom>
            <a:avLst/>
            <a:gdLst/>
            <a:ahLst/>
            <a:cxnLst/>
            <a:rect l="l" t="t" r="r" b="b"/>
            <a:pathLst>
              <a:path w="6743240" h="3439052">
                <a:moveTo>
                  <a:pt x="0" y="0"/>
                </a:moveTo>
                <a:lnTo>
                  <a:pt x="6743240" y="0"/>
                </a:lnTo>
                <a:lnTo>
                  <a:pt x="6743240" y="3439052"/>
                </a:lnTo>
                <a:lnTo>
                  <a:pt x="0" y="343905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dirty="0">
              <a:latin typeface="Arial" panose="020B0604020202020204" pitchFamily="34" charset="0"/>
            </a:endParaRPr>
          </a:p>
        </p:txBody>
      </p:sp>
      <p:sp>
        <p:nvSpPr>
          <p:cNvPr id="5" name="Freeform 5">
            <a:extLst>
              <a:ext uri="{C183D7F6-B498-43B3-948B-1728B52AA6E4}">
                <adec:decorative xmlns:adec="http://schemas.microsoft.com/office/drawing/2017/decorative" val="1"/>
              </a:ext>
            </a:extLst>
          </p:cNvPr>
          <p:cNvSpPr/>
          <p:nvPr/>
        </p:nvSpPr>
        <p:spPr>
          <a:xfrm flipH="1">
            <a:off x="409066" y="2394485"/>
            <a:ext cx="8465390" cy="3513137"/>
          </a:xfrm>
          <a:custGeom>
            <a:avLst/>
            <a:gdLst/>
            <a:ahLst/>
            <a:cxnLst/>
            <a:rect l="l" t="t" r="r" b="b"/>
            <a:pathLst>
              <a:path w="8465390" h="3513137">
                <a:moveTo>
                  <a:pt x="8465390" y="0"/>
                </a:moveTo>
                <a:lnTo>
                  <a:pt x="0" y="0"/>
                </a:lnTo>
                <a:lnTo>
                  <a:pt x="0" y="3513137"/>
                </a:lnTo>
                <a:lnTo>
                  <a:pt x="8465390" y="3513137"/>
                </a:lnTo>
                <a:lnTo>
                  <a:pt x="846539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e-IL" dirty="0">
              <a:latin typeface="Arial" panose="020B0604020202020204" pitchFamily="34" charset="0"/>
            </a:endParaRPr>
          </a:p>
        </p:txBody>
      </p:sp>
      <p:sp>
        <p:nvSpPr>
          <p:cNvPr id="6" name="TextBox 6"/>
          <p:cNvSpPr txBox="1"/>
          <p:nvPr/>
        </p:nvSpPr>
        <p:spPr>
          <a:xfrm>
            <a:off x="9870446" y="1423407"/>
            <a:ext cx="6254875" cy="2149306"/>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דניאל, בן </a:t>
            </a:r>
            <a:r>
              <a:rPr lang="en-US" sz="3200" dirty="0">
                <a:solidFill>
                  <a:srgbClr val="000000"/>
                </a:solidFill>
                <a:latin typeface="Arial" panose="020B0604020202020204" pitchFamily="34" charset="0"/>
                <a:ea typeface="Rubik"/>
                <a:cs typeface="Arial" panose="020B0604020202020204" pitchFamily="34" charset="0"/>
                <a:sym typeface="Rubik"/>
              </a:rPr>
              <a:t>15</a:t>
            </a:r>
            <a:r>
              <a:rPr lang="he-IL" sz="3200" dirty="0">
                <a:solidFill>
                  <a:srgbClr val="000000"/>
                </a:solidFill>
                <a:latin typeface="Arial" panose="020B0604020202020204" pitchFamily="34" charset="0"/>
                <a:ea typeface="Rubik"/>
                <a:cs typeface="Arial" panose="020B0604020202020204" pitchFamily="34" charset="0"/>
                <a:sym typeface="Rubik"/>
                <a:rtl/>
              </a:rPr>
              <a:t>, הסכים לעבוד תמורת טיפים בלבד, ואף אישר בכתב כי הוא מוותר מרצונו על שכר המינימום.</a:t>
            </a:r>
          </a:p>
        </p:txBody>
      </p:sp>
      <p:sp>
        <p:nvSpPr>
          <p:cNvPr id="7" name="TextBox 7"/>
          <p:cNvSpPr txBox="1"/>
          <p:nvPr/>
        </p:nvSpPr>
        <p:spPr>
          <a:xfrm>
            <a:off x="1615079" y="2739197"/>
            <a:ext cx="6584907" cy="2882649"/>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ההתנהלות אינה חוקית בעליל וההסכם בטל ומבוטל! אי-תשלום שכר מינימום הוא עבירה פלילית, ולא ניתן לוותר עליו או להחליפו בטיפים – גם בהסכמת העובד.</a:t>
            </a:r>
          </a:p>
        </p:txBody>
      </p:sp>
      <p:sp>
        <p:nvSpPr>
          <p:cNvPr id="8" name="Freeform 8">
            <a:extLst>
              <a:ext uri="{C183D7F6-B498-43B3-948B-1728B52AA6E4}">
                <adec:decorative xmlns:adec="http://schemas.microsoft.com/office/drawing/2017/decorative" val="1"/>
              </a:ext>
            </a:extLst>
          </p:cNvPr>
          <p:cNvSpPr/>
          <p:nvPr/>
        </p:nvSpPr>
        <p:spPr>
          <a:xfrm>
            <a:off x="5378291" y="3188293"/>
            <a:ext cx="12638818" cy="6899511"/>
          </a:xfrm>
          <a:custGeom>
            <a:avLst/>
            <a:gdLst/>
            <a:ahLst/>
            <a:cxnLst/>
            <a:rect l="l" t="t" r="r" b="b"/>
            <a:pathLst>
              <a:path w="12638818" h="6899511">
                <a:moveTo>
                  <a:pt x="0" y="0"/>
                </a:moveTo>
                <a:lnTo>
                  <a:pt x="12638819" y="0"/>
                </a:lnTo>
                <a:lnTo>
                  <a:pt x="12638819" y="6899511"/>
                </a:lnTo>
                <a:lnTo>
                  <a:pt x="0" y="6899511"/>
                </a:lnTo>
                <a:lnTo>
                  <a:pt x="0" y="0"/>
                </a:lnTo>
                <a:close/>
              </a:path>
            </a:pathLst>
          </a:custGeom>
          <a:blipFill>
            <a:blip r:embed="rId6"/>
            <a:stretch>
              <a:fillRect/>
            </a:stretch>
          </a:blipFill>
        </p:spPr>
        <p:txBody>
          <a:bodyPr/>
          <a:lstStyle/>
          <a:p>
            <a:endParaRPr lang="he-IL"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sp>
        <p:nvSpPr>
          <p:cNvPr id="3" name="Freeform 3">
            <a:extLst>
              <a:ext uri="{C183D7F6-B498-43B3-948B-1728B52AA6E4}">
                <adec:decorative xmlns:adec="http://schemas.microsoft.com/office/drawing/2017/decorative" val="1"/>
              </a:ext>
            </a:extLst>
          </p:cNvPr>
          <p:cNvSpPr/>
          <p:nvPr/>
        </p:nvSpPr>
        <p:spPr>
          <a:xfrm>
            <a:off x="6755051" y="3996301"/>
            <a:ext cx="11532949" cy="6290699"/>
          </a:xfrm>
          <a:custGeom>
            <a:avLst/>
            <a:gdLst/>
            <a:ahLst/>
            <a:cxnLst/>
            <a:rect l="l" t="t" r="r" b="b"/>
            <a:pathLst>
              <a:path w="11532949" h="6290699">
                <a:moveTo>
                  <a:pt x="0" y="0"/>
                </a:moveTo>
                <a:lnTo>
                  <a:pt x="11532949" y="0"/>
                </a:lnTo>
                <a:lnTo>
                  <a:pt x="11532949" y="6290699"/>
                </a:lnTo>
                <a:lnTo>
                  <a:pt x="0" y="6290699"/>
                </a:lnTo>
                <a:lnTo>
                  <a:pt x="0" y="0"/>
                </a:lnTo>
                <a:close/>
              </a:path>
            </a:pathLst>
          </a:custGeom>
          <a:blipFill>
            <a:blip r:embed="rId4"/>
            <a:stretch>
              <a:fillRect/>
            </a:stretch>
          </a:blipFill>
        </p:spPr>
        <p:txBody>
          <a:bodyPr/>
          <a:lstStyle/>
          <a:p>
            <a:endParaRPr lang="he-IL" dirty="0">
              <a:latin typeface="Arial" panose="020B0604020202020204" pitchFamily="34" charset="0"/>
            </a:endParaRPr>
          </a:p>
        </p:txBody>
      </p:sp>
      <p:sp>
        <p:nvSpPr>
          <p:cNvPr id="4" name="Freeform 4">
            <a:extLst>
              <a:ext uri="{C183D7F6-B498-43B3-948B-1728B52AA6E4}">
                <adec:decorative xmlns:adec="http://schemas.microsoft.com/office/drawing/2017/decorative" val="1"/>
              </a:ext>
            </a:extLst>
          </p:cNvPr>
          <p:cNvSpPr/>
          <p:nvPr/>
        </p:nvSpPr>
        <p:spPr>
          <a:xfrm>
            <a:off x="8763596" y="308323"/>
            <a:ext cx="7534766" cy="3842731"/>
          </a:xfrm>
          <a:custGeom>
            <a:avLst/>
            <a:gdLst/>
            <a:ahLst/>
            <a:cxnLst/>
            <a:rect l="l" t="t" r="r" b="b"/>
            <a:pathLst>
              <a:path w="7534766" h="3842731">
                <a:moveTo>
                  <a:pt x="0" y="0"/>
                </a:moveTo>
                <a:lnTo>
                  <a:pt x="7534767" y="0"/>
                </a:lnTo>
                <a:lnTo>
                  <a:pt x="7534767" y="3842730"/>
                </a:lnTo>
                <a:lnTo>
                  <a:pt x="0" y="384273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e-IL" dirty="0">
              <a:latin typeface="Arial" panose="020B0604020202020204" pitchFamily="34" charset="0"/>
            </a:endParaRPr>
          </a:p>
        </p:txBody>
      </p:sp>
      <p:sp>
        <p:nvSpPr>
          <p:cNvPr id="5" name="Freeform 5">
            <a:extLst>
              <a:ext uri="{C183D7F6-B498-43B3-948B-1728B52AA6E4}">
                <adec:decorative xmlns:adec="http://schemas.microsoft.com/office/drawing/2017/decorative" val="1"/>
              </a:ext>
            </a:extLst>
          </p:cNvPr>
          <p:cNvSpPr/>
          <p:nvPr/>
        </p:nvSpPr>
        <p:spPr>
          <a:xfrm flipH="1">
            <a:off x="520341" y="2701737"/>
            <a:ext cx="8911880" cy="3698430"/>
          </a:xfrm>
          <a:custGeom>
            <a:avLst/>
            <a:gdLst/>
            <a:ahLst/>
            <a:cxnLst/>
            <a:rect l="l" t="t" r="r" b="b"/>
            <a:pathLst>
              <a:path w="8911880" h="3698430">
                <a:moveTo>
                  <a:pt x="8911880" y="0"/>
                </a:moveTo>
                <a:lnTo>
                  <a:pt x="0" y="0"/>
                </a:lnTo>
                <a:lnTo>
                  <a:pt x="0" y="3698430"/>
                </a:lnTo>
                <a:lnTo>
                  <a:pt x="8911880" y="3698430"/>
                </a:lnTo>
                <a:lnTo>
                  <a:pt x="891188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he-IL" dirty="0">
              <a:latin typeface="Arial" panose="020B0604020202020204" pitchFamily="34" charset="0"/>
            </a:endParaRPr>
          </a:p>
        </p:txBody>
      </p:sp>
      <p:sp>
        <p:nvSpPr>
          <p:cNvPr id="6" name="TextBox 6"/>
          <p:cNvSpPr txBox="1"/>
          <p:nvPr/>
        </p:nvSpPr>
        <p:spPr>
          <a:xfrm>
            <a:off x="9016750" y="1138842"/>
            <a:ext cx="7108571" cy="2149306"/>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דניאל, בן </a:t>
            </a:r>
            <a:r>
              <a:rPr lang="en-US" sz="3200" dirty="0">
                <a:solidFill>
                  <a:srgbClr val="000000"/>
                </a:solidFill>
                <a:latin typeface="Arial" panose="020B0604020202020204" pitchFamily="34" charset="0"/>
                <a:ea typeface="Rubik"/>
                <a:cs typeface="Arial" panose="020B0604020202020204" pitchFamily="34" charset="0"/>
                <a:sym typeface="Rubik"/>
              </a:rPr>
              <a:t>15</a:t>
            </a:r>
            <a:r>
              <a:rPr lang="ar-EG" sz="3200" dirty="0">
                <a:solidFill>
                  <a:srgbClr val="000000"/>
                </a:solidFill>
                <a:latin typeface="Arial" panose="020B0604020202020204" pitchFamily="34" charset="0"/>
                <a:ea typeface="Rubik"/>
                <a:cs typeface="Arial" panose="020B0604020202020204" pitchFamily="34" charset="0"/>
                <a:sym typeface="Rubik"/>
                <a:rtl/>
              </a:rPr>
              <a:t>, </a:t>
            </a:r>
            <a:r>
              <a:rPr lang="he-IL" sz="3200" dirty="0">
                <a:solidFill>
                  <a:srgbClr val="000000"/>
                </a:solidFill>
                <a:latin typeface="Arial" panose="020B0604020202020204" pitchFamily="34" charset="0"/>
                <a:ea typeface="Rubik"/>
                <a:cs typeface="Arial" panose="020B0604020202020204" pitchFamily="34" charset="0"/>
                <a:sym typeface="Rubik"/>
                <a:rtl/>
              </a:rPr>
              <a:t>סירב להעביר את הטיפים שקיבל כמלצר לקופת העסק, בטענה שהם מתנה אישית מהלקוחות ושייכים לו בלבד. </a:t>
            </a:r>
          </a:p>
        </p:txBody>
      </p:sp>
      <p:sp>
        <p:nvSpPr>
          <p:cNvPr id="7" name="TextBox 7"/>
          <p:cNvSpPr txBox="1"/>
          <p:nvPr/>
        </p:nvSpPr>
        <p:spPr>
          <a:xfrm>
            <a:off x="1680684" y="3034572"/>
            <a:ext cx="7395919" cy="2882649"/>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דניאל טועה! בענף המסעדנות, כל הטיפים נחשבים לחלק מהשכר ונכנסים לקופת המעסיק, שמחויב להשתמש בהם לתשלום שכר מינימום והפרשת זכויות סוציאליות כחוק.</a:t>
            </a:r>
          </a:p>
        </p:txBody>
      </p:sp>
      <p:sp>
        <p:nvSpPr>
          <p:cNvPr id="8" name="Freeform 8">
            <a:extLst>
              <a:ext uri="{C183D7F6-B498-43B3-948B-1728B52AA6E4}">
                <adec:decorative xmlns:adec="http://schemas.microsoft.com/office/drawing/2017/decorative" val="1"/>
              </a:ext>
            </a:extLst>
          </p:cNvPr>
          <p:cNvSpPr/>
          <p:nvPr/>
        </p:nvSpPr>
        <p:spPr>
          <a:xfrm>
            <a:off x="6755051" y="3996301"/>
            <a:ext cx="11532949" cy="6290699"/>
          </a:xfrm>
          <a:custGeom>
            <a:avLst/>
            <a:gdLst/>
            <a:ahLst/>
            <a:cxnLst/>
            <a:rect l="l" t="t" r="r" b="b"/>
            <a:pathLst>
              <a:path w="11532949" h="6290699">
                <a:moveTo>
                  <a:pt x="0" y="0"/>
                </a:moveTo>
                <a:lnTo>
                  <a:pt x="11532949" y="0"/>
                </a:lnTo>
                <a:lnTo>
                  <a:pt x="11532949" y="6290699"/>
                </a:lnTo>
                <a:lnTo>
                  <a:pt x="0" y="6290699"/>
                </a:lnTo>
                <a:lnTo>
                  <a:pt x="0" y="0"/>
                </a:lnTo>
                <a:close/>
              </a:path>
            </a:pathLst>
          </a:custGeom>
          <a:blipFill>
            <a:blip r:embed="rId7"/>
            <a:stretch>
              <a:fillRect/>
            </a:stretch>
          </a:blipFill>
        </p:spPr>
        <p:txBody>
          <a:bodyPr/>
          <a:lstStyle/>
          <a:p>
            <a:endParaRPr lang="he-IL"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3263557" y="535975"/>
            <a:ext cx="8695182" cy="4434543"/>
          </a:xfrm>
          <a:custGeom>
            <a:avLst/>
            <a:gdLst/>
            <a:ahLst/>
            <a:cxnLst/>
            <a:rect l="l" t="t" r="r" b="b"/>
            <a:pathLst>
              <a:path w="8695182" h="4434543">
                <a:moveTo>
                  <a:pt x="0" y="0"/>
                </a:moveTo>
                <a:lnTo>
                  <a:pt x="8695182" y="0"/>
                </a:lnTo>
                <a:lnTo>
                  <a:pt x="8695182" y="4434543"/>
                </a:lnTo>
                <a:lnTo>
                  <a:pt x="0" y="443454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he-IL" dirty="0">
              <a:latin typeface="Arial" panose="020B0604020202020204" pitchFamily="34" charset="0"/>
            </a:endParaRPr>
          </a:p>
        </p:txBody>
      </p:sp>
      <p:sp>
        <p:nvSpPr>
          <p:cNvPr id="4" name="Freeform 4">
            <a:extLst>
              <a:ext uri="{C183D7F6-B498-43B3-948B-1728B52AA6E4}">
                <adec:decorative xmlns:adec="http://schemas.microsoft.com/office/drawing/2017/decorative" val="1"/>
              </a:ext>
            </a:extLst>
          </p:cNvPr>
          <p:cNvSpPr/>
          <p:nvPr/>
        </p:nvSpPr>
        <p:spPr>
          <a:xfrm flipH="1">
            <a:off x="1443677" y="5896304"/>
            <a:ext cx="8101194" cy="3361996"/>
          </a:xfrm>
          <a:custGeom>
            <a:avLst/>
            <a:gdLst/>
            <a:ahLst/>
            <a:cxnLst/>
            <a:rect l="l" t="t" r="r" b="b"/>
            <a:pathLst>
              <a:path w="8101194" h="3361996">
                <a:moveTo>
                  <a:pt x="8101194" y="0"/>
                </a:moveTo>
                <a:lnTo>
                  <a:pt x="0" y="0"/>
                </a:lnTo>
                <a:lnTo>
                  <a:pt x="0" y="3361996"/>
                </a:lnTo>
                <a:lnTo>
                  <a:pt x="8101194" y="3361996"/>
                </a:lnTo>
                <a:lnTo>
                  <a:pt x="8101194"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dirty="0">
              <a:latin typeface="Arial" panose="020B0604020202020204" pitchFamily="34" charset="0"/>
            </a:endParaRPr>
          </a:p>
        </p:txBody>
      </p:sp>
      <p:sp>
        <p:nvSpPr>
          <p:cNvPr id="5" name="Freeform 5">
            <a:extLst>
              <a:ext uri="{C183D7F6-B498-43B3-948B-1728B52AA6E4}">
                <adec:decorative xmlns:adec="http://schemas.microsoft.com/office/drawing/2017/decorative" val="1"/>
              </a:ext>
            </a:extLst>
          </p:cNvPr>
          <p:cNvSpPr/>
          <p:nvPr/>
        </p:nvSpPr>
        <p:spPr>
          <a:xfrm>
            <a:off x="8637115" y="1578229"/>
            <a:ext cx="9754406" cy="8844995"/>
          </a:xfrm>
          <a:custGeom>
            <a:avLst/>
            <a:gdLst/>
            <a:ahLst/>
            <a:cxnLst/>
            <a:rect l="l" t="t" r="r" b="b"/>
            <a:pathLst>
              <a:path w="9754406" h="8844995">
                <a:moveTo>
                  <a:pt x="0" y="0"/>
                </a:moveTo>
                <a:lnTo>
                  <a:pt x="9754406" y="0"/>
                </a:lnTo>
                <a:lnTo>
                  <a:pt x="9754406" y="8844995"/>
                </a:lnTo>
                <a:lnTo>
                  <a:pt x="0" y="8844995"/>
                </a:lnTo>
                <a:lnTo>
                  <a:pt x="0" y="0"/>
                </a:lnTo>
                <a:close/>
              </a:path>
            </a:pathLst>
          </a:custGeom>
          <a:blipFill>
            <a:blip r:embed="rId5"/>
            <a:stretch>
              <a:fillRect l="-66105"/>
            </a:stretch>
          </a:blipFill>
        </p:spPr>
        <p:txBody>
          <a:bodyPr/>
          <a:lstStyle/>
          <a:p>
            <a:endParaRPr lang="he-IL" dirty="0">
              <a:latin typeface="Arial" panose="020B0604020202020204" pitchFamily="34" charset="0"/>
            </a:endParaRPr>
          </a:p>
        </p:txBody>
      </p:sp>
      <p:sp>
        <p:nvSpPr>
          <p:cNvPr id="6" name="TextBox 6"/>
          <p:cNvSpPr txBox="1"/>
          <p:nvPr/>
        </p:nvSpPr>
        <p:spPr>
          <a:xfrm>
            <a:off x="3679813" y="1551462"/>
            <a:ext cx="7862670" cy="2893100"/>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אבי עובד ברשת מזון מהיר ובאמצע החודש חגג יום הולדת </a:t>
            </a:r>
            <a:r>
              <a:rPr lang="en-US" sz="3200" dirty="0">
                <a:solidFill>
                  <a:srgbClr val="000000"/>
                </a:solidFill>
                <a:latin typeface="Arial" panose="020B0604020202020204" pitchFamily="34" charset="0"/>
                <a:ea typeface="Rubik"/>
                <a:cs typeface="Arial" panose="020B0604020202020204" pitchFamily="34" charset="0"/>
                <a:sym typeface="Rubik"/>
              </a:rPr>
              <a:t>18</a:t>
            </a:r>
            <a:r>
              <a:rPr lang="he-IL" sz="3200" dirty="0">
                <a:solidFill>
                  <a:srgbClr val="000000"/>
                </a:solidFill>
                <a:latin typeface="Arial" panose="020B0604020202020204" pitchFamily="34" charset="0"/>
                <a:ea typeface="Rubik"/>
                <a:cs typeface="Arial" panose="020B0604020202020204" pitchFamily="34" charset="0"/>
                <a:sym typeface="Rubik"/>
                <a:rtl/>
              </a:rPr>
              <a:t>. בסוף החודש ראה בתלוש כי השכר חושב לפי תעריף שעתי של גיל </a:t>
            </a:r>
            <a:r>
              <a:rPr lang="en-US" sz="3200" dirty="0">
                <a:solidFill>
                  <a:srgbClr val="000000"/>
                </a:solidFill>
                <a:latin typeface="Arial" panose="020B0604020202020204" pitchFamily="34" charset="0"/>
                <a:ea typeface="Rubik"/>
                <a:cs typeface="Arial" panose="020B0604020202020204" pitchFamily="34" charset="0"/>
                <a:sym typeface="Rubik"/>
              </a:rPr>
              <a:t>17</a:t>
            </a:r>
            <a:r>
              <a:rPr lang="he-IL" sz="3200" dirty="0">
                <a:solidFill>
                  <a:srgbClr val="000000"/>
                </a:solidFill>
                <a:latin typeface="Arial" panose="020B0604020202020204" pitchFamily="34" charset="0"/>
                <a:ea typeface="Rubik"/>
                <a:cs typeface="Arial" panose="020B0604020202020204" pitchFamily="34" charset="0"/>
                <a:sym typeface="Rubik"/>
                <a:rtl/>
              </a:rPr>
              <a:t>, וביקש לבדוק אם זה תקין.</a:t>
            </a:r>
          </a:p>
        </p:txBody>
      </p:sp>
      <p:sp>
        <p:nvSpPr>
          <p:cNvPr id="7" name="TextBox 7"/>
          <p:cNvSpPr txBox="1"/>
          <p:nvPr/>
        </p:nvSpPr>
        <p:spPr>
          <a:xfrm>
            <a:off x="2349413" y="6422872"/>
            <a:ext cx="6841016" cy="2118360"/>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החישוב לא תקין: בחודש יום ההולדת השכר מחושב באופן יחסי לפי שני תעריפים נפרדים – לפני יום ההולדת ואחריו.</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7905260" y="4669348"/>
            <a:ext cx="9956288" cy="5435122"/>
          </a:xfrm>
          <a:custGeom>
            <a:avLst/>
            <a:gdLst/>
            <a:ahLst/>
            <a:cxnLst/>
            <a:rect l="l" t="t" r="r" b="b"/>
            <a:pathLst>
              <a:path w="9956288" h="5435122">
                <a:moveTo>
                  <a:pt x="0" y="0"/>
                </a:moveTo>
                <a:lnTo>
                  <a:pt x="9956288" y="0"/>
                </a:lnTo>
                <a:lnTo>
                  <a:pt x="9956288" y="5435122"/>
                </a:lnTo>
                <a:lnTo>
                  <a:pt x="0" y="5435122"/>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sp>
        <p:nvSpPr>
          <p:cNvPr id="4" name="Freeform 4">
            <a:extLst>
              <a:ext uri="{C183D7F6-B498-43B3-948B-1728B52AA6E4}">
                <adec:decorative xmlns:adec="http://schemas.microsoft.com/office/drawing/2017/decorative" val="1"/>
              </a:ext>
            </a:extLst>
          </p:cNvPr>
          <p:cNvSpPr/>
          <p:nvPr/>
        </p:nvSpPr>
        <p:spPr>
          <a:xfrm>
            <a:off x="6556913" y="674959"/>
            <a:ext cx="9812591" cy="5004421"/>
          </a:xfrm>
          <a:custGeom>
            <a:avLst/>
            <a:gdLst/>
            <a:ahLst/>
            <a:cxnLst/>
            <a:rect l="l" t="t" r="r" b="b"/>
            <a:pathLst>
              <a:path w="9812591" h="5004421">
                <a:moveTo>
                  <a:pt x="0" y="0"/>
                </a:moveTo>
                <a:lnTo>
                  <a:pt x="9812591" y="0"/>
                </a:lnTo>
                <a:lnTo>
                  <a:pt x="9812591" y="5004421"/>
                </a:lnTo>
                <a:lnTo>
                  <a:pt x="0" y="500442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dirty="0">
              <a:latin typeface="Arial" panose="020B0604020202020204" pitchFamily="34" charset="0"/>
            </a:endParaRPr>
          </a:p>
        </p:txBody>
      </p:sp>
      <p:sp>
        <p:nvSpPr>
          <p:cNvPr id="5" name="Freeform 5">
            <a:extLst>
              <a:ext uri="{C183D7F6-B498-43B3-948B-1728B52AA6E4}">
                <adec:decorative xmlns:adec="http://schemas.microsoft.com/office/drawing/2017/decorative" val="1"/>
              </a:ext>
            </a:extLst>
          </p:cNvPr>
          <p:cNvSpPr/>
          <p:nvPr/>
        </p:nvSpPr>
        <p:spPr>
          <a:xfrm>
            <a:off x="1266316" y="5152720"/>
            <a:ext cx="9222494" cy="3827335"/>
          </a:xfrm>
          <a:custGeom>
            <a:avLst/>
            <a:gdLst/>
            <a:ahLst/>
            <a:cxnLst/>
            <a:rect l="l" t="t" r="r" b="b"/>
            <a:pathLst>
              <a:path w="9222494" h="3827335">
                <a:moveTo>
                  <a:pt x="0" y="0"/>
                </a:moveTo>
                <a:lnTo>
                  <a:pt x="9222495" y="0"/>
                </a:lnTo>
                <a:lnTo>
                  <a:pt x="9222495" y="3827335"/>
                </a:lnTo>
                <a:lnTo>
                  <a:pt x="0" y="382733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e-IL" dirty="0">
              <a:latin typeface="Arial" panose="020B0604020202020204" pitchFamily="34" charset="0"/>
            </a:endParaRPr>
          </a:p>
        </p:txBody>
      </p:sp>
      <p:sp>
        <p:nvSpPr>
          <p:cNvPr id="6" name="TextBox 6"/>
          <p:cNvSpPr txBox="1"/>
          <p:nvPr/>
        </p:nvSpPr>
        <p:spPr>
          <a:xfrm>
            <a:off x="6687289" y="1723946"/>
            <a:ext cx="9551840" cy="2149306"/>
          </a:xfrm>
          <a:prstGeom prst="rect">
            <a:avLst/>
          </a:prstGeom>
        </p:spPr>
        <p:txBody>
          <a:bodyPr lIns="0" tIns="0" rIns="0" bIns="0" rtlCol="0" anchor="t">
            <a:spAutoFit/>
          </a:bodyPr>
          <a:lstStyle/>
          <a:p>
            <a:pPr algn="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נועה, בת </a:t>
            </a:r>
            <a:r>
              <a:rPr lang="en-US" sz="3200" dirty="0">
                <a:solidFill>
                  <a:srgbClr val="000000"/>
                </a:solidFill>
                <a:latin typeface="Arial" panose="020B0604020202020204" pitchFamily="34" charset="0"/>
                <a:ea typeface="Rubik"/>
                <a:cs typeface="Arial" panose="020B0604020202020204" pitchFamily="34" charset="0"/>
                <a:sym typeface="Rubik"/>
              </a:rPr>
              <a:t>15</a:t>
            </a:r>
            <a:r>
              <a:rPr lang="he-IL" sz="3200" dirty="0">
                <a:solidFill>
                  <a:srgbClr val="000000"/>
                </a:solidFill>
                <a:latin typeface="Arial" panose="020B0604020202020204" pitchFamily="34" charset="0"/>
                <a:ea typeface="Rubik"/>
                <a:cs typeface="Arial" panose="020B0604020202020204" pitchFamily="34" charset="0"/>
                <a:sym typeface="Rubik"/>
                <a:rtl/>
              </a:rPr>
              <a:t>, החלה לעבוד מהבית, אך המנהל סיכם איתה תנאים בעל פה בלבד ולא מסר לה טופס תנאי העסקה וטופס </a:t>
            </a:r>
            <a:r>
              <a:rPr lang="en-US" sz="3200" dirty="0">
                <a:solidFill>
                  <a:srgbClr val="000000"/>
                </a:solidFill>
                <a:latin typeface="Arial" panose="020B0604020202020204" pitchFamily="34" charset="0"/>
                <a:ea typeface="Rubik"/>
                <a:cs typeface="Arial" panose="020B0604020202020204" pitchFamily="34" charset="0"/>
                <a:sym typeface="Rubik"/>
              </a:rPr>
              <a:t>101</a:t>
            </a:r>
            <a:r>
              <a:rPr lang="he-IL" sz="3200" dirty="0">
                <a:solidFill>
                  <a:srgbClr val="000000"/>
                </a:solidFill>
                <a:latin typeface="Arial" panose="020B0604020202020204" pitchFamily="34" charset="0"/>
                <a:ea typeface="Rubik"/>
                <a:cs typeface="Arial" panose="020B0604020202020204" pitchFamily="34" charset="0"/>
                <a:sym typeface="Rubik"/>
                <a:rtl/>
              </a:rPr>
              <a:t>, בטענה ששכרה הנמוך פוטר אותה מבירוקרטיה.</a:t>
            </a:r>
          </a:p>
        </p:txBody>
      </p:sp>
      <p:sp>
        <p:nvSpPr>
          <p:cNvPr id="7" name="TextBox 7"/>
          <p:cNvSpPr txBox="1"/>
          <p:nvPr/>
        </p:nvSpPr>
        <p:spPr>
          <a:xfrm>
            <a:off x="1816783" y="5692140"/>
            <a:ext cx="7139810" cy="2893100"/>
          </a:xfrm>
          <a:prstGeom prst="rect">
            <a:avLst/>
          </a:prstGeom>
        </p:spPr>
        <p:txBody>
          <a:bodyPr lIns="0" tIns="0" rIns="0" bIns="0" rtlCol="0" anchor="t">
            <a:spAutoFit/>
          </a:bodyPr>
          <a:lstStyle/>
          <a:p>
            <a:pPr algn="ctr" rtl="1">
              <a:lnSpc>
                <a:spcPts val="5760"/>
              </a:lnSpc>
              <a:spcBef>
                <a:spcPct val="0"/>
              </a:spcBef>
            </a:pPr>
            <a:r>
              <a:rPr lang="he-IL" sz="3200" dirty="0">
                <a:solidFill>
                  <a:srgbClr val="000000"/>
                </a:solidFill>
                <a:latin typeface="Arial" panose="020B0604020202020204" pitchFamily="34" charset="0"/>
                <a:ea typeface="Rubik"/>
                <a:cs typeface="Arial" panose="020B0604020202020204" pitchFamily="34" charset="0"/>
                <a:sym typeface="Rubik"/>
                <a:rtl/>
              </a:rPr>
              <a:t>המעסיק מפר את החוק: חובה למסור טופס תנאי העסקה תוך </a:t>
            </a:r>
            <a:r>
              <a:rPr lang="en-US" sz="3200" dirty="0">
                <a:solidFill>
                  <a:srgbClr val="000000"/>
                </a:solidFill>
                <a:latin typeface="Arial" panose="020B0604020202020204" pitchFamily="34" charset="0"/>
                <a:ea typeface="Rubik"/>
                <a:cs typeface="Arial" panose="020B0604020202020204" pitchFamily="34" charset="0"/>
                <a:sym typeface="Rubik"/>
              </a:rPr>
              <a:t>7</a:t>
            </a:r>
            <a:r>
              <a:rPr lang="he-IL" sz="3200" dirty="0">
                <a:solidFill>
                  <a:srgbClr val="000000"/>
                </a:solidFill>
                <a:latin typeface="Arial" panose="020B0604020202020204" pitchFamily="34" charset="0"/>
                <a:ea typeface="Rubik"/>
                <a:cs typeface="Arial" panose="020B0604020202020204" pitchFamily="34" charset="0"/>
                <a:sym typeface="Rubik"/>
                <a:rtl/>
              </a:rPr>
              <a:t> ימים (לגיל </a:t>
            </a:r>
            <a:r>
              <a:rPr lang="en-US" sz="3200" dirty="0">
                <a:solidFill>
                  <a:srgbClr val="000000"/>
                </a:solidFill>
                <a:latin typeface="Arial" panose="020B0604020202020204" pitchFamily="34" charset="0"/>
                <a:ea typeface="Rubik"/>
                <a:cs typeface="Arial" panose="020B0604020202020204" pitchFamily="34" charset="0"/>
                <a:sym typeface="Rubik"/>
              </a:rPr>
              <a:t>18</a:t>
            </a:r>
            <a:r>
              <a:rPr lang="he-IL" sz="3200" dirty="0">
                <a:solidFill>
                  <a:srgbClr val="000000"/>
                </a:solidFill>
                <a:latin typeface="Arial" panose="020B0604020202020204" pitchFamily="34" charset="0"/>
                <a:ea typeface="Rubik"/>
                <a:cs typeface="Arial" panose="020B0604020202020204" pitchFamily="34" charset="0"/>
                <a:sym typeface="Rubik"/>
                <a:rtl/>
              </a:rPr>
              <a:t> ומטה), ועל נועה חלה חובת דיווח בטופס </a:t>
            </a:r>
            <a:r>
              <a:rPr lang="en-US" sz="3200" dirty="0">
                <a:solidFill>
                  <a:srgbClr val="000000"/>
                </a:solidFill>
                <a:latin typeface="Arial" panose="020B0604020202020204" pitchFamily="34" charset="0"/>
                <a:ea typeface="Rubik"/>
                <a:cs typeface="Arial" panose="020B0604020202020204" pitchFamily="34" charset="0"/>
                <a:sym typeface="Rubik"/>
              </a:rPr>
              <a:t>101</a:t>
            </a:r>
            <a:r>
              <a:rPr lang="he-IL" sz="3200" dirty="0">
                <a:solidFill>
                  <a:srgbClr val="000000"/>
                </a:solidFill>
                <a:latin typeface="Arial" panose="020B0604020202020204" pitchFamily="34" charset="0"/>
                <a:ea typeface="Rubik"/>
                <a:cs typeface="Arial" panose="020B0604020202020204" pitchFamily="34" charset="0"/>
                <a:sym typeface="Rubik"/>
                <a:rtl/>
              </a:rPr>
              <a:t> ללא קשר לחבות המס שלה.</a:t>
            </a:r>
          </a:p>
        </p:txBody>
      </p:sp>
      <p:sp>
        <p:nvSpPr>
          <p:cNvPr id="8" name="Freeform 8">
            <a:extLst>
              <a:ext uri="{C183D7F6-B498-43B3-948B-1728B52AA6E4}">
                <adec:decorative xmlns:adec="http://schemas.microsoft.com/office/drawing/2017/decorative" val="1"/>
              </a:ext>
            </a:extLst>
          </p:cNvPr>
          <p:cNvSpPr/>
          <p:nvPr/>
        </p:nvSpPr>
        <p:spPr>
          <a:xfrm>
            <a:off x="7905260" y="4669348"/>
            <a:ext cx="9956288" cy="5435122"/>
          </a:xfrm>
          <a:custGeom>
            <a:avLst/>
            <a:gdLst/>
            <a:ahLst/>
            <a:cxnLst/>
            <a:rect l="l" t="t" r="r" b="b"/>
            <a:pathLst>
              <a:path w="9956288" h="5435122">
                <a:moveTo>
                  <a:pt x="0" y="0"/>
                </a:moveTo>
                <a:lnTo>
                  <a:pt x="9956288" y="0"/>
                </a:lnTo>
                <a:lnTo>
                  <a:pt x="9956288" y="5435122"/>
                </a:lnTo>
                <a:lnTo>
                  <a:pt x="0" y="5435122"/>
                </a:lnTo>
                <a:lnTo>
                  <a:pt x="0" y="0"/>
                </a:lnTo>
                <a:close/>
              </a:path>
            </a:pathLst>
          </a:custGeom>
          <a:blipFill>
            <a:blip r:embed="rId6"/>
            <a:stretch>
              <a:fillRect/>
            </a:stretch>
          </a:blipFill>
        </p:spPr>
        <p:txBody>
          <a:bodyPr/>
          <a:lstStyle/>
          <a:p>
            <a:endParaRPr lang="he-IL"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684977" y="2889565"/>
            <a:ext cx="17330854" cy="6800219"/>
          </a:xfrm>
          <a:custGeom>
            <a:avLst/>
            <a:gdLst/>
            <a:ahLst/>
            <a:cxnLst/>
            <a:rect l="l" t="t" r="r" b="b"/>
            <a:pathLst>
              <a:path w="17330854" h="6800219">
                <a:moveTo>
                  <a:pt x="0" y="0"/>
                </a:moveTo>
                <a:lnTo>
                  <a:pt x="17330854" y="0"/>
                </a:lnTo>
                <a:lnTo>
                  <a:pt x="17330854" y="6800219"/>
                </a:lnTo>
                <a:lnTo>
                  <a:pt x="0" y="6800219"/>
                </a:lnTo>
                <a:lnTo>
                  <a:pt x="0" y="0"/>
                </a:lnTo>
                <a:close/>
              </a:path>
            </a:pathLst>
          </a:custGeom>
          <a:blipFill>
            <a:blip r:embed="rId3"/>
            <a:stretch>
              <a:fillRect t="-36978"/>
            </a:stretch>
          </a:blipFill>
        </p:spPr>
        <p:txBody>
          <a:bodyPr/>
          <a:lstStyle/>
          <a:p>
            <a:endParaRPr lang="he-IL" dirty="0">
              <a:latin typeface="Arial" panose="020B0604020202020204" pitchFamily="34" charset="0"/>
            </a:endParaRPr>
          </a:p>
        </p:txBody>
      </p:sp>
      <p:sp>
        <p:nvSpPr>
          <p:cNvPr id="4" name="TextBox 4"/>
          <p:cNvSpPr txBox="1">
            <a:spLocks noGrp="1"/>
          </p:cNvSpPr>
          <p:nvPr>
            <p:ph type="title" idx="4294967295"/>
          </p:nvPr>
        </p:nvSpPr>
        <p:spPr>
          <a:xfrm>
            <a:off x="4378976" y="476963"/>
            <a:ext cx="9942857" cy="12707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11340"/>
              </a:lnSpc>
              <a:spcBef>
                <a:spcPct val="0"/>
              </a:spcBef>
              <a:spcAft>
                <a:spcPts val="0"/>
              </a:spcAft>
              <a:buClrTx/>
              <a:buSzTx/>
              <a:buFontTx/>
              <a:buNone/>
              <a:tabLst/>
              <a:defRPr/>
            </a:pPr>
            <a:r>
              <a:rPr kumimoji="0" lang="he-IL" sz="6300" b="1" i="0" u="none" strike="noStrike" kern="1200" cap="none" spc="0" normalizeH="0" baseline="0" noProof="0" dirty="0">
                <a:ln>
                  <a:noFill/>
                </a:ln>
                <a:solidFill>
                  <a:srgbClr val="0F4984"/>
                </a:solidFill>
                <a:effectLst/>
                <a:uLnTx/>
                <a:uFillTx/>
                <a:ea typeface="Calibri (MS) Bold"/>
                <a:cs typeface="Arial" panose="020B0604020202020204" pitchFamily="34" charset="0"/>
                <a:sym typeface="Calibri (MS) Bold"/>
                <a:rtl/>
              </a:rPr>
              <a:t>המדריך המעשי להעסקת נוער</a:t>
            </a:r>
          </a:p>
        </p:txBody>
      </p:sp>
      <p:sp>
        <p:nvSpPr>
          <p:cNvPr id="5" name="TextBox 5">
            <a:extLst>
              <a:ext uri="{C183D7F6-B498-43B3-948B-1728B52AA6E4}">
                <adec:decorative xmlns:adec="http://schemas.microsoft.com/office/drawing/2017/decorative" val="1"/>
              </a:ext>
            </a:extLst>
          </p:cNvPr>
          <p:cNvSpPr txBox="1"/>
          <p:nvPr/>
        </p:nvSpPr>
        <p:spPr>
          <a:xfrm>
            <a:off x="13030201" y="1980790"/>
            <a:ext cx="2924986" cy="908775"/>
          </a:xfrm>
          <a:prstGeom prst="rect">
            <a:avLst/>
          </a:prstGeom>
        </p:spPr>
        <p:txBody>
          <a:bodyPr wrap="square" lIns="0" tIns="0" rIns="0" bIns="0" rtlCol="0" anchor="t">
            <a:spAutoFit/>
          </a:bodyPr>
          <a:lstStyle/>
          <a:p>
            <a:pPr algn="ctr" rtl="1">
              <a:lnSpc>
                <a:spcPts val="7920"/>
              </a:lnSpc>
              <a:spcBef>
                <a:spcPct val="0"/>
              </a:spcBef>
            </a:pPr>
            <a:r>
              <a:rPr lang="he-IL" sz="4400" b="1" dirty="0">
                <a:solidFill>
                  <a:srgbClr val="0F4984"/>
                </a:solidFill>
                <a:latin typeface="Arial" panose="020B0604020202020204" pitchFamily="34" charset="0"/>
                <a:ea typeface="Calibri (MS) Bold"/>
                <a:cs typeface="Arial" panose="020B0604020202020204" pitchFamily="34" charset="0"/>
                <a:sym typeface="Calibri (MS) Bold"/>
                <a:rtl/>
              </a:rPr>
              <a:t>שכר ותגמול</a:t>
            </a:r>
          </a:p>
        </p:txBody>
      </p:sp>
      <p:sp>
        <p:nvSpPr>
          <p:cNvPr id="6" name="TextBox 6">
            <a:extLst>
              <a:ext uri="{C183D7F6-B498-43B3-948B-1728B52AA6E4}">
                <adec:decorative xmlns:adec="http://schemas.microsoft.com/office/drawing/2017/decorative" val="1"/>
              </a:ext>
            </a:extLst>
          </p:cNvPr>
          <p:cNvSpPr txBox="1"/>
          <p:nvPr/>
        </p:nvSpPr>
        <p:spPr>
          <a:xfrm>
            <a:off x="7315201" y="1980790"/>
            <a:ext cx="3592394" cy="888256"/>
          </a:xfrm>
          <a:prstGeom prst="rect">
            <a:avLst/>
          </a:prstGeom>
        </p:spPr>
        <p:txBody>
          <a:bodyPr wrap="square" lIns="0" tIns="0" rIns="0" bIns="0" rtlCol="0" anchor="t">
            <a:spAutoFit/>
          </a:bodyPr>
          <a:lstStyle/>
          <a:p>
            <a:pPr algn="ctr" rtl="1">
              <a:lnSpc>
                <a:spcPts val="7920"/>
              </a:lnSpc>
              <a:spcBef>
                <a:spcPct val="0"/>
              </a:spcBef>
            </a:pPr>
            <a:r>
              <a:rPr lang="he-IL" sz="4400" b="1" dirty="0">
                <a:solidFill>
                  <a:srgbClr val="0F4984"/>
                </a:solidFill>
                <a:latin typeface="Arial" panose="020B0604020202020204" pitchFamily="34" charset="0"/>
                <a:ea typeface="Calibri (MS) Bold"/>
                <a:cs typeface="Arial" panose="020B0604020202020204" pitchFamily="34" charset="0"/>
                <a:sym typeface="Calibri (MS) Bold"/>
                <a:rtl/>
              </a:rPr>
              <a:t>תנאים ובטיחות</a:t>
            </a:r>
          </a:p>
        </p:txBody>
      </p:sp>
      <p:sp>
        <p:nvSpPr>
          <p:cNvPr id="7" name="TextBox 7">
            <a:extLst>
              <a:ext uri="{C183D7F6-B498-43B3-948B-1728B52AA6E4}">
                <adec:decorative xmlns:adec="http://schemas.microsoft.com/office/drawing/2017/decorative" val="1"/>
              </a:ext>
            </a:extLst>
          </p:cNvPr>
          <p:cNvSpPr txBox="1"/>
          <p:nvPr/>
        </p:nvSpPr>
        <p:spPr>
          <a:xfrm>
            <a:off x="2316372" y="1980790"/>
            <a:ext cx="2474978" cy="908775"/>
          </a:xfrm>
          <a:prstGeom prst="rect">
            <a:avLst/>
          </a:prstGeom>
        </p:spPr>
        <p:txBody>
          <a:bodyPr wrap="square" lIns="0" tIns="0" rIns="0" bIns="0" rtlCol="0" anchor="t">
            <a:spAutoFit/>
          </a:bodyPr>
          <a:lstStyle/>
          <a:p>
            <a:pPr algn="ctr" rtl="1">
              <a:lnSpc>
                <a:spcPts val="7920"/>
              </a:lnSpc>
              <a:spcBef>
                <a:spcPct val="0"/>
              </a:spcBef>
            </a:pPr>
            <a:r>
              <a:rPr lang="he-IL" sz="4400" b="1" dirty="0">
                <a:solidFill>
                  <a:srgbClr val="0F4984"/>
                </a:solidFill>
                <a:latin typeface="Arial" panose="020B0604020202020204" pitchFamily="34" charset="0"/>
                <a:ea typeface="Calibri (MS) Bold"/>
                <a:cs typeface="Arial" panose="020B0604020202020204" pitchFamily="34" charset="0"/>
                <a:sym typeface="Calibri (MS) Bold"/>
                <a:rtl/>
              </a:rPr>
              <a:t>חוזה וסיום</a:t>
            </a:r>
          </a:p>
        </p:txBody>
      </p:sp>
      <p:sp>
        <p:nvSpPr>
          <p:cNvPr id="9" name="תיבת טקסט 8">
            <a:extLst>
              <a:ext uri="{FF2B5EF4-FFF2-40B4-BE49-F238E27FC236}">
                <a16:creationId xmlns:a16="http://schemas.microsoft.com/office/drawing/2014/main" id="{333329C6-2114-3C63-C7AC-B76ED6F050F5}"/>
              </a:ext>
            </a:extLst>
          </p:cNvPr>
          <p:cNvSpPr txBox="1"/>
          <p:nvPr/>
        </p:nvSpPr>
        <p:spPr>
          <a:xfrm>
            <a:off x="-4267200" y="2998060"/>
            <a:ext cx="4038600" cy="2677656"/>
          </a:xfrm>
          <a:prstGeom prst="rect">
            <a:avLst/>
          </a:prstGeom>
          <a:noFill/>
        </p:spPr>
        <p:txBody>
          <a:bodyPr wrap="square">
            <a:spAutoFit/>
          </a:bodyPr>
          <a:lstStyle/>
          <a:p>
            <a:pPr marL="0" marR="0" algn="r" rtl="1">
              <a:buNone/>
            </a:pPr>
            <a:r>
              <a:rPr lang="he-IL" sz="800" b="1" dirty="0">
                <a:solidFill>
                  <a:srgbClr val="1F1F1F"/>
                </a:solidFill>
                <a:effectLst/>
                <a:latin typeface="Arial" panose="020B0604020202020204" pitchFamily="34" charset="0"/>
              </a:rPr>
              <a:t>שכר ותגמול</a:t>
            </a:r>
          </a:p>
          <a:p>
            <a:pPr marL="0" marR="0" algn="r" rtl="1">
              <a:buNone/>
            </a:pPr>
            <a:r>
              <a:rPr lang="he-IL" sz="800" b="1" dirty="0">
                <a:solidFill>
                  <a:srgbClr val="1F1F1F"/>
                </a:solidFill>
                <a:effectLst/>
                <a:latin typeface="Arial" panose="020B0604020202020204" pitchFamily="34" charset="0"/>
              </a:rPr>
              <a:t>חוק שכר מינימום</a:t>
            </a:r>
          </a:p>
          <a:p>
            <a:pPr marL="0" marR="0" algn="r" rtl="1">
              <a:buFont typeface="Arial" panose="020B0604020202020204" pitchFamily="34" charset="0"/>
              <a:buChar char="•"/>
            </a:pPr>
            <a:r>
              <a:rPr lang="he-IL" sz="800" dirty="0">
                <a:solidFill>
                  <a:srgbClr val="1F1F1F"/>
                </a:solidFill>
                <a:effectLst/>
                <a:latin typeface="Arial" panose="020B0604020202020204" pitchFamily="34" charset="0"/>
              </a:rPr>
              <a:t>תשלום שכר מינימום לפי גיל הוא חובה מוחלטת. לא ניתן לוותר עליו בשום אופן</a:t>
            </a:r>
            <a:r>
              <a:rPr lang="he-IL" sz="800" dirty="0">
                <a:solidFill>
                  <a:srgbClr val="1F1F1F"/>
                </a:solidFill>
                <a:latin typeface="Arial" panose="020B0604020202020204" pitchFamily="34" charset="0"/>
              </a:rPr>
              <a:t>. </a:t>
            </a:r>
          </a:p>
          <a:p>
            <a:pPr marL="0" marR="0" algn="r" rtl="1">
              <a:buFont typeface="Arial" panose="020B0604020202020204" pitchFamily="34" charset="0"/>
              <a:buChar char="•"/>
            </a:pPr>
            <a:r>
              <a:rPr lang="he-IL" sz="800" b="1" dirty="0">
                <a:solidFill>
                  <a:srgbClr val="1F1F1F"/>
                </a:solidFill>
                <a:effectLst/>
                <a:latin typeface="Arial" panose="020B0604020202020204" pitchFamily="34" charset="0"/>
              </a:rPr>
              <a:t>אי-תשלום הוא עבירה פלילית.</a:t>
            </a:r>
            <a:endParaRPr lang="he-IL" sz="800" dirty="0">
              <a:solidFill>
                <a:srgbClr val="1F1F1F"/>
              </a:solidFill>
              <a:effectLst/>
              <a:latin typeface="Arial" panose="020B0604020202020204" pitchFamily="34" charset="0"/>
            </a:endParaRPr>
          </a:p>
          <a:p>
            <a:pPr marL="0" marR="0" algn="r" rtl="1">
              <a:buNone/>
            </a:pPr>
            <a:r>
              <a:rPr lang="he-IL" sz="800" b="1" dirty="0">
                <a:solidFill>
                  <a:srgbClr val="1F1F1F"/>
                </a:solidFill>
                <a:effectLst/>
                <a:latin typeface="Arial" panose="020B0604020202020204" pitchFamily="34" charset="0"/>
              </a:rPr>
              <a:t>חוק הגנת השכר</a:t>
            </a:r>
          </a:p>
          <a:p>
            <a:pPr marL="0" marR="0" algn="r" rtl="1">
              <a:buFont typeface="Arial" panose="020B0604020202020204" pitchFamily="34" charset="0"/>
              <a:buChar char="•"/>
            </a:pPr>
            <a:r>
              <a:rPr lang="he-IL" sz="800" dirty="0">
                <a:solidFill>
                  <a:srgbClr val="1F1F1F"/>
                </a:solidFill>
                <a:effectLst/>
                <a:latin typeface="Arial" panose="020B0604020202020204" pitchFamily="34" charset="0"/>
              </a:rPr>
              <a:t>חובה לשלם על כל זמן עבודה (כולל התלמדות).</a:t>
            </a:r>
          </a:p>
          <a:p>
            <a:pPr marL="0" marR="0" algn="r" rtl="1">
              <a:buFont typeface="Arial" panose="020B0604020202020204" pitchFamily="34" charset="0"/>
              <a:buChar char="•"/>
            </a:pPr>
            <a:r>
              <a:rPr lang="he-IL" sz="800" dirty="0">
                <a:solidFill>
                  <a:srgbClr val="1F1F1F"/>
                </a:solidFill>
                <a:effectLst/>
                <a:latin typeface="Arial" panose="020B0604020202020204" pitchFamily="34" charset="0"/>
              </a:rPr>
              <a:t>חובה להחזיר הוצאות נסיעות ולהנפיק תלוש שכר מדי חודש.</a:t>
            </a:r>
          </a:p>
          <a:p>
            <a:pPr marL="0" marR="0" algn="r" rtl="1">
              <a:buFont typeface="Arial" panose="020B0604020202020204" pitchFamily="34" charset="0"/>
              <a:buChar char="•"/>
            </a:pPr>
            <a:r>
              <a:rPr lang="he-IL" sz="800" dirty="0">
                <a:solidFill>
                  <a:srgbClr val="1F1F1F"/>
                </a:solidFill>
                <a:effectLst/>
                <a:latin typeface="Arial" panose="020B0604020202020204" pitchFamily="34" charset="0"/>
              </a:rPr>
              <a:t>איסור מוחלט על הטלת קנסות.</a:t>
            </a:r>
          </a:p>
          <a:p>
            <a:pPr marL="0" marR="0" algn="r" rtl="1">
              <a:buNone/>
            </a:pPr>
            <a:r>
              <a:rPr lang="he-IL" sz="800" b="1" dirty="0">
                <a:solidFill>
                  <a:srgbClr val="1F1F1F"/>
                </a:solidFill>
                <a:effectLst/>
                <a:latin typeface="Arial" panose="020B0604020202020204" pitchFamily="34" charset="0"/>
              </a:rPr>
              <a:t>קפיצת יום ההולדת</a:t>
            </a:r>
          </a:p>
          <a:p>
            <a:pPr marL="0" marR="0" algn="r" rtl="1">
              <a:buFont typeface="Arial" panose="020B0604020202020204" pitchFamily="34" charset="0"/>
              <a:buChar char="•"/>
            </a:pPr>
            <a:r>
              <a:rPr lang="he-IL" sz="800" dirty="0">
                <a:solidFill>
                  <a:srgbClr val="1F1F1F"/>
                </a:solidFill>
                <a:effectLst/>
                <a:latin typeface="Arial" panose="020B0604020202020204" pitchFamily="34" charset="0"/>
              </a:rPr>
              <a:t>השכר המינימלי עולה ביום שבו העובד חוגג יום הולדת, באופן יחסי.</a:t>
            </a:r>
          </a:p>
          <a:p>
            <a:pPr marL="0" marR="0" algn="r" rtl="1">
              <a:buNone/>
            </a:pPr>
            <a:r>
              <a:rPr lang="he-IL" sz="800" b="1" dirty="0">
                <a:solidFill>
                  <a:srgbClr val="1F1F1F"/>
                </a:solidFill>
                <a:effectLst/>
                <a:latin typeface="Arial" panose="020B0604020202020204" pitchFamily="34" charset="0"/>
              </a:rPr>
              <a:t>תנאים ובטיחות</a:t>
            </a:r>
          </a:p>
          <a:p>
            <a:pPr marL="0" marR="0" algn="r" rtl="1">
              <a:buNone/>
            </a:pPr>
            <a:r>
              <a:rPr lang="he-IL" sz="800" b="1" dirty="0">
                <a:solidFill>
                  <a:srgbClr val="1F1F1F"/>
                </a:solidFill>
                <a:effectLst/>
                <a:latin typeface="Arial" panose="020B0604020202020204" pitchFamily="34" charset="0"/>
              </a:rPr>
              <a:t>חוק עבודת נוער</a:t>
            </a:r>
          </a:p>
          <a:p>
            <a:pPr marL="0" marR="0" algn="r" rtl="1">
              <a:buFont typeface="Arial" panose="020B0604020202020204" pitchFamily="34" charset="0"/>
              <a:buChar char="•"/>
            </a:pPr>
            <a:r>
              <a:rPr lang="he-IL" sz="800" dirty="0">
                <a:solidFill>
                  <a:srgbClr val="1F1F1F"/>
                </a:solidFill>
                <a:effectLst/>
                <a:latin typeface="Arial" panose="020B0604020202020204" pitchFamily="34" charset="0"/>
              </a:rPr>
              <a:t>איסור העסקה בעבודות מסוכנות או כבדות.</a:t>
            </a:r>
          </a:p>
          <a:p>
            <a:pPr marL="0" marR="0" algn="r" rtl="1">
              <a:buFont typeface="Arial" panose="020B0604020202020204" pitchFamily="34" charset="0"/>
              <a:buChar char="•"/>
            </a:pPr>
            <a:r>
              <a:rPr lang="he-IL" sz="800" dirty="0">
                <a:solidFill>
                  <a:srgbClr val="1F1F1F"/>
                </a:solidFill>
                <a:effectLst/>
                <a:latin typeface="Arial" panose="020B0604020202020204" pitchFamily="34" charset="0"/>
              </a:rPr>
              <a:t>איסור העסקה ביום המנוחה השבועי.</a:t>
            </a:r>
          </a:p>
          <a:p>
            <a:pPr marL="0" marR="0" algn="r" rtl="1">
              <a:buFont typeface="Arial" panose="020B0604020202020204" pitchFamily="34" charset="0"/>
              <a:buChar char="•"/>
            </a:pPr>
            <a:r>
              <a:rPr lang="he-IL" sz="800" dirty="0">
                <a:solidFill>
                  <a:srgbClr val="1F1F1F"/>
                </a:solidFill>
                <a:effectLst/>
                <a:latin typeface="Arial" panose="020B0604020202020204" pitchFamily="34" charset="0"/>
              </a:rPr>
              <a:t>חובה לתת הפסקה לאחר </a:t>
            </a:r>
            <a:r>
              <a:rPr lang="he-IL" sz="800" b="1" dirty="0">
                <a:solidFill>
                  <a:srgbClr val="1F1F1F"/>
                </a:solidFill>
                <a:effectLst/>
                <a:latin typeface="Arial" panose="020B0604020202020204" pitchFamily="34" charset="0"/>
              </a:rPr>
              <a:t>6 שעות</a:t>
            </a:r>
            <a:r>
              <a:rPr lang="he-IL" sz="800" dirty="0">
                <a:solidFill>
                  <a:srgbClr val="1F1F1F"/>
                </a:solidFill>
                <a:effectLst/>
                <a:latin typeface="Arial" panose="020B0604020202020204" pitchFamily="34" charset="0"/>
              </a:rPr>
              <a:t> עבודה.</a:t>
            </a:r>
          </a:p>
          <a:p>
            <a:pPr marL="0" marR="0" algn="r" rtl="1">
              <a:buNone/>
            </a:pPr>
            <a:r>
              <a:rPr lang="he-IL" sz="800" b="1" dirty="0">
                <a:solidFill>
                  <a:srgbClr val="1F1F1F"/>
                </a:solidFill>
                <a:effectLst/>
                <a:latin typeface="Arial" panose="020B0604020202020204" pitchFamily="34" charset="0"/>
              </a:rPr>
              <a:t>חוזה וסיום</a:t>
            </a:r>
          </a:p>
          <a:p>
            <a:pPr marL="0" marR="0" algn="r" rtl="1">
              <a:buNone/>
            </a:pPr>
            <a:r>
              <a:rPr lang="he-IL" sz="800" b="1" dirty="0">
                <a:solidFill>
                  <a:srgbClr val="1F1F1F"/>
                </a:solidFill>
                <a:effectLst/>
                <a:latin typeface="Arial" panose="020B0604020202020204" pitchFamily="34" charset="0"/>
              </a:rPr>
              <a:t>חוק הודעה לעובד</a:t>
            </a:r>
          </a:p>
          <a:p>
            <a:pPr marL="0" marR="0" algn="r" rtl="1">
              <a:buFont typeface="Arial" panose="020B0604020202020204" pitchFamily="34" charset="0"/>
              <a:buChar char="•"/>
            </a:pPr>
            <a:r>
              <a:rPr lang="he-IL" sz="800" dirty="0">
                <a:solidFill>
                  <a:srgbClr val="1F1F1F"/>
                </a:solidFill>
                <a:effectLst/>
                <a:latin typeface="Arial" panose="020B0604020202020204" pitchFamily="34" charset="0"/>
              </a:rPr>
              <a:t>חובה למסור טופס תנאי העסקה מפורט בכתב לעובד הקטין.</a:t>
            </a:r>
          </a:p>
          <a:p>
            <a:pPr marL="0" marR="0" algn="r" rtl="1">
              <a:buFont typeface="Arial" panose="020B0604020202020204" pitchFamily="34" charset="0"/>
              <a:buChar char="•"/>
            </a:pPr>
            <a:r>
              <a:rPr lang="he-IL" sz="800" b="1" dirty="0">
                <a:solidFill>
                  <a:srgbClr val="1F1F1F"/>
                </a:solidFill>
                <a:effectLst/>
                <a:latin typeface="Arial" panose="020B0604020202020204" pitchFamily="34" charset="0"/>
              </a:rPr>
              <a:t>יש למסור את הטופס תוך 7 ימים מתחילת העבודה.</a:t>
            </a:r>
            <a:endParaRPr lang="he-IL" sz="800" dirty="0">
              <a:solidFill>
                <a:srgbClr val="1F1F1F"/>
              </a:solidFill>
              <a:effectLst/>
              <a:latin typeface="Arial" panose="020B0604020202020204" pitchFamily="34" charset="0"/>
            </a:endParaRPr>
          </a:p>
          <a:p>
            <a:pPr marL="0" marR="0" algn="r" rtl="1">
              <a:buNone/>
            </a:pPr>
            <a:r>
              <a:rPr lang="he-IL" sz="800" b="1" dirty="0">
                <a:solidFill>
                  <a:srgbClr val="1F1F1F"/>
                </a:solidFill>
                <a:effectLst/>
                <a:latin typeface="Arial" panose="020B0604020202020204" pitchFamily="34" charset="0"/>
              </a:rPr>
              <a:t>חוק הודעה מוקדמת</a:t>
            </a:r>
          </a:p>
          <a:p>
            <a:pPr marL="0" marR="0" algn="r" rtl="1">
              <a:buFont typeface="Arial" panose="020B0604020202020204" pitchFamily="34" charset="0"/>
              <a:buChar char="•"/>
            </a:pPr>
            <a:r>
              <a:rPr lang="he-IL" sz="800" dirty="0">
                <a:solidFill>
                  <a:srgbClr val="1F1F1F"/>
                </a:solidFill>
                <a:effectLst/>
                <a:latin typeface="Arial" panose="020B0604020202020204" pitchFamily="34" charset="0"/>
              </a:rPr>
              <a:t>סיום העסקה דורש הודעה מראש בכתב בהתאם לוותק (מחייב גם את העובד וגם את המעסיק).</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18757" y="-91788"/>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he-IL" dirty="0">
              <a:latin typeface="Arial" panose="020B0604020202020204" pitchFamily="34" charset="0"/>
            </a:endParaRPr>
          </a:p>
        </p:txBody>
      </p:sp>
      <p:grpSp>
        <p:nvGrpSpPr>
          <p:cNvPr id="4" name="Group 4">
            <a:extLst>
              <a:ext uri="{C183D7F6-B498-43B3-948B-1728B52AA6E4}">
                <adec:decorative xmlns:adec="http://schemas.microsoft.com/office/drawing/2017/decorative" val="1"/>
              </a:ext>
            </a:extLst>
          </p:cNvPr>
          <p:cNvGrpSpPr/>
          <p:nvPr/>
        </p:nvGrpSpPr>
        <p:grpSpPr>
          <a:xfrm>
            <a:off x="6929247" y="3705101"/>
            <a:ext cx="4096988" cy="3188522"/>
            <a:chOff x="0" y="0"/>
            <a:chExt cx="5462651" cy="4251363"/>
          </a:xfrm>
        </p:grpSpPr>
        <p:sp>
          <p:nvSpPr>
            <p:cNvPr id="5" name="Freeform 5"/>
            <p:cNvSpPr/>
            <p:nvPr/>
          </p:nvSpPr>
          <p:spPr>
            <a:xfrm>
              <a:off x="0" y="0"/>
              <a:ext cx="5462651" cy="4251325"/>
            </a:xfrm>
            <a:custGeom>
              <a:avLst/>
              <a:gdLst/>
              <a:ahLst/>
              <a:cxnLst/>
              <a:rect l="l" t="t" r="r" b="b"/>
              <a:pathLst>
                <a:path w="5462651" h="4251325">
                  <a:moveTo>
                    <a:pt x="0" y="2125726"/>
                  </a:moveTo>
                  <a:cubicBezTo>
                    <a:pt x="0" y="951738"/>
                    <a:pt x="1222883" y="0"/>
                    <a:pt x="2731262" y="0"/>
                  </a:cubicBezTo>
                  <a:cubicBezTo>
                    <a:pt x="4239641" y="0"/>
                    <a:pt x="5462651" y="951738"/>
                    <a:pt x="5462651" y="2125726"/>
                  </a:cubicBezTo>
                  <a:cubicBezTo>
                    <a:pt x="5462651" y="3299714"/>
                    <a:pt x="4239768" y="4251325"/>
                    <a:pt x="2731262" y="4251325"/>
                  </a:cubicBezTo>
                  <a:cubicBezTo>
                    <a:pt x="1222756" y="4251325"/>
                    <a:pt x="0" y="3299714"/>
                    <a:pt x="0" y="2125726"/>
                  </a:cubicBezTo>
                  <a:close/>
                </a:path>
              </a:pathLst>
            </a:custGeom>
            <a:solidFill>
              <a:srgbClr val="EFEFEF"/>
            </a:solidFill>
          </p:spPr>
          <p:txBody>
            <a:bodyPr/>
            <a:lstStyle/>
            <a:p>
              <a:endParaRPr lang="he-IL" dirty="0">
                <a:latin typeface="Arial" panose="020B0604020202020204" pitchFamily="34" charset="0"/>
              </a:endParaRPr>
            </a:p>
          </p:txBody>
        </p:sp>
      </p:grpSp>
      <p:sp>
        <p:nvSpPr>
          <p:cNvPr id="6" name="TextBox 6"/>
          <p:cNvSpPr txBox="1"/>
          <p:nvPr/>
        </p:nvSpPr>
        <p:spPr>
          <a:xfrm>
            <a:off x="7130058" y="2886680"/>
            <a:ext cx="4027884" cy="4330065"/>
          </a:xfrm>
          <a:prstGeom prst="rect">
            <a:avLst/>
          </a:prstGeom>
        </p:spPr>
        <p:txBody>
          <a:bodyPr lIns="0" tIns="0" rIns="0" bIns="0" rtlCol="0" anchor="t">
            <a:spAutoFit/>
          </a:bodyPr>
          <a:lstStyle/>
          <a:p>
            <a:pPr algn="ctr" rtl="1">
              <a:lnSpc>
                <a:spcPts val="11340"/>
              </a:lnSpc>
            </a:pPr>
            <a:r>
              <a:rPr lang="he-IL" sz="6300" b="1" dirty="0">
                <a:solidFill>
                  <a:srgbClr val="000000"/>
                </a:solidFill>
                <a:latin typeface="Arial" panose="020B0604020202020204" pitchFamily="34" charset="0"/>
                <a:ea typeface="Calibri (MS) Bold"/>
                <a:cs typeface="Arial" panose="020B0604020202020204" pitchFamily="34" charset="0"/>
                <a:sym typeface="Calibri (MS) Bold"/>
                <a:rtl/>
              </a:rPr>
              <a:t>תודה!</a:t>
            </a:r>
          </a:p>
          <a:p>
            <a:pPr algn="ctr" rtl="1">
              <a:lnSpc>
                <a:spcPts val="11340"/>
              </a:lnSpc>
            </a:pPr>
            <a:r>
              <a:rPr lang="he-IL" sz="6300" b="1" dirty="0">
                <a:solidFill>
                  <a:srgbClr val="000000"/>
                </a:solidFill>
                <a:latin typeface="Arial" panose="020B0604020202020204" pitchFamily="34" charset="0"/>
                <a:ea typeface="Calibri (MS) Bold"/>
                <a:cs typeface="Arial" panose="020B0604020202020204" pitchFamily="34" charset="0"/>
                <a:sym typeface="Calibri (MS) Bold"/>
                <a:rtl/>
              </a:rPr>
              <a:t>צוות הדרכת</a:t>
            </a:r>
          </a:p>
          <a:p>
            <a:pPr algn="ctr" rtl="1">
              <a:lnSpc>
                <a:spcPts val="11340"/>
              </a:lnSpc>
            </a:pPr>
            <a:r>
              <a:rPr lang="he-IL" sz="6300" b="1" dirty="0">
                <a:solidFill>
                  <a:srgbClr val="000000"/>
                </a:solidFill>
                <a:latin typeface="Arial" panose="020B0604020202020204" pitchFamily="34" charset="0"/>
                <a:ea typeface="Calibri (MS) Bold"/>
                <a:cs typeface="Arial" panose="020B0604020202020204" pitchFamily="34" charset="0"/>
                <a:sym typeface="Calibri (MS) Bold"/>
                <a:rtl/>
              </a:rPr>
              <a:t>חינוך פיננסי</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TotalTime>
  <Words>2752</Words>
  <Application>Microsoft Office PowerPoint</Application>
  <PresentationFormat>מותאם אישית</PresentationFormat>
  <Paragraphs>281</Paragraphs>
  <Slides>32</Slides>
  <Notes>24</Notes>
  <HiddenSlides>0</HiddenSlides>
  <MMClips>0</MMClips>
  <ScaleCrop>false</ScaleCrop>
  <HeadingPairs>
    <vt:vector size="6" baseType="variant">
      <vt:variant>
        <vt:lpstr>גופנים בשימוש</vt:lpstr>
      </vt:variant>
      <vt:variant>
        <vt:i4>8</vt:i4>
      </vt:variant>
      <vt:variant>
        <vt:lpstr>ערכת נושא</vt:lpstr>
      </vt:variant>
      <vt:variant>
        <vt:i4>1</vt:i4>
      </vt:variant>
      <vt:variant>
        <vt:lpstr>כותרות שקופיות</vt:lpstr>
      </vt:variant>
      <vt:variant>
        <vt:i4>32</vt:i4>
      </vt:variant>
    </vt:vector>
  </HeadingPairs>
  <TitlesOfParts>
    <vt:vector size="41" baseType="lpstr">
      <vt:lpstr>Rubik Bold</vt:lpstr>
      <vt:lpstr>Calibri (MS) Bold</vt:lpstr>
      <vt:lpstr>Helios Bold</vt:lpstr>
      <vt:lpstr>David</vt:lpstr>
      <vt:lpstr>Rubik</vt:lpstr>
      <vt:lpstr>Calibri (MS)</vt:lpstr>
      <vt:lpstr>Arial</vt:lpstr>
      <vt:lpstr>Arial Bold</vt:lpstr>
      <vt:lpstr>Office Theme</vt:lpstr>
      <vt:lpstr>מצגת של PowerPoint‏</vt:lpstr>
      <vt:lpstr>מצגת של PowerPoint‏</vt:lpstr>
      <vt:lpstr>מצגת של PowerPoint‏</vt:lpstr>
      <vt:lpstr>מצגת של PowerPoint‏</vt:lpstr>
      <vt:lpstr>מצגת של PowerPoint‏</vt:lpstr>
      <vt:lpstr>שכר מינימום</vt:lpstr>
      <vt:lpstr>שכר מינימום- המגמה לאורך השנים</vt:lpstr>
      <vt:lpstr>מצגת של PowerPoint‏</vt:lpstr>
      <vt:lpstr>שכר מינימום- חישוב לפי גיל ושעות עבודה</vt:lpstr>
      <vt:lpstr>שכר מינימום- חישוב לפי גיל ושעות עבודה</vt:lpstr>
      <vt:lpstr>שכר מינימום- חישוב לפי גיל ושעות עבודה</vt:lpstr>
      <vt:lpstr>שכר מינימום- חישוב לפי גיל ושעות עבודה</vt:lpstr>
      <vt:lpstr>תרגול- חישוב שכר</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המדריך המעשי להעסקת נוער</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זכויות נוער בעבודה</dc:title>
  <cp:lastModifiedBy>מאור בלילטי</cp:lastModifiedBy>
  <cp:revision>8</cp:revision>
  <dcterms:created xsi:type="dcterms:W3CDTF">2006-08-16T00:00:00Z</dcterms:created>
  <dcterms:modified xsi:type="dcterms:W3CDTF">2026-08-04T17:15:46Z</dcterms:modified>
  <dc:identifier>DAG_RpQbXUc</dc:identifier>
</cp:coreProperties>
</file>