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10287000" cx="18288000"/>
  <p:notesSz cx="6858000" cy="9144000"/>
  <p:embeddedFontLst>
    <p:embeddedFont>
      <p:font typeface="Rubik"/>
      <p:bold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1" roundtripDataSignature="AMtx7mjdLhH3C8GSuWzrDmVwUqnGYWkMY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3ABAA39-9AA5-4D92-B6CA-172A1B50A4A2}">
  <a:tblStyle styleId="{83ABAA39-9AA5-4D92-B6CA-172A1B50A4A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ubik-boldItalic.fntdata"/><Relationship Id="rId20" Type="http://schemas.openxmlformats.org/officeDocument/2006/relationships/slide" Target="slides/slide14.xml"/><Relationship Id="rId41" Type="http://customschemas.google.com/relationships/presentationmetadata" Target="meta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Rubik-bold.fntdata"/><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A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14" name="Google Shape;114;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115" name="Google Shape;115;p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ar-AE" sz="1200">
                <a:solidFill>
                  <a:schemeClr val="dk1"/>
                </a:solidFill>
                <a:latin typeface="Arial"/>
                <a:ea typeface="Arial"/>
                <a:cs typeface="Arial"/>
                <a:sym typeface="Arial"/>
              </a:rPr>
              <a:t>تخيّلوا في عطلة الصيف ؛ قررت البلدية إطلاق «معرض تشغيل أبناء الشبيبة – صيف 2027». القاعة مكتظة بالزوار، والموسيقى تعمّ المكان، ومئات الفتيان والفتيات يتنقلون بين الأجنحة المختلفة. انظروا إلى الصورة أمامكم، وحاولوا أن تفهموا ما الذي يحدث داخل هذه القاعة."</a:t>
            </a:r>
            <a:endParaRPr/>
          </a:p>
          <a:p>
            <a:pPr indent="0" lvl="0" marL="0" rtl="1" algn="r">
              <a:spcBef>
                <a:spcPts val="0"/>
              </a:spcBef>
              <a:spcAft>
                <a:spcPts val="0"/>
              </a:spcAft>
              <a:buNone/>
            </a:pPr>
            <a:r>
              <a:rPr lang="ar-AE" sz="1200">
                <a:solidFill>
                  <a:schemeClr val="dk1"/>
                </a:solidFill>
                <a:latin typeface="Arial"/>
                <a:ea typeface="Arial"/>
                <a:cs typeface="Arial"/>
                <a:sym typeface="Arial"/>
              </a:rPr>
              <a:t>أسئلة للنقاش:</a:t>
            </a:r>
            <a:endParaRPr/>
          </a:p>
          <a:p>
            <a:pPr indent="0" lvl="0" marL="0" rtl="1" algn="r">
              <a:spcBef>
                <a:spcPts val="0"/>
              </a:spcBef>
              <a:spcAft>
                <a:spcPts val="0"/>
              </a:spcAft>
              <a:buNone/>
            </a:pPr>
            <a:r>
              <a:rPr lang="ar-AE" sz="1200">
                <a:solidFill>
                  <a:schemeClr val="dk1"/>
                </a:solidFill>
                <a:latin typeface="Arial"/>
                <a:ea typeface="Arial"/>
                <a:cs typeface="Arial"/>
                <a:sym typeface="Arial"/>
              </a:rPr>
              <a:t>1. انظروا إلى المحطات الموجودة على يمين الصورة. من هم الأشخاص والجهات الواقفة هناك والتي تبحث عن عمال  للعمل خلال عطلة الصيف؟</a:t>
            </a:r>
            <a:endParaRPr/>
          </a:p>
          <a:p>
            <a:pPr indent="0" lvl="0" marL="0" rtl="1" algn="r">
              <a:spcBef>
                <a:spcPts val="0"/>
              </a:spcBef>
              <a:spcAft>
                <a:spcPts val="0"/>
              </a:spcAft>
              <a:buNone/>
            </a:pPr>
            <a:r>
              <a:rPr lang="ar-AE" sz="1200">
                <a:solidFill>
                  <a:schemeClr val="dk1"/>
                </a:solidFill>
                <a:latin typeface="Arial"/>
                <a:ea typeface="Arial"/>
                <a:cs typeface="Arial"/>
                <a:sym typeface="Arial"/>
              </a:rPr>
              <a:t>* الإجابة المتوقعة: أصحاب العمل (المشغّلون).</a:t>
            </a:r>
            <a:endParaRPr/>
          </a:p>
          <a:p>
            <a:pPr indent="0" lvl="0" marL="0" rtl="1" algn="r">
              <a:spcBef>
                <a:spcPts val="0"/>
              </a:spcBef>
              <a:spcAft>
                <a:spcPts val="0"/>
              </a:spcAft>
              <a:buNone/>
            </a:pPr>
            <a:r>
              <a:rPr lang="ar-AE" sz="1200">
                <a:solidFill>
                  <a:schemeClr val="dk1"/>
                </a:solidFill>
                <a:latin typeface="Arial"/>
                <a:ea typeface="Arial"/>
                <a:cs typeface="Arial"/>
                <a:sym typeface="Arial"/>
              </a:rPr>
              <a:t>* أمثلة  لمشغّلين في عطلة الصيف: شبكات الوجبات السريعة (مثل ماكدونالدز)، شبكات الصيدليات والمتاجر (مثل سوبر-فارم)، المخيمات الصيفية، برامج ما بعد الدوام المدرسي، الحركات الشبابية، المسابح، المتنزهات المائية، المجمعات الترفيهية، المطاعم والمقاهي وغيرها...</a:t>
            </a:r>
            <a:endParaRPr/>
          </a:p>
          <a:p>
            <a:pPr indent="0" lvl="0" marL="0" rtl="1" algn="r">
              <a:spcBef>
                <a:spcPts val="0"/>
              </a:spcBef>
              <a:spcAft>
                <a:spcPts val="0"/>
              </a:spcAft>
              <a:buNone/>
            </a:pPr>
            <a:r>
              <a:rPr lang="ar-AE" sz="1200">
                <a:solidFill>
                  <a:schemeClr val="dk1"/>
                </a:solidFill>
                <a:latin typeface="Arial"/>
                <a:ea typeface="Arial"/>
                <a:cs typeface="Arial"/>
                <a:sym typeface="Arial"/>
              </a:rPr>
              <a:t>2. ومن الجهة المقابلة للطاولة، من هم الأشخاص الذين يتجولون بين المحطات ويوزعون سيرهم الذاتية؟</a:t>
            </a:r>
            <a:endParaRPr/>
          </a:p>
          <a:p>
            <a:pPr indent="0" lvl="0" marL="0" rtl="1" algn="r">
              <a:spcBef>
                <a:spcPts val="0"/>
              </a:spcBef>
              <a:spcAft>
                <a:spcPts val="0"/>
              </a:spcAft>
              <a:buNone/>
            </a:pPr>
            <a:r>
              <a:rPr lang="ar-AE" sz="1200">
                <a:solidFill>
                  <a:schemeClr val="dk1"/>
                </a:solidFill>
                <a:latin typeface="Arial"/>
                <a:ea typeface="Arial"/>
                <a:cs typeface="Arial"/>
                <a:sym typeface="Arial"/>
              </a:rPr>
              <a:t>* الإجابة المتوقعة: العاملون (وفي هذا المعرض: فئة أبناء الشبيبة).</a:t>
            </a:r>
            <a:endParaRPr/>
          </a:p>
          <a:p>
            <a:pPr indent="0" lvl="0" marL="0" rtl="1" algn="r">
              <a:spcBef>
                <a:spcPts val="0"/>
              </a:spcBef>
              <a:spcAft>
                <a:spcPts val="0"/>
              </a:spcAft>
              <a:buNone/>
            </a:pPr>
            <a:r>
              <a:rPr lang="ar-AE" sz="1200">
                <a:solidFill>
                  <a:schemeClr val="dk1"/>
                </a:solidFill>
                <a:latin typeface="Arial"/>
                <a:ea typeface="Arial"/>
                <a:cs typeface="Arial"/>
                <a:sym typeface="Arial"/>
              </a:rPr>
              <a:t>3. ما المهارات, القدرات أو الخدمات التي يستطيع الشبان والشابات تقديمها لأصحاب العمل عند دخولهم سوق العمل؟</a:t>
            </a:r>
            <a:endParaRPr/>
          </a:p>
          <a:p>
            <a:pPr indent="0" lvl="0" marL="0" rtl="1" algn="r">
              <a:spcBef>
                <a:spcPts val="0"/>
              </a:spcBef>
              <a:spcAft>
                <a:spcPts val="0"/>
              </a:spcAft>
              <a:buNone/>
            </a:pPr>
            <a:r>
              <a:rPr lang="ar-AE" sz="1200">
                <a:solidFill>
                  <a:schemeClr val="dk1"/>
                </a:solidFill>
                <a:latin typeface="Arial"/>
                <a:ea typeface="Arial"/>
                <a:cs typeface="Arial"/>
                <a:sym typeface="Arial"/>
              </a:rPr>
              <a:t>إجابات ممكنة:</a:t>
            </a:r>
            <a:endParaRPr/>
          </a:p>
          <a:p>
            <a:pPr indent="0" lvl="0" marL="0" rtl="1" algn="r">
              <a:spcBef>
                <a:spcPts val="0"/>
              </a:spcBef>
              <a:spcAft>
                <a:spcPts val="0"/>
              </a:spcAft>
              <a:buNone/>
            </a:pPr>
            <a:r>
              <a:rPr lang="ar-AE" sz="1200">
                <a:solidFill>
                  <a:schemeClr val="dk1"/>
                </a:solidFill>
                <a:latin typeface="Arial"/>
                <a:ea typeface="Arial"/>
                <a:cs typeface="Arial"/>
                <a:sym typeface="Arial"/>
              </a:rPr>
              <a:t>الإرشاد والتوجيه: خبرة في الحركات الشبابية، صبر، والقدرة على العمل مع الأطفال (في المخيمات والأطر التربوية).</a:t>
            </a:r>
            <a:endParaRPr/>
          </a:p>
          <a:p>
            <a:pPr indent="0" lvl="0" marL="0" rtl="1" algn="r">
              <a:spcBef>
                <a:spcPts val="0"/>
              </a:spcBef>
              <a:spcAft>
                <a:spcPts val="0"/>
              </a:spcAft>
              <a:buNone/>
            </a:pPr>
            <a:r>
              <a:rPr lang="ar-AE" sz="1200">
                <a:solidFill>
                  <a:schemeClr val="dk1"/>
                </a:solidFill>
                <a:latin typeface="Arial"/>
                <a:ea typeface="Arial"/>
                <a:cs typeface="Arial"/>
                <a:sym typeface="Arial"/>
              </a:rPr>
              <a:t>الخدمة والمبيعات: مهارات تواصل جيدة، لباقة في التعامل مع الجمهور، وقدرة على خدمة الزبائن.</a:t>
            </a:r>
            <a:endParaRPr/>
          </a:p>
          <a:p>
            <a:pPr indent="0" lvl="0" marL="0" rtl="1" algn="r">
              <a:spcBef>
                <a:spcPts val="0"/>
              </a:spcBef>
              <a:spcAft>
                <a:spcPts val="0"/>
              </a:spcAft>
              <a:buNone/>
            </a:pPr>
            <a:r>
              <a:rPr lang="ar-AE" sz="1200">
                <a:solidFill>
                  <a:schemeClr val="dk1"/>
                </a:solidFill>
                <a:latin typeface="Arial"/>
                <a:ea typeface="Arial"/>
                <a:cs typeface="Arial"/>
                <a:sym typeface="Arial"/>
              </a:rPr>
              <a:t>الضيافة والتشغيل: سرعة في الأداء، القدرة على العمل تحت الضغط، والعمل ضمن فريق.</a:t>
            </a:r>
            <a:endParaRPr/>
          </a:p>
          <a:p>
            <a:pPr indent="0" lvl="0" marL="0" rtl="1" algn="r">
              <a:spcBef>
                <a:spcPts val="0"/>
              </a:spcBef>
              <a:spcAft>
                <a:spcPts val="0"/>
              </a:spcAft>
              <a:buNone/>
            </a:pPr>
            <a:r>
              <a:rPr lang="ar-AE" sz="1200">
                <a:solidFill>
                  <a:schemeClr val="dk1"/>
                </a:solidFill>
                <a:latin typeface="Arial"/>
                <a:ea typeface="Arial"/>
                <a:cs typeface="Arial"/>
                <a:sym typeface="Arial"/>
              </a:rPr>
              <a:t>التكنولوجيا والإعلام: إتقان التواصل الاجتماعي، صياغة المحتوى، وتشغيل الأنظمة الرقمية.</a:t>
            </a:r>
            <a:endParaRPr/>
          </a:p>
        </p:txBody>
      </p:sp>
      <p:sp>
        <p:nvSpPr>
          <p:cNvPr id="117" name="Google Shape;117;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18" name="Google Shape;118;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24" name="Google Shape;124;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125" name="Google Shape;125;p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a:t>"</a:t>
            </a:r>
            <a:r>
              <a:rPr b="0" i="0" lang="ar-AE" sz="1200">
                <a:solidFill>
                  <a:schemeClr val="dk1"/>
                </a:solidFill>
                <a:latin typeface="Arial"/>
                <a:ea typeface="Arial"/>
                <a:cs typeface="Arial"/>
                <a:sym typeface="Arial"/>
              </a:rPr>
              <a:t>تخيّلوا الصيف القادم؛ فقد قررت البلدية إطلاق «معرض تشغيل الشبيبة – صيف 2027». القاعة مكتظة بالزوار، والموسيقى تعمّ المكان، ومئات الفتيان والفتيات يتنقلون بين الأجنحة المختلفة. انظروا إلى الصورة أمامكم، وحاولوا أن تفهموا ما الذي يحدث داخل هذه القاعة."</a:t>
            </a:r>
            <a:endParaRPr/>
          </a:p>
          <a:p>
            <a:pPr indent="0" lvl="0" marL="0" rtl="0" algn="r">
              <a:spcBef>
                <a:spcPts val="0"/>
              </a:spcBef>
              <a:spcAft>
                <a:spcPts val="0"/>
              </a:spcAft>
              <a:buNone/>
            </a:pPr>
            <a:r>
              <a:rPr b="0" i="0" lang="ar-AE" sz="1200">
                <a:solidFill>
                  <a:schemeClr val="dk1"/>
                </a:solidFill>
                <a:latin typeface="Arial"/>
                <a:ea typeface="Arial"/>
                <a:cs typeface="Arial"/>
                <a:sym typeface="Arial"/>
              </a:rPr>
              <a:t>أسئلة للنقاش:</a:t>
            </a:r>
            <a:endParaRPr/>
          </a:p>
          <a:p>
            <a:pPr indent="0" lvl="0" marL="0" rtl="0" algn="r">
              <a:spcBef>
                <a:spcPts val="0"/>
              </a:spcBef>
              <a:spcAft>
                <a:spcPts val="0"/>
              </a:spcAft>
              <a:buNone/>
            </a:pPr>
            <a:r>
              <a:rPr b="0" i="0" lang="ar-AE" sz="1200">
                <a:solidFill>
                  <a:schemeClr val="dk1"/>
                </a:solidFill>
                <a:latin typeface="Arial"/>
                <a:ea typeface="Arial"/>
                <a:cs typeface="Arial"/>
                <a:sym typeface="Arial"/>
              </a:rPr>
              <a:t>1. انظروا إلى الأجنحة الموجودة على يمين الصورة. من هم الأشخاص والجهات الواقفة هناك والتي تبحث عن موظفين للعمل خلال الصيف؟</a:t>
            </a:r>
            <a:endParaRPr/>
          </a:p>
          <a:p>
            <a:pPr indent="0" lvl="0" marL="0" rtl="0" algn="r">
              <a:spcBef>
                <a:spcPts val="0"/>
              </a:spcBef>
              <a:spcAft>
                <a:spcPts val="0"/>
              </a:spcAft>
              <a:buNone/>
            </a:pPr>
            <a:r>
              <a:rPr b="0" i="0" lang="ar-AE" sz="1200">
                <a:solidFill>
                  <a:schemeClr val="dk1"/>
                </a:solidFill>
                <a:latin typeface="Arial"/>
                <a:ea typeface="Arial"/>
                <a:cs typeface="Arial"/>
                <a:sym typeface="Arial"/>
              </a:rPr>
              <a:t>* الإجابة المتوقعة: أصحاب العمل (المشغّلون).</a:t>
            </a:r>
            <a:endParaRPr/>
          </a:p>
          <a:p>
            <a:pPr indent="0" lvl="0" marL="0" rtl="0" algn="r">
              <a:spcBef>
                <a:spcPts val="0"/>
              </a:spcBef>
              <a:spcAft>
                <a:spcPts val="0"/>
              </a:spcAft>
              <a:buNone/>
            </a:pPr>
            <a:r>
              <a:rPr b="0" i="0" lang="ar-AE" sz="1200">
                <a:solidFill>
                  <a:schemeClr val="dk1"/>
                </a:solidFill>
                <a:latin typeface="Arial"/>
                <a:ea typeface="Arial"/>
                <a:cs typeface="Arial"/>
                <a:sym typeface="Arial"/>
              </a:rPr>
              <a:t>* أمثلة على مشغّلين في فصل الصيف: سلاسل الوجبات السريعة (مثل ماكدونالدز)، شبكات الصيدليات والمتاجر (مثل سوبر-فارم)، المخيمات الصيفية، برامج ما بعد الدوام المدرسي، الحركات الشبابية، المسابح، المتنزهات المائية، المجمعات الترفيهية، المطاعم والمقاهي وغيرها...</a:t>
            </a:r>
            <a:endParaRPr/>
          </a:p>
          <a:p>
            <a:pPr indent="0" lvl="0" marL="0" rtl="0" algn="r">
              <a:spcBef>
                <a:spcPts val="0"/>
              </a:spcBef>
              <a:spcAft>
                <a:spcPts val="0"/>
              </a:spcAft>
              <a:buNone/>
            </a:pPr>
            <a:r>
              <a:rPr b="0" i="0" lang="ar-AE" sz="1200">
                <a:solidFill>
                  <a:schemeClr val="dk1"/>
                </a:solidFill>
                <a:latin typeface="Arial"/>
                <a:ea typeface="Arial"/>
                <a:cs typeface="Arial"/>
                <a:sym typeface="Arial"/>
              </a:rPr>
              <a:t>2. ومن الجهة المقابلة للطاولة، من هم الأشخاص الذين يتجولون بين الأجنحة ويوزعون سيرهم الذاتية؟</a:t>
            </a:r>
            <a:endParaRPr/>
          </a:p>
          <a:p>
            <a:pPr indent="0" lvl="0" marL="0" rtl="0" algn="r">
              <a:spcBef>
                <a:spcPts val="0"/>
              </a:spcBef>
              <a:spcAft>
                <a:spcPts val="0"/>
              </a:spcAft>
              <a:buNone/>
            </a:pPr>
            <a:r>
              <a:rPr b="0" i="0" lang="ar-AE" sz="1200">
                <a:solidFill>
                  <a:schemeClr val="dk1"/>
                </a:solidFill>
                <a:latin typeface="Arial"/>
                <a:ea typeface="Arial"/>
                <a:cs typeface="Arial"/>
                <a:sym typeface="Arial"/>
              </a:rPr>
              <a:t>* الإجابة المتوقعة: العاملون (وفي هذا المعرض: فئة الشبيبة).</a:t>
            </a:r>
            <a:endParaRPr/>
          </a:p>
          <a:p>
            <a:pPr indent="0" lvl="0" marL="0" rtl="0" algn="r">
              <a:spcBef>
                <a:spcPts val="0"/>
              </a:spcBef>
              <a:spcAft>
                <a:spcPts val="0"/>
              </a:spcAft>
              <a:buNone/>
            </a:pPr>
            <a:r>
              <a:rPr b="0" i="0" lang="ar-AE" sz="1200">
                <a:solidFill>
                  <a:schemeClr val="dk1"/>
                </a:solidFill>
                <a:latin typeface="Arial"/>
                <a:ea typeface="Arial"/>
                <a:cs typeface="Arial"/>
                <a:sym typeface="Arial"/>
              </a:rPr>
              <a:t>3. ما المهارات, القدرات أو الخدمات التي يستطيع الشبان والشابات تقديمها لأصحاب العمل عند دخولهم سوق العمل؟</a:t>
            </a:r>
            <a:endParaRPr/>
          </a:p>
          <a:p>
            <a:pPr indent="0" lvl="0" marL="0" rtl="0" algn="r">
              <a:spcBef>
                <a:spcPts val="0"/>
              </a:spcBef>
              <a:spcAft>
                <a:spcPts val="0"/>
              </a:spcAft>
              <a:buNone/>
            </a:pPr>
            <a:r>
              <a:rPr b="0" i="0" lang="ar-AE" sz="1200">
                <a:solidFill>
                  <a:schemeClr val="dk1"/>
                </a:solidFill>
                <a:latin typeface="Arial"/>
                <a:ea typeface="Arial"/>
                <a:cs typeface="Arial"/>
                <a:sym typeface="Arial"/>
              </a:rPr>
              <a:t>إجابات ممكنة:</a:t>
            </a:r>
            <a:endParaRPr/>
          </a:p>
          <a:p>
            <a:pPr indent="0" lvl="0" marL="0" rtl="0" algn="r">
              <a:spcBef>
                <a:spcPts val="0"/>
              </a:spcBef>
              <a:spcAft>
                <a:spcPts val="0"/>
              </a:spcAft>
              <a:buNone/>
            </a:pPr>
            <a:r>
              <a:rPr b="0" i="0" lang="ar-AE" sz="1200">
                <a:solidFill>
                  <a:schemeClr val="dk1"/>
                </a:solidFill>
                <a:latin typeface="Arial"/>
                <a:ea typeface="Arial"/>
                <a:cs typeface="Arial"/>
                <a:sym typeface="Arial"/>
              </a:rPr>
              <a:t>الإرشاد والتوجيه: خبرة في الحركات الشبابية، صبر، والقدرة على العمل مع الأطفال (في المخيمات والأطر التربوية).</a:t>
            </a:r>
            <a:endParaRPr/>
          </a:p>
          <a:p>
            <a:pPr indent="0" lvl="0" marL="0" rtl="0" algn="r">
              <a:spcBef>
                <a:spcPts val="0"/>
              </a:spcBef>
              <a:spcAft>
                <a:spcPts val="0"/>
              </a:spcAft>
              <a:buNone/>
            </a:pPr>
            <a:r>
              <a:rPr b="0" i="0" lang="ar-AE" sz="1200">
                <a:solidFill>
                  <a:schemeClr val="dk1"/>
                </a:solidFill>
                <a:latin typeface="Arial"/>
                <a:ea typeface="Arial"/>
                <a:cs typeface="Arial"/>
                <a:sym typeface="Arial"/>
              </a:rPr>
              <a:t>الخدمة والمبيعات: مهارات تواصل جيدة، لباقة في التعامل مع الجمهور، وقدرة على خدمة الزبائن.</a:t>
            </a:r>
            <a:endParaRPr/>
          </a:p>
          <a:p>
            <a:pPr indent="0" lvl="0" marL="0" rtl="0" algn="r">
              <a:spcBef>
                <a:spcPts val="0"/>
              </a:spcBef>
              <a:spcAft>
                <a:spcPts val="0"/>
              </a:spcAft>
              <a:buNone/>
            </a:pPr>
            <a:r>
              <a:rPr b="0" i="0" lang="ar-AE" sz="1200">
                <a:solidFill>
                  <a:schemeClr val="dk1"/>
                </a:solidFill>
                <a:latin typeface="Arial"/>
                <a:ea typeface="Arial"/>
                <a:cs typeface="Arial"/>
                <a:sym typeface="Arial"/>
              </a:rPr>
              <a:t>الضيافة والتشغيل: سرعة في الأداء، القدرة على العمل تحت الضغط، والعمل ضمن فريق.</a:t>
            </a:r>
            <a:endParaRPr/>
          </a:p>
          <a:p>
            <a:pPr indent="0" lvl="0" marL="0" rtl="0" algn="r">
              <a:spcBef>
                <a:spcPts val="0"/>
              </a:spcBef>
              <a:spcAft>
                <a:spcPts val="0"/>
              </a:spcAft>
              <a:buNone/>
            </a:pPr>
            <a:r>
              <a:rPr b="0" i="0" lang="ar-AE" sz="1200">
                <a:solidFill>
                  <a:schemeClr val="dk1"/>
                </a:solidFill>
                <a:latin typeface="Arial"/>
                <a:ea typeface="Arial"/>
                <a:cs typeface="Arial"/>
                <a:sym typeface="Arial"/>
              </a:rPr>
              <a:t>التكنولوجيا والإعلام: إتقان وسائل التواصل الاجتماعي، تحرير المحتوى، وتشغيل الأنظمة الرقمية.</a:t>
            </a:r>
            <a:endParaRPr b="0" i="0" sz="1200">
              <a:solidFill>
                <a:schemeClr val="dk1"/>
              </a:solidFill>
              <a:latin typeface="Arial"/>
              <a:ea typeface="Arial"/>
              <a:cs typeface="Arial"/>
              <a:sym typeface="Arial"/>
            </a:endParaRPr>
          </a:p>
        </p:txBody>
      </p:sp>
      <p:sp>
        <p:nvSpPr>
          <p:cNvPr id="127" name="Google Shape;127;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28" name="Google Shape;128;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34" name="Google Shape;134;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135" name="Google Shape;135;p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ar-AE"/>
              <a:t>تخيّلوا الموقف التالي:</a:t>
            </a:r>
            <a:endParaRPr/>
          </a:p>
          <a:p>
            <a:pPr indent="0" lvl="0" marL="0" rtl="0" algn="r">
              <a:spcBef>
                <a:spcPts val="0"/>
              </a:spcBef>
              <a:spcAft>
                <a:spcPts val="0"/>
              </a:spcAft>
              <a:buNone/>
            </a:pPr>
            <a:r>
              <a:rPr lang="ar-AE"/>
              <a:t>صيف، الجو حار، ومئات الشبان والشابات يبحثون عن أول فرصة عمل لهم.</a:t>
            </a:r>
            <a:endParaRPr/>
          </a:p>
          <a:p>
            <a:pPr indent="0" lvl="0" marL="0" rtl="0" algn="r">
              <a:spcBef>
                <a:spcPts val="0"/>
              </a:spcBef>
              <a:spcAft>
                <a:spcPts val="0"/>
              </a:spcAft>
              <a:buNone/>
            </a:pPr>
            <a:r>
              <a:rPr lang="ar-AE"/>
              <a:t>عُمر، طالبة في الصف التاسع، تصل إلى مقابلة عمل في مقهى. يقول لها المدير:</a:t>
            </a:r>
            <a:br>
              <a:rPr lang="ar-AE"/>
            </a:br>
            <a:r>
              <a:rPr b="1" lang="ar-AE"/>
              <a:t>"هناك 20 شابًا وشابة ينتظرون خارج الباب. أنا مستعد أن أدفع لكِ 10 شواكل في الساعة. موافقة؟ ممتاز. إذا لم تكوني موافقة، فالشخص التالي جاهز."</a:t>
            </a:r>
            <a:endParaRPr/>
          </a:p>
          <a:p>
            <a:pPr indent="0" lvl="0" marL="0" rtl="0" algn="r">
              <a:spcBef>
                <a:spcPts val="0"/>
              </a:spcBef>
              <a:spcAft>
                <a:spcPts val="0"/>
              </a:spcAft>
              <a:buNone/>
            </a:pPr>
            <a:r>
              <a:rPr b="1" lang="ar-AE"/>
              <a:t>سؤال للنقاش في الصف:</a:t>
            </a:r>
            <a:endParaRPr/>
          </a:p>
          <a:p>
            <a:pPr indent="0" lvl="0" marL="0" rtl="0" algn="r">
              <a:spcBef>
                <a:spcPts val="0"/>
              </a:spcBef>
              <a:spcAft>
                <a:spcPts val="0"/>
              </a:spcAft>
              <a:buNone/>
            </a:pPr>
            <a:r>
              <a:rPr b="1" lang="ar-AE"/>
              <a:t>المعلّم/ة:</a:t>
            </a:r>
            <a:br>
              <a:rPr lang="ar-AE"/>
            </a:br>
            <a:r>
              <a:rPr lang="ar-AE"/>
              <a:t>"هل تستطيع عُمر فعلًا أن تفاوض على الأجر في هذا الموقف؟ ماذا يمكن أن يحدث إذا لم تتدخل الدولة إطلاقًا؟"</a:t>
            </a:r>
            <a:endParaRPr/>
          </a:p>
          <a:p>
            <a:pPr indent="0" lvl="0" marL="0" rtl="0" algn="r">
              <a:spcBef>
                <a:spcPts val="0"/>
              </a:spcBef>
              <a:spcAft>
                <a:spcPts val="0"/>
              </a:spcAft>
              <a:buNone/>
            </a:pPr>
            <a:r>
              <a:rPr b="1" lang="ar-AE"/>
              <a:t>إجابات متوقعة من الطلاب:</a:t>
            </a:r>
            <a:endParaRPr/>
          </a:p>
          <a:p>
            <a:pPr indent="0" lvl="0" marL="0" rtl="0" algn="r">
              <a:spcBef>
                <a:spcPts val="0"/>
              </a:spcBef>
              <a:spcAft>
                <a:spcPts val="0"/>
              </a:spcAft>
              <a:buNone/>
            </a:pPr>
            <a:r>
              <a:rPr lang="ar-AE"/>
              <a:t>"ليس لديها خيار."</a:t>
            </a:r>
            <a:endParaRPr/>
          </a:p>
          <a:p>
            <a:pPr indent="0" lvl="0" marL="0" rtl="0" algn="r">
              <a:spcBef>
                <a:spcPts val="0"/>
              </a:spcBef>
              <a:spcAft>
                <a:spcPts val="0"/>
              </a:spcAft>
              <a:buNone/>
            </a:pPr>
            <a:r>
              <a:rPr lang="ar-AE"/>
              <a:t>"هذا غير عادل."</a:t>
            </a:r>
            <a:endParaRPr/>
          </a:p>
          <a:p>
            <a:pPr indent="0" lvl="0" marL="0" rtl="0" algn="r">
              <a:spcBef>
                <a:spcPts val="0"/>
              </a:spcBef>
              <a:spcAft>
                <a:spcPts val="0"/>
              </a:spcAft>
              <a:buNone/>
            </a:pPr>
            <a:r>
              <a:rPr lang="ar-AE"/>
              <a:t>"سيأتي شخص آخر ويأخذ الوظيفة بدلًا منها."</a:t>
            </a:r>
            <a:endParaRPr/>
          </a:p>
        </p:txBody>
      </p:sp>
      <p:sp>
        <p:nvSpPr>
          <p:cNvPr id="137" name="Google Shape;137;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38" name="Google Shape;138;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44" name="Google Shape;144;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145" name="Google Shape;145;p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ar-AE"/>
              <a:t>أسئلة للنقاش في الصف:</a:t>
            </a:r>
            <a:br>
              <a:rPr lang="ar-AE"/>
            </a:br>
            <a:r>
              <a:rPr lang="ar-AE"/>
              <a:t>1. لماذا يقول المقال إن رفع الحد الأدنى للأجور هو "نسمة هواء منعشة"؟</a:t>
            </a:r>
            <a:br>
              <a:rPr lang="ar-AE"/>
            </a:br>
            <a:r>
              <a:rPr lang="ar-AE"/>
              <a:t>شرح للطلاب: الحد الأدنى للأجور ليس مجرد رقم؛ تم تصميمه لضمان حياة كريمة، ودفع الإيجار، والطعام، والفواتير.</a:t>
            </a:r>
            <a:br>
              <a:rPr lang="ar-AE"/>
            </a:br>
            <a:r>
              <a:rPr lang="ar-AE"/>
              <a:t>2. إذا كان الجميع يريد جني أكبر قدر ممكن من المال، لماذا يجب على الدولة سن قانونا؟ لماذا لا يقرر السوق بنفسه؟</a:t>
            </a:r>
            <a:br>
              <a:rPr lang="ar-AE"/>
            </a:br>
            <a:r>
              <a:rPr lang="ar-AE"/>
              <a:t>الرؤية الرئيسية: تتدخل الدولة لأنه في العديد من الحالات (مثل العمل غير المهني أو العمال الزائدين)، لا تملك قوة التفاوض للعامل الفردي أي قوة. يخلق الحد الأدنى للأجور "شبكة أمان" تمنع الاستغلال.</a:t>
            </a:r>
            <a:endParaRPr/>
          </a:p>
        </p:txBody>
      </p:sp>
      <p:sp>
        <p:nvSpPr>
          <p:cNvPr id="147" name="Google Shape;147;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48" name="Google Shape;148;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61" name="Google Shape;161;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162" name="Google Shape;162;p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ar-AE"/>
              <a:t>نقاش: مع أم ضد الحد الأدنى للأجور؟</a:t>
            </a:r>
            <a:endParaRPr/>
          </a:p>
          <a:p>
            <a:pPr indent="0" lvl="0" marL="0" rtl="0" algn="r">
              <a:spcBef>
                <a:spcPts val="0"/>
              </a:spcBef>
              <a:spcAft>
                <a:spcPts val="0"/>
              </a:spcAft>
              <a:buNone/>
            </a:pPr>
            <a:r>
              <a:rPr b="1" lang="ar-AE"/>
              <a:t>قسّموا الصف إلى مجموعتين:</a:t>
            </a:r>
            <a:endParaRPr/>
          </a:p>
          <a:p>
            <a:pPr indent="0" lvl="0" marL="0" rtl="0" algn="r">
              <a:spcBef>
                <a:spcPts val="0"/>
              </a:spcBef>
              <a:spcAft>
                <a:spcPts val="0"/>
              </a:spcAft>
              <a:buNone/>
            </a:pPr>
            <a:r>
              <a:rPr b="1" lang="ar-AE"/>
              <a:t>المجموعة الأولى:</a:t>
            </a:r>
            <a:r>
              <a:rPr lang="ar-AE"/>
              <a:t> تمثل العمال والمنظمات الاجتماعية (تؤيد رفع الحد الأدنى للأجور).</a:t>
            </a:r>
            <a:endParaRPr/>
          </a:p>
          <a:p>
            <a:pPr indent="0" lvl="0" marL="0" rtl="0" algn="r">
              <a:spcBef>
                <a:spcPts val="0"/>
              </a:spcBef>
              <a:spcAft>
                <a:spcPts val="0"/>
              </a:spcAft>
              <a:buNone/>
            </a:pPr>
            <a:r>
              <a:rPr b="1" lang="ar-AE"/>
              <a:t>المجموعة الثانية:</a:t>
            </a:r>
            <a:r>
              <a:rPr lang="ar-AE"/>
              <a:t> تمثل أصحاب المصالح والاقتصاديين (تعارض أو تتحفظ على رفع الحد الأدنى للأجور).</a:t>
            </a:r>
            <a:endParaRPr/>
          </a:p>
          <a:p>
            <a:pPr indent="0" lvl="0" marL="0" rtl="0" algn="r">
              <a:spcBef>
                <a:spcPts val="0"/>
              </a:spcBef>
              <a:spcAft>
                <a:spcPts val="0"/>
              </a:spcAft>
              <a:buNone/>
            </a:pPr>
            <a:r>
              <a:rPr b="1" lang="ar-AE"/>
              <a:t>ادعاءات تؤيد الحد الأدنى للأجور (المجموعة الأولى):</a:t>
            </a:r>
            <a:endParaRPr/>
          </a:p>
          <a:p>
            <a:pPr indent="0" lvl="0" marL="0" rtl="0" algn="r">
              <a:spcBef>
                <a:spcPts val="0"/>
              </a:spcBef>
              <a:spcAft>
                <a:spcPts val="0"/>
              </a:spcAft>
              <a:buNone/>
            </a:pPr>
            <a:r>
              <a:rPr b="1" lang="ar-AE"/>
              <a:t>الحماية من الاستغلال:</a:t>
            </a:r>
            <a:br>
              <a:rPr lang="ar-AE"/>
            </a:br>
            <a:r>
              <a:rPr lang="ar-AE"/>
              <a:t>يمنع أصحاب العمل الأقوياء من استغلال العمال الضعفاء أو الشبان والشابات الذين لا يعرفون حقوقهم.</a:t>
            </a:r>
            <a:endParaRPr/>
          </a:p>
          <a:p>
            <a:pPr indent="0" lvl="0" marL="0" rtl="0" algn="r">
              <a:spcBef>
                <a:spcPts val="0"/>
              </a:spcBef>
              <a:spcAft>
                <a:spcPts val="0"/>
              </a:spcAft>
              <a:buNone/>
            </a:pPr>
            <a:r>
              <a:rPr b="1" lang="ar-AE"/>
              <a:t>تقليص الفجوات الاجتماعية:</a:t>
            </a:r>
            <a:br>
              <a:rPr lang="ar-AE"/>
            </a:br>
            <a:r>
              <a:rPr lang="ar-AE"/>
              <a:t>يساعد العائلات ذات الدخل المحدود على تغطية نفقاتها الأساسية حتى نهاية الشهر.</a:t>
            </a:r>
            <a:endParaRPr/>
          </a:p>
          <a:p>
            <a:pPr indent="0" lvl="0" marL="0" rtl="0" algn="r">
              <a:spcBef>
                <a:spcPts val="0"/>
              </a:spcBef>
              <a:spcAft>
                <a:spcPts val="0"/>
              </a:spcAft>
              <a:buNone/>
            </a:pPr>
            <a:r>
              <a:rPr b="1" lang="ar-AE"/>
              <a:t>زيادة الدافعية:</a:t>
            </a:r>
            <a:br>
              <a:rPr lang="ar-AE"/>
            </a:br>
            <a:r>
              <a:rPr lang="ar-AE"/>
              <a:t>العامل الذي يتقاضى أجرًا عادلًا يعمل بشكل أفضل ويشعر بالتقدير والاحترام.</a:t>
            </a:r>
            <a:endParaRPr/>
          </a:p>
          <a:p>
            <a:pPr indent="0" lvl="0" marL="0" rtl="0" algn="r">
              <a:spcBef>
                <a:spcPts val="0"/>
              </a:spcBef>
              <a:spcAft>
                <a:spcPts val="0"/>
              </a:spcAft>
              <a:buNone/>
            </a:pPr>
            <a:r>
              <a:rPr b="1" lang="ar-AE"/>
              <a:t>ادعاءات تعارض أو تتحفظ على الحد الأدنى للأجور (المجموعة الثانية):</a:t>
            </a:r>
            <a:endParaRPr/>
          </a:p>
          <a:p>
            <a:pPr indent="0" lvl="0" marL="0" rtl="0" algn="r">
              <a:spcBef>
                <a:spcPts val="0"/>
              </a:spcBef>
              <a:spcAft>
                <a:spcPts val="0"/>
              </a:spcAft>
              <a:buNone/>
            </a:pPr>
            <a:r>
              <a:rPr b="1" lang="ar-AE"/>
              <a:t>ارتفاع الأسعار (التضخم):</a:t>
            </a:r>
            <a:br>
              <a:rPr lang="ar-AE"/>
            </a:br>
            <a:r>
              <a:rPr lang="ar-AE"/>
              <a:t>إذا اضطر صاحب المقهى إلى دفع أجور أعلى للنادلين، فقد يرفع أسعار القهوة والسندويشات لتعويض التكاليف.</a:t>
            </a:r>
            <a:endParaRPr/>
          </a:p>
          <a:p>
            <a:pPr indent="0" lvl="0" marL="0" rtl="0" algn="r">
              <a:spcBef>
                <a:spcPts val="0"/>
              </a:spcBef>
              <a:spcAft>
                <a:spcPts val="0"/>
              </a:spcAft>
              <a:buNone/>
            </a:pPr>
            <a:r>
              <a:rPr b="1" lang="ar-AE"/>
              <a:t>زيادة البطالة:</a:t>
            </a:r>
            <a:br>
              <a:rPr lang="ar-AE"/>
            </a:br>
            <a:r>
              <a:rPr lang="ar-AE"/>
              <a:t>إذا كان الحد الأدنى للأجور مرتفعًا جدًا، فقد لا يستطيع صاحب مصلحة صغيرة تشغيل العدد نفسه من العمال، مما قد يدفعه إلى تسريح بعضهم.</a:t>
            </a:r>
            <a:endParaRPr/>
          </a:p>
          <a:p>
            <a:pPr indent="0" lvl="0" marL="0" rtl="0" algn="r">
              <a:spcBef>
                <a:spcPts val="0"/>
              </a:spcBef>
              <a:spcAft>
                <a:spcPts val="0"/>
              </a:spcAft>
              <a:buNone/>
            </a:pPr>
            <a:r>
              <a:rPr b="1" lang="ar-AE"/>
              <a:t>الإضرار بفرص عمل الشبان:</a:t>
            </a:r>
            <a:br>
              <a:rPr lang="ar-AE"/>
            </a:br>
            <a:r>
              <a:rPr lang="ar-AE"/>
              <a:t>إذا كان صاحب العمل ملزمًا بدفع أجر مرتفع، فقد يفضل توظيف شخص بالغ لديه خبرة بدلًا من شاب أو شابة يبحثان عن عمل صيفي.</a:t>
            </a:r>
            <a:endParaRPr/>
          </a:p>
        </p:txBody>
      </p:sp>
      <p:sp>
        <p:nvSpPr>
          <p:cNvPr id="164" name="Google Shape;164;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65" name="Google Shape;165;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9: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1: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1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19" name="Google Shape;219;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220" name="Google Shape;220;p1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ar-AE"/>
              <a:t>https://meyda.education.gov.il/files/Pop/0files/Financial-Education/worksheets/youth-rights.pdf</a:t>
            </a:r>
            <a:endParaRPr/>
          </a:p>
          <a:p>
            <a:pPr indent="0" lvl="0" marL="0" rtl="0" algn="l">
              <a:spcBef>
                <a:spcPts val="0"/>
              </a:spcBef>
              <a:spcAft>
                <a:spcPts val="0"/>
              </a:spcAft>
              <a:buNone/>
            </a:pPr>
            <a:r>
              <a:t/>
            </a:r>
            <a:endParaRPr/>
          </a:p>
        </p:txBody>
      </p:sp>
      <p:sp>
        <p:nvSpPr>
          <p:cNvPr id="222" name="Google Shape;222;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23" name="Google Shape;223;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32" name="Google Shape;232;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233" name="Google Shape;233;p1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36" name="Google Shape;236;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45" name="Google Shape;245;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246" name="Google Shape;246;p1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49" name="Google Shape;249;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57" name="Google Shape;257;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258" name="Google Shape;258;p1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61" name="Google Shape;261;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70" name="Google Shape;270;p1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271" name="Google Shape;271;p1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1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74" name="Google Shape;274;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83" name="Google Shape;283;p1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284" name="Google Shape;284;p1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1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87" name="Google Shape;287;p1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96" name="Google Shape;296;p1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297" name="Google Shape;297;p1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1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00" name="Google Shape;300;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09" name="Google Shape;309;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310" name="Google Shape;310;p2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13" name="Google Shape;313;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23" name="Google Shape;323;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324" name="Google Shape;324;p2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27" name="Google Shape;327;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36" name="Google Shape;336;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337" name="Google Shape;337;p2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40" name="Google Shape;340;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49" name="Google Shape;349;p2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350" name="Google Shape;350;p2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2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53" name="Google Shape;353;p2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62" name="Google Shape;362;p2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363" name="Google Shape;363;p2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2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2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66" name="Google Shape;366;p2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2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76" name="Google Shape;376;p2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377" name="Google Shape;377;p2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p2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2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80" name="Google Shape;380;p2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89" name="Google Shape;389;p2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390" name="Google Shape;390;p2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2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93" name="Google Shape;393;p2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03" name="Google Shape;403;p2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404" name="Google Shape;404;p2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2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2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07" name="Google Shape;407;p2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16" name="Google Shape;416;p2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417" name="Google Shape;417;p2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8" name="Google Shape;418;p2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p2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20" name="Google Shape;420;p2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30" name="Google Shape;430;p2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431" name="Google Shape;431;p2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p2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3" name="Google Shape;433;p2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34" name="Google Shape;434;p2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3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43" name="Google Shape;443;p3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1.7.2013</a:t>
            </a:r>
            <a:endParaRPr/>
          </a:p>
        </p:txBody>
      </p:sp>
      <p:sp>
        <p:nvSpPr>
          <p:cNvPr id="444" name="Google Shape;444;p3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3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3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47" name="Google Shape;447;p3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ar-AE" sz="1200">
                <a:solidFill>
                  <a:schemeClr val="dk1"/>
                </a:solidFill>
                <a:latin typeface="Arial"/>
                <a:ea typeface="Arial"/>
                <a:cs typeface="Arial"/>
                <a:sym typeface="Arial"/>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3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p3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3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3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Arial"/>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3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3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3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3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3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4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2"/>
          <p:cNvSpPr/>
          <p:nvPr>
            <p:ph idx="2" type="pic"/>
          </p:nvPr>
        </p:nvSpPr>
        <p:spPr>
          <a:xfrm>
            <a:off x="1792288" y="612775"/>
            <a:ext cx="5486400" cy="4114800"/>
          </a:xfrm>
          <a:prstGeom prst="rect">
            <a:avLst/>
          </a:prstGeom>
          <a:noFill/>
          <a:ln>
            <a:noFill/>
          </a:ln>
        </p:spPr>
      </p:sp>
      <p:sp>
        <p:nvSpPr>
          <p:cNvPr id="68" name="Google Shape;68;p4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A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9" name="Shape 9"/>
        <p:cNvGrpSpPr/>
        <p:nvPr/>
      </p:nvGrpSpPr>
      <p:grpSpPr>
        <a:xfrm>
          <a:off x="0" y="0"/>
          <a:ext cx="0" cy="0"/>
          <a:chOff x="0" y="0"/>
          <a:chExt cx="0" cy="0"/>
        </a:xfrm>
      </p:grpSpPr>
      <p:sp>
        <p:nvSpPr>
          <p:cNvPr id="10" name="Google Shape;10;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ar-A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meyda.education.gov.il/files/Pop/0files/Financial-Education/worksheets/youth-rights.pdf" TargetMode="External"/><Relationship Id="rId4" Type="http://schemas.openxmlformats.org/officeDocument/2006/relationships/image" Target="../media/image5.png"/><Relationship Id="rId5" Type="http://schemas.openxmlformats.org/officeDocument/2006/relationships/hyperlink" Target="https://docs.google.com/document/d/1zodvgsPcFapXBpr0yph2YOap91SurMiV/edit?usp=drive_link&amp;ouid=109983530787278771182&amp;rtpof=true&amp;sd=tru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4.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6.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3.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4.pn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nvSpPr>
        <p:spPr>
          <a:xfrm>
            <a:off x="6248400" y="1131351"/>
            <a:ext cx="10593828" cy="5242461"/>
          </a:xfrm>
          <a:prstGeom prst="rect">
            <a:avLst/>
          </a:prstGeom>
          <a:noFill/>
          <a:ln>
            <a:noFill/>
          </a:ln>
        </p:spPr>
        <p:txBody>
          <a:bodyPr anchorCtr="0" anchor="t" bIns="0" lIns="0" spcFirstLastPara="1" rIns="0" wrap="square" tIns="0">
            <a:spAutoFit/>
          </a:bodyPr>
          <a:lstStyle/>
          <a:p>
            <a:pPr indent="0" lvl="0" marL="0" marR="0" rtl="1" algn="ctr">
              <a:lnSpc>
                <a:spcPct val="228749"/>
              </a:lnSpc>
              <a:spcBef>
                <a:spcPts val="0"/>
              </a:spcBef>
              <a:spcAft>
                <a:spcPts val="0"/>
              </a:spcAft>
              <a:buNone/>
            </a:pPr>
            <a:r>
              <a:rPr b="0" i="0" lang="ar-AE" sz="9600" u="none" cap="none" strike="noStrike">
                <a:solidFill>
                  <a:srgbClr val="111111"/>
                </a:solidFill>
                <a:latin typeface="Arial"/>
                <a:ea typeface="Arial"/>
                <a:cs typeface="Arial"/>
                <a:sym typeface="Arial"/>
              </a:rPr>
              <a:t>حقوق أبناء الشبيبة</a:t>
            </a:r>
            <a:endParaRPr b="0" i="0" sz="9600" u="none" cap="none" strike="noStrike">
              <a:solidFill>
                <a:srgbClr val="111111"/>
              </a:solidFill>
              <a:latin typeface="Arial"/>
              <a:ea typeface="Arial"/>
              <a:cs typeface="Arial"/>
              <a:sym typeface="Arial"/>
            </a:endParaRPr>
          </a:p>
          <a:p>
            <a:pPr indent="0" lvl="0" marL="0" marR="0" rtl="1" algn="ctr">
              <a:lnSpc>
                <a:spcPct val="228749"/>
              </a:lnSpc>
              <a:spcBef>
                <a:spcPts val="0"/>
              </a:spcBef>
              <a:spcAft>
                <a:spcPts val="0"/>
              </a:spcAft>
              <a:buNone/>
            </a:pPr>
            <a:r>
              <a:rPr b="0" i="0" lang="ar-AE" sz="9600" u="none" cap="none" strike="noStrike">
                <a:solidFill>
                  <a:srgbClr val="111111"/>
                </a:solidFill>
                <a:latin typeface="Arial"/>
                <a:ea typeface="Arial"/>
                <a:cs typeface="Arial"/>
                <a:sym typeface="Arial"/>
              </a:rPr>
              <a:t> في سوق العمل</a:t>
            </a:r>
            <a:endParaRPr b="1" i="0" sz="12200" u="none" cap="none" strike="noStrike">
              <a:solidFill>
                <a:srgbClr val="000000"/>
              </a:solidFill>
              <a:latin typeface="Rubik"/>
              <a:ea typeface="Rubik"/>
              <a:cs typeface="Rubik"/>
              <a:sym typeface="Rubik"/>
            </a:endParaRPr>
          </a:p>
        </p:txBody>
      </p:sp>
      <p:sp>
        <p:nvSpPr>
          <p:cNvPr id="89" name="Google Shape;89;p1" title="صورة"/>
          <p:cNvSpPr/>
          <p:nvPr/>
        </p:nvSpPr>
        <p:spPr>
          <a:xfrm>
            <a:off x="1230250" y="558055"/>
            <a:ext cx="5540188" cy="9170889"/>
          </a:xfrm>
          <a:custGeom>
            <a:rect b="b" l="l" r="r" t="t"/>
            <a:pathLst>
              <a:path extrusionOk="0" h="9170889" w="5540188">
                <a:moveTo>
                  <a:pt x="0" y="0"/>
                </a:moveTo>
                <a:lnTo>
                  <a:pt x="5540187" y="0"/>
                </a:lnTo>
                <a:lnTo>
                  <a:pt x="5540187" y="9170890"/>
                </a:lnTo>
                <a:lnTo>
                  <a:pt x="0" y="9170890"/>
                </a:lnTo>
                <a:lnTo>
                  <a:pt x="0" y="0"/>
                </a:lnTo>
                <a:close/>
              </a:path>
            </a:pathLst>
          </a:custGeom>
          <a:blipFill rotWithShape="1">
            <a:blip r:embed="rId3">
              <a:alphaModFix/>
            </a:blip>
            <a:stretch>
              <a:fillRect b="-3958" l="-230098" r="0" t="-821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0" name="Google Shape;90;p1"/>
          <p:cNvSpPr txBox="1"/>
          <p:nvPr/>
        </p:nvSpPr>
        <p:spPr>
          <a:xfrm>
            <a:off x="10972800" y="9155649"/>
            <a:ext cx="6608415" cy="809625"/>
          </a:xfrm>
          <a:prstGeom prst="rect">
            <a:avLst/>
          </a:prstGeom>
          <a:noFill/>
          <a:ln>
            <a:noFill/>
          </a:ln>
        </p:spPr>
        <p:txBody>
          <a:bodyPr anchorCtr="0" anchor="t" bIns="0" lIns="0" spcFirstLastPara="1" rIns="0" wrap="square" tIns="0">
            <a:spAutoFit/>
          </a:bodyPr>
          <a:lstStyle/>
          <a:p>
            <a:pPr indent="0" lvl="0" marL="0" marR="0" rtl="1" algn="ctr">
              <a:lnSpc>
                <a:spcPct val="115537"/>
              </a:lnSpc>
              <a:spcBef>
                <a:spcPts val="0"/>
              </a:spcBef>
              <a:spcAft>
                <a:spcPts val="0"/>
              </a:spcAft>
              <a:buNone/>
            </a:pPr>
            <a:r>
              <a:rPr lang="ar-AE" sz="5400">
                <a:solidFill>
                  <a:srgbClr val="111111"/>
                </a:solidFill>
                <a:latin typeface="Arial"/>
                <a:ea typeface="Arial"/>
                <a:cs typeface="Arial"/>
                <a:sym typeface="Arial"/>
              </a:rPr>
              <a:t>יפעת ברוש ומאור בלילטי</a:t>
            </a:r>
            <a:endParaRPr sz="5199">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grpSp>
        <p:nvGrpSpPr>
          <p:cNvPr descr="باللون الازرق" id="95" name="Google Shape;95;p2" title="تصميم"/>
          <p:cNvGrpSpPr/>
          <p:nvPr/>
        </p:nvGrpSpPr>
        <p:grpSpPr>
          <a:xfrm rot="-8100000">
            <a:off x="8458497" y="-577266"/>
            <a:ext cx="5359870" cy="2671150"/>
            <a:chOff x="0" y="-47625"/>
            <a:chExt cx="1597103" cy="795934"/>
          </a:xfrm>
        </p:grpSpPr>
        <p:sp>
          <p:nvSpPr>
            <p:cNvPr id="96" name="Google Shape;96;p2"/>
            <p:cNvSpPr/>
            <p:nvPr/>
          </p:nvSpPr>
          <p:spPr>
            <a:xfrm>
              <a:off x="0" y="0"/>
              <a:ext cx="1597103" cy="748309"/>
            </a:xfrm>
            <a:custGeom>
              <a:rect b="b" l="l" r="r" t="t"/>
              <a:pathLst>
                <a:path extrusionOk="0" h="748309" w="1597103">
                  <a:moveTo>
                    <a:pt x="0" y="0"/>
                  </a:moveTo>
                  <a:lnTo>
                    <a:pt x="1597103" y="0"/>
                  </a:lnTo>
                  <a:lnTo>
                    <a:pt x="1597103" y="748309"/>
                  </a:lnTo>
                  <a:lnTo>
                    <a:pt x="0" y="748309"/>
                  </a:lnTo>
                  <a:close/>
                </a:path>
              </a:pathLst>
            </a:custGeom>
            <a:solidFill>
              <a:srgbClr val="0F498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7" name="Google Shape;97;p2"/>
            <p:cNvSpPr txBox="1"/>
            <p:nvPr/>
          </p:nvSpPr>
          <p:spPr>
            <a:xfrm>
              <a:off x="0" y="-47625"/>
              <a:ext cx="1597103" cy="79593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Arial"/>
                <a:ea typeface="Arial"/>
                <a:cs typeface="Arial"/>
                <a:sym typeface="Arial"/>
              </a:endParaRPr>
            </a:p>
          </p:txBody>
        </p:sp>
      </p:grpSp>
      <p:sp>
        <p:nvSpPr>
          <p:cNvPr id="98" name="Google Shape;98;p2" title="تصميم"/>
          <p:cNvSpPr/>
          <p:nvPr/>
        </p:nvSpPr>
        <p:spPr>
          <a:xfrm rot="2700000">
            <a:off x="9928259" y="810181"/>
            <a:ext cx="5636927" cy="605970"/>
          </a:xfrm>
          <a:custGeom>
            <a:rect b="b" l="l" r="r" t="t"/>
            <a:pathLst>
              <a:path extrusionOk="0" h="605970" w="5636927">
                <a:moveTo>
                  <a:pt x="0" y="0"/>
                </a:moveTo>
                <a:lnTo>
                  <a:pt x="5636926" y="0"/>
                </a:lnTo>
                <a:lnTo>
                  <a:pt x="5636926" y="605969"/>
                </a:lnTo>
                <a:lnTo>
                  <a:pt x="0" y="60596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9" name="Google Shape;99;p2" title="صورة"/>
          <p:cNvSpPr/>
          <p:nvPr/>
        </p:nvSpPr>
        <p:spPr>
          <a:xfrm rot="-2700000">
            <a:off x="9790314" y="2257197"/>
            <a:ext cx="10898709" cy="10898709"/>
          </a:xfrm>
          <a:custGeom>
            <a:rect b="b" l="l" r="r" t="t"/>
            <a:pathLst>
              <a:path extrusionOk="0" h="10898709" w="10898709">
                <a:moveTo>
                  <a:pt x="0" y="0"/>
                </a:moveTo>
                <a:lnTo>
                  <a:pt x="10898710" y="0"/>
                </a:lnTo>
                <a:lnTo>
                  <a:pt x="10898710" y="10898709"/>
                </a:lnTo>
                <a:lnTo>
                  <a:pt x="0" y="10898709"/>
                </a:lnTo>
                <a:lnTo>
                  <a:pt x="0" y="0"/>
                </a:lnTo>
                <a:close/>
              </a:path>
            </a:pathLst>
          </a:custGeom>
          <a:blipFill rotWithShape="1">
            <a:blip r:embed="rId4">
              <a:alphaModFix amt="58000"/>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100" name="Google Shape;100;p2" title="صورة"/>
          <p:cNvGrpSpPr/>
          <p:nvPr/>
        </p:nvGrpSpPr>
        <p:grpSpPr>
          <a:xfrm rot="-2700000">
            <a:off x="10016698" y="2364962"/>
            <a:ext cx="10169646" cy="10406882"/>
            <a:chOff x="0" y="-47625"/>
            <a:chExt cx="2041549" cy="2089174"/>
          </a:xfrm>
        </p:grpSpPr>
        <p:sp>
          <p:nvSpPr>
            <p:cNvPr id="101" name="Google Shape;101;p2"/>
            <p:cNvSpPr/>
            <p:nvPr/>
          </p:nvSpPr>
          <p:spPr>
            <a:xfrm>
              <a:off x="0" y="0"/>
              <a:ext cx="2041549" cy="2041549"/>
            </a:xfrm>
            <a:custGeom>
              <a:rect b="b" l="l" r="r" t="t"/>
              <a:pathLst>
                <a:path extrusionOk="0" h="2041549" w="2041549">
                  <a:moveTo>
                    <a:pt x="76128" y="0"/>
                  </a:moveTo>
                  <a:lnTo>
                    <a:pt x="1965422" y="0"/>
                  </a:lnTo>
                  <a:cubicBezTo>
                    <a:pt x="1985612" y="0"/>
                    <a:pt x="2004975" y="8021"/>
                    <a:pt x="2019252" y="22297"/>
                  </a:cubicBezTo>
                  <a:cubicBezTo>
                    <a:pt x="2033529" y="36574"/>
                    <a:pt x="2041549" y="55937"/>
                    <a:pt x="2041549" y="76128"/>
                  </a:cubicBezTo>
                  <a:lnTo>
                    <a:pt x="2041549" y="1965422"/>
                  </a:lnTo>
                  <a:cubicBezTo>
                    <a:pt x="2041549" y="1985612"/>
                    <a:pt x="2033529" y="2004975"/>
                    <a:pt x="2019252" y="2019252"/>
                  </a:cubicBezTo>
                  <a:cubicBezTo>
                    <a:pt x="2004975" y="2033529"/>
                    <a:pt x="1985612" y="2041549"/>
                    <a:pt x="1965422" y="2041549"/>
                  </a:cubicBezTo>
                  <a:lnTo>
                    <a:pt x="76128" y="2041549"/>
                  </a:lnTo>
                  <a:cubicBezTo>
                    <a:pt x="55937" y="2041549"/>
                    <a:pt x="36574" y="2033529"/>
                    <a:pt x="22297" y="2019252"/>
                  </a:cubicBezTo>
                  <a:cubicBezTo>
                    <a:pt x="8021" y="2004975"/>
                    <a:pt x="0" y="1985612"/>
                    <a:pt x="0" y="1965422"/>
                  </a:cubicBezTo>
                  <a:lnTo>
                    <a:pt x="0" y="76128"/>
                  </a:lnTo>
                  <a:cubicBezTo>
                    <a:pt x="0" y="55937"/>
                    <a:pt x="8021" y="36574"/>
                    <a:pt x="22297" y="22297"/>
                  </a:cubicBezTo>
                  <a:cubicBezTo>
                    <a:pt x="36574" y="8021"/>
                    <a:pt x="55937" y="0"/>
                    <a:pt x="7612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2" name="Google Shape;102;p2"/>
            <p:cNvSpPr txBox="1"/>
            <p:nvPr/>
          </p:nvSpPr>
          <p:spPr>
            <a:xfrm>
              <a:off x="0" y="-47625"/>
              <a:ext cx="2041549" cy="208917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Arial"/>
                <a:ea typeface="Arial"/>
                <a:cs typeface="Arial"/>
                <a:sym typeface="Arial"/>
              </a:endParaRPr>
            </a:p>
          </p:txBody>
        </p:sp>
      </p:grpSp>
      <p:sp>
        <p:nvSpPr>
          <p:cNvPr id="103" name="Google Shape;103;p2" title="صورة"/>
          <p:cNvSpPr/>
          <p:nvPr/>
        </p:nvSpPr>
        <p:spPr>
          <a:xfrm>
            <a:off x="9156196" y="1623078"/>
            <a:ext cx="12058387" cy="12058387"/>
          </a:xfrm>
          <a:custGeom>
            <a:rect b="b" l="l" r="r" t="t"/>
            <a:pathLst>
              <a:path extrusionOk="0" h="781109" w="781109">
                <a:moveTo>
                  <a:pt x="417605" y="11205"/>
                </a:moveTo>
                <a:lnTo>
                  <a:pt x="769905" y="363505"/>
                </a:lnTo>
                <a:cubicBezTo>
                  <a:pt x="784844" y="378444"/>
                  <a:pt x="784844" y="402666"/>
                  <a:pt x="769905" y="417605"/>
                </a:cubicBezTo>
                <a:lnTo>
                  <a:pt x="417605" y="769905"/>
                </a:lnTo>
                <a:cubicBezTo>
                  <a:pt x="402666" y="784844"/>
                  <a:pt x="378444" y="784844"/>
                  <a:pt x="363505" y="769905"/>
                </a:cubicBezTo>
                <a:lnTo>
                  <a:pt x="11205" y="417605"/>
                </a:lnTo>
                <a:cubicBezTo>
                  <a:pt x="-3734" y="402666"/>
                  <a:pt x="-3734" y="378444"/>
                  <a:pt x="11205" y="363505"/>
                </a:cubicBezTo>
                <a:lnTo>
                  <a:pt x="363505" y="11205"/>
                </a:lnTo>
                <a:cubicBezTo>
                  <a:pt x="378444" y="-3734"/>
                  <a:pt x="402666" y="-3734"/>
                  <a:pt x="417605" y="11205"/>
                </a:cubicBezTo>
                <a:close/>
              </a:path>
            </a:pathLst>
          </a:custGeom>
          <a:blipFill rotWithShape="1">
            <a:blip r:embed="rId5">
              <a:alphaModFix/>
            </a:blip>
            <a:stretch>
              <a:fillRect b="0" l="-28091" r="-25046" t="-202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descr="باللون الازرق" id="104" name="Google Shape;104;p2" title="تصميم"/>
          <p:cNvGrpSpPr/>
          <p:nvPr/>
        </p:nvGrpSpPr>
        <p:grpSpPr>
          <a:xfrm rot="-8100000">
            <a:off x="10612852" y="970065"/>
            <a:ext cx="10132302" cy="2464027"/>
            <a:chOff x="0" y="-47625"/>
            <a:chExt cx="3019165" cy="734217"/>
          </a:xfrm>
        </p:grpSpPr>
        <p:sp>
          <p:nvSpPr>
            <p:cNvPr id="105" name="Google Shape;105;p2"/>
            <p:cNvSpPr/>
            <p:nvPr/>
          </p:nvSpPr>
          <p:spPr>
            <a:xfrm>
              <a:off x="0" y="0"/>
              <a:ext cx="3019165" cy="686592"/>
            </a:xfrm>
            <a:custGeom>
              <a:rect b="b" l="l" r="r" t="t"/>
              <a:pathLst>
                <a:path extrusionOk="0" h="686592" w="3019165">
                  <a:moveTo>
                    <a:pt x="0" y="0"/>
                  </a:moveTo>
                  <a:lnTo>
                    <a:pt x="3019165" y="0"/>
                  </a:lnTo>
                  <a:lnTo>
                    <a:pt x="3019165" y="686592"/>
                  </a:lnTo>
                  <a:lnTo>
                    <a:pt x="0" y="686592"/>
                  </a:lnTo>
                  <a:close/>
                </a:path>
              </a:pathLst>
            </a:custGeom>
            <a:solidFill>
              <a:srgbClr val="16599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6" name="Google Shape;106;p2"/>
            <p:cNvSpPr txBox="1"/>
            <p:nvPr/>
          </p:nvSpPr>
          <p:spPr>
            <a:xfrm>
              <a:off x="0" y="-47625"/>
              <a:ext cx="3019165" cy="73421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Arial"/>
                <a:ea typeface="Arial"/>
                <a:cs typeface="Arial"/>
                <a:sym typeface="Arial"/>
              </a:endParaRPr>
            </a:p>
          </p:txBody>
        </p:sp>
      </p:grpSp>
      <p:sp>
        <p:nvSpPr>
          <p:cNvPr id="107" name="Google Shape;107;p2" title="تصميم"/>
          <p:cNvSpPr/>
          <p:nvPr/>
        </p:nvSpPr>
        <p:spPr>
          <a:xfrm rot="2700000">
            <a:off x="13557061" y="1280279"/>
            <a:ext cx="5636927" cy="605970"/>
          </a:xfrm>
          <a:custGeom>
            <a:rect b="b" l="l" r="r" t="t"/>
            <a:pathLst>
              <a:path extrusionOk="0" h="605970" w="5636927">
                <a:moveTo>
                  <a:pt x="0" y="0"/>
                </a:moveTo>
                <a:lnTo>
                  <a:pt x="5636926" y="0"/>
                </a:lnTo>
                <a:lnTo>
                  <a:pt x="5636926" y="605970"/>
                </a:lnTo>
                <a:lnTo>
                  <a:pt x="0" y="60597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descr="باللون الازرق" id="108" name="Google Shape;108;p2" title="تصميم"/>
          <p:cNvGrpSpPr/>
          <p:nvPr/>
        </p:nvGrpSpPr>
        <p:grpSpPr>
          <a:xfrm rot="-8100000">
            <a:off x="14993203" y="-374238"/>
            <a:ext cx="5000402" cy="2464027"/>
            <a:chOff x="0" y="-47625"/>
            <a:chExt cx="1489991" cy="734217"/>
          </a:xfrm>
        </p:grpSpPr>
        <p:sp>
          <p:nvSpPr>
            <p:cNvPr id="109" name="Google Shape;109;p2"/>
            <p:cNvSpPr/>
            <p:nvPr/>
          </p:nvSpPr>
          <p:spPr>
            <a:xfrm>
              <a:off x="0" y="0"/>
              <a:ext cx="1489991" cy="686592"/>
            </a:xfrm>
            <a:custGeom>
              <a:rect b="b" l="l" r="r" t="t"/>
              <a:pathLst>
                <a:path extrusionOk="0" h="686592" w="1489991">
                  <a:moveTo>
                    <a:pt x="0" y="0"/>
                  </a:moveTo>
                  <a:lnTo>
                    <a:pt x="1489991" y="0"/>
                  </a:lnTo>
                  <a:lnTo>
                    <a:pt x="1489991" y="686592"/>
                  </a:lnTo>
                  <a:lnTo>
                    <a:pt x="0" y="686592"/>
                  </a:lnTo>
                  <a:close/>
                </a:path>
              </a:pathLst>
            </a:custGeom>
            <a:solidFill>
              <a:srgbClr val="2978C8"/>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0" name="Google Shape;110;p2"/>
            <p:cNvSpPr txBox="1"/>
            <p:nvPr/>
          </p:nvSpPr>
          <p:spPr>
            <a:xfrm>
              <a:off x="0" y="-47625"/>
              <a:ext cx="1489991" cy="73421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sz="1800">
                <a:solidFill>
                  <a:schemeClr val="dk1"/>
                </a:solidFill>
                <a:latin typeface="Arial"/>
                <a:ea typeface="Arial"/>
                <a:cs typeface="Arial"/>
                <a:sym typeface="Arial"/>
              </a:endParaRPr>
            </a:p>
          </p:txBody>
        </p:sp>
      </p:grpSp>
      <p:sp>
        <p:nvSpPr>
          <p:cNvPr id="111" name="Google Shape;111;p2"/>
          <p:cNvSpPr txBox="1"/>
          <p:nvPr/>
        </p:nvSpPr>
        <p:spPr>
          <a:xfrm>
            <a:off x="461985" y="1246193"/>
            <a:ext cx="7684719" cy="6649834"/>
          </a:xfrm>
          <a:prstGeom prst="rect">
            <a:avLst/>
          </a:prstGeom>
          <a:noFill/>
          <a:ln>
            <a:noFill/>
          </a:ln>
        </p:spPr>
        <p:txBody>
          <a:bodyPr anchorCtr="0" anchor="t" bIns="0" lIns="0" spcFirstLastPara="1" rIns="0" wrap="square" tIns="0">
            <a:spAutoFit/>
          </a:bodyPr>
          <a:lstStyle/>
          <a:p>
            <a:pPr indent="0" lvl="0" marL="0" marR="0" rtl="1" algn="r">
              <a:lnSpc>
                <a:spcPct val="250000"/>
              </a:lnSpc>
              <a:spcBef>
                <a:spcPts val="0"/>
              </a:spcBef>
              <a:spcAft>
                <a:spcPts val="0"/>
              </a:spcAft>
              <a:buNone/>
            </a:pPr>
            <a:r>
              <a:rPr b="1" lang="ar-AE" sz="5400">
                <a:solidFill>
                  <a:srgbClr val="111111"/>
                </a:solidFill>
                <a:latin typeface="Arial"/>
                <a:ea typeface="Arial"/>
                <a:cs typeface="Arial"/>
                <a:sym typeface="Arial"/>
              </a:rPr>
              <a:t>ماذا سنتعلم:</a:t>
            </a:r>
            <a:endParaRPr/>
          </a:p>
          <a:p>
            <a:pPr indent="-685800" lvl="0" marL="685800" marR="0" rtl="1" algn="r">
              <a:lnSpc>
                <a:spcPct val="250000"/>
              </a:lnSpc>
              <a:spcBef>
                <a:spcPts val="0"/>
              </a:spcBef>
              <a:spcAft>
                <a:spcPts val="0"/>
              </a:spcAft>
              <a:buClr>
                <a:srgbClr val="111111"/>
              </a:buClr>
              <a:buSzPts val="5400"/>
              <a:buFont typeface="Arial"/>
              <a:buChar char="•"/>
            </a:pPr>
            <a:r>
              <a:rPr lang="ar-AE" sz="5400">
                <a:solidFill>
                  <a:srgbClr val="111111"/>
                </a:solidFill>
                <a:latin typeface="Arial"/>
                <a:ea typeface="Arial"/>
                <a:cs typeface="Arial"/>
                <a:sym typeface="Arial"/>
              </a:rPr>
              <a:t>الأطراف في سوق العمل</a:t>
            </a:r>
            <a:endParaRPr sz="5400">
              <a:solidFill>
                <a:srgbClr val="111111"/>
              </a:solidFill>
              <a:latin typeface="Arial"/>
              <a:ea typeface="Arial"/>
              <a:cs typeface="Arial"/>
              <a:sym typeface="Arial"/>
            </a:endParaRPr>
          </a:p>
          <a:p>
            <a:pPr indent="-685800" lvl="0" marL="685800" marR="0" rtl="1" algn="r">
              <a:lnSpc>
                <a:spcPct val="250000"/>
              </a:lnSpc>
              <a:spcBef>
                <a:spcPts val="0"/>
              </a:spcBef>
              <a:spcAft>
                <a:spcPts val="0"/>
              </a:spcAft>
              <a:buClr>
                <a:srgbClr val="111111"/>
              </a:buClr>
              <a:buSzPts val="5400"/>
              <a:buFont typeface="Arial"/>
              <a:buChar char="•"/>
            </a:pPr>
            <a:r>
              <a:rPr lang="ar-AE" sz="5400">
                <a:solidFill>
                  <a:srgbClr val="111111"/>
                </a:solidFill>
                <a:latin typeface="Arial"/>
                <a:ea typeface="Arial"/>
                <a:cs typeface="Arial"/>
                <a:sym typeface="Arial"/>
              </a:rPr>
              <a:t>الحد الأدنى للأجور</a:t>
            </a:r>
            <a:endParaRPr sz="5400">
              <a:solidFill>
                <a:srgbClr val="111111"/>
              </a:solidFill>
              <a:latin typeface="Arial"/>
              <a:ea typeface="Arial"/>
              <a:cs typeface="Arial"/>
              <a:sym typeface="Arial"/>
            </a:endParaRPr>
          </a:p>
          <a:p>
            <a:pPr indent="-685800" lvl="0" marL="685800" marR="0" rtl="1" algn="r">
              <a:lnSpc>
                <a:spcPct val="250000"/>
              </a:lnSpc>
              <a:spcBef>
                <a:spcPts val="0"/>
              </a:spcBef>
              <a:spcAft>
                <a:spcPts val="0"/>
              </a:spcAft>
              <a:buClr>
                <a:srgbClr val="111111"/>
              </a:buClr>
              <a:buSzPts val="5400"/>
              <a:buFont typeface="Arial"/>
              <a:buChar char="•"/>
            </a:pPr>
            <a:r>
              <a:rPr lang="ar-AE" sz="5400">
                <a:solidFill>
                  <a:srgbClr val="111111"/>
                </a:solidFill>
                <a:latin typeface="Arial"/>
                <a:ea typeface="Arial"/>
                <a:cs typeface="Arial"/>
                <a:sym typeface="Arial"/>
              </a:rPr>
              <a:t>قوانين تشغيل أبناء الشبيبة</a:t>
            </a:r>
            <a:endParaRPr sz="480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3"/>
          <p:cNvSpPr txBox="1"/>
          <p:nvPr/>
        </p:nvSpPr>
        <p:spPr>
          <a:xfrm>
            <a:off x="8382000" y="1126575"/>
            <a:ext cx="6750707" cy="724686"/>
          </a:xfrm>
          <a:prstGeom prst="rect">
            <a:avLst/>
          </a:prstGeom>
          <a:noFill/>
          <a:ln>
            <a:noFill/>
          </a:ln>
        </p:spPr>
        <p:txBody>
          <a:bodyPr anchorCtr="0" anchor="t" bIns="0" lIns="0" spcFirstLastPara="1" rIns="0" wrap="square" tIns="0">
            <a:spAutoFit/>
          </a:bodyPr>
          <a:lstStyle/>
          <a:p>
            <a:pPr indent="0" lvl="0" marL="0" marR="0" rtl="1" algn="ctr">
              <a:lnSpc>
                <a:spcPct val="140009"/>
              </a:lnSpc>
              <a:spcBef>
                <a:spcPts val="0"/>
              </a:spcBef>
              <a:spcAft>
                <a:spcPts val="0"/>
              </a:spcAft>
              <a:buNone/>
            </a:pPr>
            <a:r>
              <a:rPr b="1" lang="ar-AE" sz="4399">
                <a:solidFill>
                  <a:srgbClr val="000000"/>
                </a:solidFill>
                <a:latin typeface="Arial"/>
                <a:ea typeface="Arial"/>
                <a:cs typeface="Arial"/>
                <a:sym typeface="Arial"/>
              </a:rPr>
              <a:t>الأطراف في سوق العمل</a:t>
            </a:r>
            <a:endParaRPr b="1" sz="4399">
              <a:solidFill>
                <a:srgbClr val="000000"/>
              </a:solidFill>
              <a:latin typeface="Arial"/>
              <a:ea typeface="Arial"/>
              <a:cs typeface="Arial"/>
              <a:sym typeface="Arial"/>
            </a:endParaRPr>
          </a:p>
        </p:txBody>
      </p:sp>
      <p:pic>
        <p:nvPicPr>
          <p:cNvPr descr="صورة لمعرض توظيفا أبناء الشبيبة" id="121" name="Google Shape;121;p3"/>
          <p:cNvPicPr preferRelativeResize="0"/>
          <p:nvPr/>
        </p:nvPicPr>
        <p:blipFill rotWithShape="1">
          <a:blip r:embed="rId3">
            <a:alphaModFix/>
          </a:blip>
          <a:srcRect b="0" l="0" r="0" t="0"/>
          <a:stretch/>
        </p:blipFill>
        <p:spPr>
          <a:xfrm>
            <a:off x="2996744" y="2705100"/>
            <a:ext cx="11468100" cy="6454236"/>
          </a:xfrm>
          <a:prstGeom prst="rect">
            <a:avLst/>
          </a:prstGeom>
          <a:noFill/>
          <a:ln cap="rnd" cmpd="sng" w="127000">
            <a:solidFill>
              <a:srgbClr val="FFFFFF"/>
            </a:solidFill>
            <a:prstDash val="solid"/>
            <a:round/>
            <a:headEnd len="sm" w="sm" type="none"/>
            <a:tailEnd len="sm" w="sm" type="none"/>
          </a:ln>
          <a:effectLst>
            <a:outerShdw blurRad="76200" sx="97000" kx="900000" rotWithShape="0" algn="br" dir="10500000" dist="95250" sy="23000">
              <a:srgbClr val="000000">
                <a:alpha val="2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4" title="تصميم"/>
          <p:cNvSpPr/>
          <p:nvPr/>
        </p:nvSpPr>
        <p:spPr>
          <a:xfrm>
            <a:off x="2819400" y="553978"/>
            <a:ext cx="13487545" cy="9733022"/>
          </a:xfrm>
          <a:custGeom>
            <a:rect b="b" l="l" r="r" t="t"/>
            <a:pathLst>
              <a:path extrusionOk="0" h="9275822" w="12620166">
                <a:moveTo>
                  <a:pt x="0" y="0"/>
                </a:moveTo>
                <a:lnTo>
                  <a:pt x="12620166" y="0"/>
                </a:lnTo>
                <a:lnTo>
                  <a:pt x="12620166" y="9275822"/>
                </a:lnTo>
                <a:lnTo>
                  <a:pt x="0" y="927582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1" name="Google Shape;131;p4"/>
          <p:cNvSpPr txBox="1"/>
          <p:nvPr/>
        </p:nvSpPr>
        <p:spPr>
          <a:xfrm>
            <a:off x="3560423" y="2352778"/>
            <a:ext cx="12204631" cy="6107826"/>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1" lang="ar-AE" sz="4000" u="sng">
                <a:solidFill>
                  <a:srgbClr val="111111"/>
                </a:solidFill>
                <a:latin typeface="Arial"/>
                <a:ea typeface="Arial"/>
                <a:cs typeface="Arial"/>
                <a:sym typeface="Arial"/>
              </a:rPr>
              <a:t>الخلاصة:</a:t>
            </a:r>
            <a:br>
              <a:rPr lang="ar-AE" sz="4000">
                <a:solidFill>
                  <a:schemeClr val="dk1"/>
                </a:solidFill>
                <a:latin typeface="Calibri"/>
                <a:ea typeface="Calibri"/>
                <a:cs typeface="Calibri"/>
                <a:sym typeface="Calibri"/>
              </a:rPr>
            </a:br>
            <a:r>
              <a:rPr lang="ar-AE" sz="4000">
                <a:solidFill>
                  <a:schemeClr val="dk1"/>
                </a:solidFill>
                <a:latin typeface="Calibri"/>
                <a:ea typeface="Calibri"/>
                <a:cs typeface="Calibri"/>
                <a:sym typeface="Calibri"/>
              </a:rPr>
              <a:t>في سوق العمل يوجد طرفان رئيسيان:</a:t>
            </a:r>
            <a:endParaRPr/>
          </a:p>
          <a:p>
            <a:pPr indent="0" lvl="0" marL="0" marR="0" rtl="1" algn="r">
              <a:spcBef>
                <a:spcPts val="0"/>
              </a:spcBef>
              <a:spcAft>
                <a:spcPts val="0"/>
              </a:spcAft>
              <a:buNone/>
            </a:pPr>
            <a:r>
              <a:t/>
            </a:r>
            <a:endParaRPr sz="4000">
              <a:solidFill>
                <a:schemeClr val="dk1"/>
              </a:solidFill>
              <a:latin typeface="Calibri"/>
              <a:ea typeface="Calibri"/>
              <a:cs typeface="Calibri"/>
              <a:sym typeface="Calibri"/>
            </a:endParaRPr>
          </a:p>
          <a:p>
            <a:pPr indent="-571500" lvl="0" marL="571500" marR="0" rtl="1" algn="r">
              <a:spcBef>
                <a:spcPts val="0"/>
              </a:spcBef>
              <a:spcAft>
                <a:spcPts val="0"/>
              </a:spcAft>
              <a:buClr>
                <a:schemeClr val="dk1"/>
              </a:buClr>
              <a:buSzPts val="4000"/>
              <a:buFont typeface="Arial"/>
              <a:buChar char="•"/>
            </a:pPr>
            <a:r>
              <a:rPr lang="ar-AE" sz="4000">
                <a:solidFill>
                  <a:schemeClr val="dk1"/>
                </a:solidFill>
                <a:latin typeface="Calibri"/>
                <a:ea typeface="Calibri"/>
                <a:cs typeface="Calibri"/>
                <a:sym typeface="Calibri"/>
              </a:rPr>
              <a:t>أصحاب العمل الذين يبحثون عن عاملين، ويمثّلون الطلب على العمل. </a:t>
            </a:r>
            <a:endParaRPr/>
          </a:p>
          <a:p>
            <a:pPr indent="-571500" lvl="0" marL="571500" marR="0" rtl="1" algn="r">
              <a:spcBef>
                <a:spcPts val="0"/>
              </a:spcBef>
              <a:spcAft>
                <a:spcPts val="0"/>
              </a:spcAft>
              <a:buClr>
                <a:schemeClr val="dk1"/>
              </a:buClr>
              <a:buSzPts val="4000"/>
              <a:buFont typeface="Arial"/>
              <a:buChar char="•"/>
            </a:pPr>
            <a:r>
              <a:rPr lang="ar-AE" sz="4000">
                <a:solidFill>
                  <a:schemeClr val="dk1"/>
                </a:solidFill>
                <a:latin typeface="Calibri"/>
                <a:ea typeface="Calibri"/>
                <a:cs typeface="Calibri"/>
                <a:sym typeface="Calibri"/>
              </a:rPr>
              <a:t>العاملون الذين يقدّمون وقتهم ومهاراتهم وقدراتهم، ويمثّلون عرض العمل. </a:t>
            </a:r>
            <a:endParaRPr/>
          </a:p>
          <a:p>
            <a:pPr indent="0" lvl="0" marL="0" marR="0" rtl="1" algn="r">
              <a:spcBef>
                <a:spcPts val="0"/>
              </a:spcBef>
              <a:spcAft>
                <a:spcPts val="0"/>
              </a:spcAft>
              <a:buNone/>
            </a:pPr>
            <a:r>
              <a:rPr lang="ar-AE" sz="4000">
                <a:solidFill>
                  <a:schemeClr val="dk1"/>
                </a:solidFill>
                <a:latin typeface="Calibri"/>
                <a:ea typeface="Calibri"/>
                <a:cs typeface="Calibri"/>
                <a:sym typeface="Calibri"/>
              </a:rPr>
              <a:t>يشكّل اللقاء بين الطرفين، مثلما يحدث في معرض التشغيل، بداية لعملية تفاوض. ومن خلال هذه العملية يتم الاتفاق على عقد العمل، وشروطه، ومستوى الأجر.</a:t>
            </a:r>
            <a:endParaRPr/>
          </a:p>
          <a:p>
            <a:pPr indent="0" lvl="0" marL="0" marR="0" rtl="1" algn="r">
              <a:spcBef>
                <a:spcPts val="0"/>
              </a:spcBef>
              <a:spcAft>
                <a:spcPts val="0"/>
              </a:spcAft>
              <a:buNone/>
            </a:pPr>
            <a:r>
              <a:t/>
            </a:r>
            <a:endParaRPr sz="369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5"/>
          <p:cNvSpPr/>
          <p:nvPr/>
        </p:nvSpPr>
        <p:spPr>
          <a:xfrm>
            <a:off x="3145002" y="897525"/>
            <a:ext cx="12940516" cy="7064208"/>
          </a:xfrm>
          <a:custGeom>
            <a:rect b="b" l="l" r="r" t="t"/>
            <a:pathLst>
              <a:path extrusionOk="0" h="7064208" w="12940516">
                <a:moveTo>
                  <a:pt x="0" y="0"/>
                </a:moveTo>
                <a:lnTo>
                  <a:pt x="12940516" y="0"/>
                </a:lnTo>
                <a:lnTo>
                  <a:pt x="12940516" y="7064208"/>
                </a:lnTo>
                <a:lnTo>
                  <a:pt x="0" y="706420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41" name="Google Shape;141;p5"/>
          <p:cNvSpPr txBox="1"/>
          <p:nvPr/>
        </p:nvSpPr>
        <p:spPr>
          <a:xfrm>
            <a:off x="381000" y="8687032"/>
            <a:ext cx="16992600" cy="70788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ar-AE" sz="4000">
                <a:solidFill>
                  <a:schemeClr val="dk1"/>
                </a:solidFill>
                <a:latin typeface="Calibri"/>
                <a:ea typeface="Calibri"/>
                <a:cs typeface="Calibri"/>
                <a:sym typeface="Calibri"/>
              </a:rPr>
              <a:t>الحد الأدنى للأجور = هو أقل مبلغ يحدده القانون، ولا يجوز لصاحب العمل أن يدفع للعامل أقل منه.</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6" title="صورة"/>
          <p:cNvSpPr/>
          <p:nvPr/>
        </p:nvSpPr>
        <p:spPr>
          <a:xfrm>
            <a:off x="2590800" y="5143500"/>
            <a:ext cx="3646595" cy="4648200"/>
          </a:xfrm>
          <a:custGeom>
            <a:rect b="b" l="l" r="r" t="t"/>
            <a:pathLst>
              <a:path extrusionOk="0" h="4108564" w="2732195">
                <a:moveTo>
                  <a:pt x="0" y="0"/>
                </a:moveTo>
                <a:lnTo>
                  <a:pt x="2732195" y="0"/>
                </a:lnTo>
                <a:lnTo>
                  <a:pt x="2732195" y="4108564"/>
                </a:lnTo>
                <a:lnTo>
                  <a:pt x="0" y="410856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51" name="Google Shape;151;p6"/>
          <p:cNvSpPr txBox="1"/>
          <p:nvPr>
            <p:ph idx="4294967295" type="title"/>
          </p:nvPr>
        </p:nvSpPr>
        <p:spPr>
          <a:xfrm>
            <a:off x="8001000" y="800100"/>
            <a:ext cx="7434793" cy="1662828"/>
          </a:xfrm>
          <a:prstGeom prst="rect">
            <a:avLst/>
          </a:prstGeom>
          <a:noFill/>
          <a:ln>
            <a:noFill/>
          </a:ln>
        </p:spPr>
        <p:txBody>
          <a:bodyPr anchorCtr="0" anchor="t" bIns="0" lIns="0" spcFirstLastPara="1" rIns="0" wrap="square" tIns="0">
            <a:spAutoFit/>
          </a:bodyPr>
          <a:lstStyle/>
          <a:p>
            <a:pPr indent="0" lvl="0" marL="0" rtl="1" algn="r">
              <a:lnSpc>
                <a:spcPct val="180009"/>
              </a:lnSpc>
              <a:spcBef>
                <a:spcPts val="0"/>
              </a:spcBef>
              <a:spcAft>
                <a:spcPts val="0"/>
              </a:spcAft>
              <a:buClr>
                <a:srgbClr val="7030A0"/>
              </a:buClr>
              <a:buSzPts val="8199"/>
              <a:buFont typeface="Arial"/>
              <a:buNone/>
            </a:pPr>
            <a:r>
              <a:rPr b="1" lang="ar-AE" sz="8199">
                <a:solidFill>
                  <a:srgbClr val="7030A0"/>
                </a:solidFill>
              </a:rPr>
              <a:t>الحد الأدنى للأجور</a:t>
            </a:r>
            <a:endParaRPr b="1" i="0" sz="8199" u="none" cap="none" strike="noStrike">
              <a:solidFill>
                <a:srgbClr val="7030A0"/>
              </a:solidFill>
            </a:endParaRPr>
          </a:p>
        </p:txBody>
      </p:sp>
      <p:sp>
        <p:nvSpPr>
          <p:cNvPr id="152" name="Google Shape;152;p6"/>
          <p:cNvSpPr txBox="1"/>
          <p:nvPr/>
        </p:nvSpPr>
        <p:spPr>
          <a:xfrm>
            <a:off x="6202561" y="3467100"/>
            <a:ext cx="8926088" cy="4832028"/>
          </a:xfrm>
          <a:prstGeom prst="rect">
            <a:avLst/>
          </a:prstGeom>
          <a:noFill/>
          <a:ln>
            <a:noFill/>
          </a:ln>
        </p:spPr>
        <p:txBody>
          <a:bodyPr anchorCtr="0" anchor="t" bIns="0" lIns="0" spcFirstLastPara="1" rIns="0" wrap="square" tIns="0">
            <a:spAutoFit/>
          </a:bodyPr>
          <a:lstStyle/>
          <a:p>
            <a:pPr indent="0" lvl="0" marL="0" marR="0" rtl="1" algn="ctr">
              <a:lnSpc>
                <a:spcPct val="150000"/>
              </a:lnSpc>
              <a:spcBef>
                <a:spcPts val="0"/>
              </a:spcBef>
              <a:spcAft>
                <a:spcPts val="0"/>
              </a:spcAft>
              <a:buNone/>
            </a:pPr>
            <a:r>
              <a:rPr lang="ar-AE" sz="5400">
                <a:solidFill>
                  <a:schemeClr val="dk1"/>
                </a:solidFill>
                <a:latin typeface="Calibri"/>
                <a:ea typeface="Calibri"/>
                <a:cs typeface="Calibri"/>
                <a:sym typeface="Calibri"/>
              </a:rPr>
              <a:t>ارتفع الحد الأدنى للأجور في شهر أبريل 2026 إلى 6,443.85 شيكل شهريًا لوظيفة بدوام كامل، مما يشكل متنفسًا مهمًا للعديد من العاملات والعمال.</a:t>
            </a:r>
            <a:endParaRPr sz="400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7"/>
          <p:cNvSpPr txBox="1"/>
          <p:nvPr>
            <p:ph idx="4294967295" type="title"/>
          </p:nvPr>
        </p:nvSpPr>
        <p:spPr>
          <a:xfrm>
            <a:off x="5184940" y="544420"/>
            <a:ext cx="11117740" cy="980589"/>
          </a:xfrm>
          <a:prstGeom prst="rect">
            <a:avLst/>
          </a:prstGeom>
          <a:noFill/>
          <a:ln>
            <a:noFill/>
          </a:ln>
        </p:spPr>
        <p:txBody>
          <a:bodyPr anchorCtr="0" anchor="t" bIns="0" lIns="0" spcFirstLastPara="1" rIns="0" wrap="square" tIns="0">
            <a:spAutoFit/>
          </a:bodyPr>
          <a:lstStyle/>
          <a:p>
            <a:pPr indent="0" lvl="0" marL="0" rtl="1" algn="r">
              <a:lnSpc>
                <a:spcPct val="180000"/>
              </a:lnSpc>
              <a:spcBef>
                <a:spcPts val="0"/>
              </a:spcBef>
              <a:spcAft>
                <a:spcPts val="0"/>
              </a:spcAft>
              <a:buClr>
                <a:srgbClr val="111111"/>
              </a:buClr>
              <a:buSzPts val="4800"/>
              <a:buFont typeface="Arial"/>
              <a:buNone/>
            </a:pPr>
            <a:r>
              <a:rPr lang="ar-AE" sz="4800">
                <a:solidFill>
                  <a:srgbClr val="111111"/>
                </a:solidFill>
              </a:rPr>
              <a:t>الحد الأدنى للأجور – على مر السنوات</a:t>
            </a:r>
            <a:endParaRPr b="1" i="0" sz="4800" u="none" cap="none" strike="noStrike">
              <a:solidFill>
                <a:srgbClr val="16599D"/>
              </a:solidFill>
              <a:latin typeface="Rubik"/>
              <a:ea typeface="Rubik"/>
              <a:cs typeface="Rubik"/>
              <a:sym typeface="Rubik"/>
            </a:endParaRPr>
          </a:p>
        </p:txBody>
      </p:sp>
      <p:sp>
        <p:nvSpPr>
          <p:cNvPr descr="رسم بياني يصف الارتفاع في الحد الأدنى للأجور بين السنوات 2011 حتى 2026" id="158" name="Google Shape;158;p7"/>
          <p:cNvSpPr/>
          <p:nvPr/>
        </p:nvSpPr>
        <p:spPr>
          <a:xfrm>
            <a:off x="930219" y="2221153"/>
            <a:ext cx="16427562" cy="7700420"/>
          </a:xfrm>
          <a:custGeom>
            <a:rect b="b" l="l" r="r" t="t"/>
            <a:pathLst>
              <a:path extrusionOk="0" h="7700420" w="16427562">
                <a:moveTo>
                  <a:pt x="0" y="0"/>
                </a:moveTo>
                <a:lnTo>
                  <a:pt x="16427562" y="0"/>
                </a:lnTo>
                <a:lnTo>
                  <a:pt x="16427562" y="7700420"/>
                </a:lnTo>
                <a:lnTo>
                  <a:pt x="0" y="770042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8"/>
          <p:cNvSpPr txBox="1"/>
          <p:nvPr/>
        </p:nvSpPr>
        <p:spPr>
          <a:xfrm>
            <a:off x="4177530" y="708745"/>
            <a:ext cx="12205469" cy="2308324"/>
          </a:xfrm>
          <a:prstGeom prst="rect">
            <a:avLst/>
          </a:prstGeom>
          <a:noFill/>
          <a:ln>
            <a:noFill/>
          </a:ln>
        </p:spPr>
        <p:txBody>
          <a:bodyPr anchorCtr="0" anchor="t" bIns="0" lIns="0" spcFirstLastPara="1" rIns="0" wrap="square" tIns="0">
            <a:spAutoFit/>
          </a:bodyPr>
          <a:lstStyle/>
          <a:p>
            <a:pPr indent="0" lvl="0" marL="0" marR="0" rtl="1" algn="r">
              <a:lnSpc>
                <a:spcPct val="108433"/>
              </a:lnSpc>
              <a:spcBef>
                <a:spcPts val="0"/>
              </a:spcBef>
              <a:spcAft>
                <a:spcPts val="0"/>
              </a:spcAft>
              <a:buNone/>
            </a:pPr>
            <a:r>
              <a:rPr b="1" lang="ar-AE" sz="16600">
                <a:solidFill>
                  <a:srgbClr val="00B050"/>
                </a:solidFill>
                <a:latin typeface="Calibri"/>
                <a:ea typeface="Calibri"/>
                <a:cs typeface="Calibri"/>
                <a:sym typeface="Calibri"/>
              </a:rPr>
              <a:t>مع</a:t>
            </a:r>
            <a:r>
              <a:rPr b="1" lang="ar-AE" sz="16600">
                <a:solidFill>
                  <a:schemeClr val="dk1"/>
                </a:solidFill>
                <a:latin typeface="Calibri"/>
                <a:ea typeface="Calibri"/>
                <a:cs typeface="Calibri"/>
                <a:sym typeface="Calibri"/>
              </a:rPr>
              <a:t> أم </a:t>
            </a:r>
            <a:r>
              <a:rPr b="1" lang="ar-AE" sz="16600">
                <a:solidFill>
                  <a:srgbClr val="FF0000"/>
                </a:solidFill>
                <a:latin typeface="Calibri"/>
                <a:ea typeface="Calibri"/>
                <a:cs typeface="Calibri"/>
                <a:sym typeface="Calibri"/>
              </a:rPr>
              <a:t>ضد</a:t>
            </a:r>
            <a:r>
              <a:rPr b="1" lang="ar-AE" sz="16600">
                <a:solidFill>
                  <a:schemeClr val="dk1"/>
                </a:solidFill>
                <a:latin typeface="Calibri"/>
                <a:ea typeface="Calibri"/>
                <a:cs typeface="Calibri"/>
                <a:sym typeface="Calibri"/>
              </a:rPr>
              <a:t>؟</a:t>
            </a:r>
            <a:r>
              <a:rPr lang="ar-AE" sz="16600">
                <a:solidFill>
                  <a:schemeClr val="dk1"/>
                </a:solidFill>
                <a:latin typeface="Calibri"/>
                <a:ea typeface="Calibri"/>
                <a:cs typeface="Calibri"/>
                <a:sym typeface="Calibri"/>
              </a:rPr>
              <a:t> </a:t>
            </a:r>
            <a:endParaRPr b="1" sz="25900">
              <a:solidFill>
                <a:srgbClr val="000000"/>
              </a:solidFill>
              <a:latin typeface="Rubik"/>
              <a:ea typeface="Rubik"/>
              <a:cs typeface="Rubik"/>
              <a:sym typeface="Rubik"/>
            </a:endParaRPr>
          </a:p>
        </p:txBody>
      </p:sp>
      <p:sp>
        <p:nvSpPr>
          <p:cNvPr descr="المتسول يربح اكثر من عامل في مقهى" id="168" name="Google Shape;168;p8"/>
          <p:cNvSpPr/>
          <p:nvPr/>
        </p:nvSpPr>
        <p:spPr>
          <a:xfrm>
            <a:off x="5532353" y="3471905"/>
            <a:ext cx="10524338" cy="6173313"/>
          </a:xfrm>
          <a:custGeom>
            <a:rect b="b" l="l" r="r" t="t"/>
            <a:pathLst>
              <a:path extrusionOk="0" h="6173313" w="10524338">
                <a:moveTo>
                  <a:pt x="0" y="0"/>
                </a:moveTo>
                <a:lnTo>
                  <a:pt x="10524338" y="0"/>
                </a:lnTo>
                <a:lnTo>
                  <a:pt x="10524338" y="6173313"/>
                </a:lnTo>
                <a:lnTo>
                  <a:pt x="0" y="6173313"/>
                </a:lnTo>
                <a:lnTo>
                  <a:pt x="0" y="0"/>
                </a:lnTo>
                <a:close/>
              </a:path>
            </a:pathLst>
          </a:custGeom>
          <a:blipFill rotWithShape="1">
            <a:blip r:embed="rId3">
              <a:alphaModFix/>
            </a:blip>
            <a:stretch>
              <a:fillRect b="0" l="0" r="-7383"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حتى أنا أكسب أكثر من الحد الأدنى..." id="169" name="Google Shape;169;p8"/>
          <p:cNvSpPr/>
          <p:nvPr/>
        </p:nvSpPr>
        <p:spPr>
          <a:xfrm>
            <a:off x="685800" y="3004270"/>
            <a:ext cx="3962400" cy="2868002"/>
          </a:xfrm>
          <a:custGeom>
            <a:rect b="b" l="l" r="r" t="t"/>
            <a:pathLst>
              <a:path extrusionOk="0" h="2868002" w="5214550">
                <a:moveTo>
                  <a:pt x="0" y="0"/>
                </a:moveTo>
                <a:lnTo>
                  <a:pt x="5214550" y="0"/>
                </a:lnTo>
                <a:lnTo>
                  <a:pt x="5214550" y="2868002"/>
                </a:lnTo>
                <a:lnTo>
                  <a:pt x="0" y="2868002"/>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0" name="Google Shape;170;p8"/>
          <p:cNvSpPr txBox="1"/>
          <p:nvPr/>
        </p:nvSpPr>
        <p:spPr>
          <a:xfrm>
            <a:off x="920135" y="3695700"/>
            <a:ext cx="3257396" cy="1846659"/>
          </a:xfrm>
          <a:prstGeom prst="rect">
            <a:avLst/>
          </a:prstGeom>
          <a:noFill/>
          <a:ln>
            <a:noFill/>
          </a:ln>
        </p:spPr>
        <p:txBody>
          <a:bodyPr anchorCtr="0" anchor="t" bIns="0" lIns="0" spcFirstLastPara="1" rIns="0" wrap="square" tIns="0">
            <a:spAutoFit/>
          </a:bodyPr>
          <a:lstStyle/>
          <a:p>
            <a:pPr indent="0" lvl="0" marL="0" marR="0" rtl="1" algn="ctr">
              <a:lnSpc>
                <a:spcPct val="108863"/>
              </a:lnSpc>
              <a:spcBef>
                <a:spcPts val="0"/>
              </a:spcBef>
              <a:spcAft>
                <a:spcPts val="0"/>
              </a:spcAft>
              <a:buNone/>
            </a:pPr>
            <a:r>
              <a:rPr lang="ar-AE" sz="4400">
                <a:solidFill>
                  <a:srgbClr val="000000"/>
                </a:solidFill>
                <a:latin typeface="Arial"/>
                <a:ea typeface="Arial"/>
                <a:cs typeface="Arial"/>
                <a:sym typeface="Arial"/>
              </a:rPr>
              <a:t>حتى أنا أكسب أكثر من الحد الأدنى...</a:t>
            </a:r>
            <a:endParaRPr sz="440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descr="الحد الأدنى للأجور - الحساب حسب العمر وساعات العمل" id="176" name="Google Shape;176;p9" title="جدول"/>
          <p:cNvSpPr txBox="1"/>
          <p:nvPr>
            <p:ph idx="4294967295" type="title"/>
          </p:nvPr>
        </p:nvSpPr>
        <p:spPr>
          <a:xfrm>
            <a:off x="32657" y="437865"/>
            <a:ext cx="15599173" cy="1038105"/>
          </a:xfrm>
          <a:prstGeom prst="rect">
            <a:avLst/>
          </a:prstGeom>
          <a:noFill/>
          <a:ln>
            <a:noFill/>
          </a:ln>
        </p:spPr>
        <p:txBody>
          <a:bodyPr anchorCtr="0" anchor="t" bIns="0" lIns="0" spcFirstLastPara="1" rIns="0" wrap="square" tIns="0">
            <a:spAutoFit/>
          </a:bodyPr>
          <a:lstStyle/>
          <a:p>
            <a:pPr indent="0" lvl="0" marL="0" rtl="1" algn="r">
              <a:lnSpc>
                <a:spcPct val="144000"/>
              </a:lnSpc>
              <a:spcBef>
                <a:spcPts val="0"/>
              </a:spcBef>
              <a:spcAft>
                <a:spcPts val="0"/>
              </a:spcAft>
              <a:buClr>
                <a:srgbClr val="0070C0"/>
              </a:buClr>
              <a:buSzPts val="5400"/>
              <a:buFont typeface="Arial"/>
              <a:buNone/>
            </a:pPr>
            <a:r>
              <a:rPr b="1" lang="ar-AE" sz="5400">
                <a:solidFill>
                  <a:srgbClr val="0070C0"/>
                </a:solidFill>
              </a:rPr>
              <a:t>الحد الأدنى للأجور - الحساب حسب العمر وساعات </a:t>
            </a:r>
            <a:r>
              <a:rPr b="1" lang="ar-AE" sz="6000">
                <a:solidFill>
                  <a:srgbClr val="0070C0"/>
                </a:solidFill>
              </a:rPr>
              <a:t>العمل</a:t>
            </a:r>
            <a:endParaRPr b="1" i="0" sz="6000" u="none" cap="none" strike="noStrike">
              <a:solidFill>
                <a:srgbClr val="0070C0"/>
              </a:solidFill>
              <a:latin typeface="Rubik"/>
              <a:ea typeface="Rubik"/>
              <a:cs typeface="Rubik"/>
              <a:sym typeface="Rubik"/>
            </a:endParaRPr>
          </a:p>
        </p:txBody>
      </p:sp>
      <p:sp>
        <p:nvSpPr>
          <p:cNvPr id="177" name="Google Shape;177;p9"/>
          <p:cNvSpPr txBox="1"/>
          <p:nvPr/>
        </p:nvSpPr>
        <p:spPr>
          <a:xfrm>
            <a:off x="1676400" y="1271120"/>
            <a:ext cx="10457678" cy="780022"/>
          </a:xfrm>
          <a:prstGeom prst="rect">
            <a:avLst/>
          </a:prstGeom>
          <a:noFill/>
          <a:ln>
            <a:noFill/>
          </a:ln>
        </p:spPr>
        <p:txBody>
          <a:bodyPr anchorCtr="0" anchor="t" bIns="0" lIns="0" spcFirstLastPara="1" rIns="0" wrap="square" tIns="0">
            <a:spAutoFit/>
          </a:bodyPr>
          <a:lstStyle/>
          <a:p>
            <a:pPr indent="0" lvl="0" marL="0" marR="0" rtl="1" algn="r">
              <a:lnSpc>
                <a:spcPct val="225000"/>
              </a:lnSpc>
              <a:spcBef>
                <a:spcPts val="0"/>
              </a:spcBef>
              <a:spcAft>
                <a:spcPts val="0"/>
              </a:spcAft>
              <a:buNone/>
            </a:pPr>
            <a:r>
              <a:rPr lang="ar-AE" sz="3000">
                <a:solidFill>
                  <a:srgbClr val="000000"/>
                </a:solidFill>
                <a:latin typeface="Arial"/>
                <a:ea typeface="Arial"/>
                <a:cs typeface="Arial"/>
                <a:sym typeface="Arial"/>
              </a:rPr>
              <a:t>*</a:t>
            </a:r>
            <a:r>
              <a:rPr lang="ar-AE" sz="3200">
                <a:solidFill>
                  <a:srgbClr val="111111"/>
                </a:solidFill>
                <a:latin typeface="Arial"/>
                <a:ea typeface="Arial"/>
                <a:cs typeface="Arial"/>
                <a:sym typeface="Arial"/>
              </a:rPr>
              <a:t>أبريل 2026</a:t>
            </a:r>
            <a:r>
              <a:rPr b="1" lang="ar-AE" sz="3200">
                <a:solidFill>
                  <a:srgbClr val="111111"/>
                </a:solidFill>
                <a:latin typeface="Arial"/>
                <a:ea typeface="Arial"/>
                <a:cs typeface="Arial"/>
                <a:sym typeface="Arial"/>
              </a:rPr>
              <a:t> (6,444</a:t>
            </a:r>
            <a:r>
              <a:rPr lang="ar-AE" sz="3200">
                <a:solidFill>
                  <a:srgbClr val="111111"/>
                </a:solidFill>
                <a:latin typeface="Arial"/>
                <a:ea typeface="Arial"/>
                <a:cs typeface="Arial"/>
                <a:sym typeface="Arial"/>
              </a:rPr>
              <a:t> </a:t>
            </a:r>
            <a:r>
              <a:rPr b="1" lang="ar-AE" sz="3200">
                <a:solidFill>
                  <a:srgbClr val="111111"/>
                </a:solidFill>
                <a:latin typeface="Arial"/>
                <a:ea typeface="Arial"/>
                <a:cs typeface="Arial"/>
                <a:sym typeface="Arial"/>
              </a:rPr>
              <a:t>شاقل شهرياً</a:t>
            </a:r>
            <a:r>
              <a:rPr lang="ar-AE" sz="3200">
                <a:solidFill>
                  <a:srgbClr val="111111"/>
                </a:solidFill>
                <a:latin typeface="Arial"/>
                <a:ea typeface="Arial"/>
                <a:cs typeface="Arial"/>
                <a:sym typeface="Arial"/>
              </a:rPr>
              <a:t>)</a:t>
            </a:r>
            <a:endParaRPr sz="3000">
              <a:solidFill>
                <a:srgbClr val="000000"/>
              </a:solidFill>
              <a:latin typeface="Arial"/>
              <a:ea typeface="Arial"/>
              <a:cs typeface="Arial"/>
              <a:sym typeface="Arial"/>
            </a:endParaRPr>
          </a:p>
        </p:txBody>
      </p:sp>
      <p:graphicFrame>
        <p:nvGraphicFramePr>
          <p:cNvPr descr="العمر وطريقة حساب الأجر بالساعة&#10;" id="178" name="Google Shape;178;p9" title="جدول"/>
          <p:cNvGraphicFramePr/>
          <p:nvPr/>
        </p:nvGraphicFramePr>
        <p:xfrm>
          <a:off x="409575" y="2133163"/>
          <a:ext cx="3000000" cy="3000000"/>
        </p:xfrm>
        <a:graphic>
          <a:graphicData uri="http://schemas.openxmlformats.org/drawingml/2006/table">
            <a:tbl>
              <a:tblPr>
                <a:noFill/>
                <a:tableStyleId>{83ABAA39-9AA5-4D92-B6CA-172A1B50A4A2}</a:tableStyleId>
              </a:tblPr>
              <a:tblGrid>
                <a:gridCol w="5839500"/>
                <a:gridCol w="2903525"/>
                <a:gridCol w="3699100"/>
                <a:gridCol w="5026750"/>
              </a:tblGrid>
              <a:tr h="1980200">
                <a:tc>
                  <a:txBody>
                    <a:bodyPr/>
                    <a:lstStyle/>
                    <a:p>
                      <a:pPr indent="0" lvl="0" marL="0" marR="0" rtl="1" algn="ctr">
                        <a:lnSpc>
                          <a:spcPct val="120000"/>
                        </a:lnSpc>
                        <a:spcBef>
                          <a:spcPts val="0"/>
                        </a:spcBef>
                        <a:spcAft>
                          <a:spcPts val="0"/>
                        </a:spcAft>
                        <a:buNone/>
                      </a:pPr>
                      <a:r>
                        <a:rPr b="0" i="0" lang="ar-AE" sz="3600" u="none" cap="none" strike="noStrike">
                          <a:solidFill>
                            <a:srgbClr val="111111"/>
                          </a:solidFill>
                          <a:latin typeface="Arial"/>
                          <a:ea typeface="Arial"/>
                          <a:cs typeface="Arial"/>
                          <a:sym typeface="Arial"/>
                        </a:rPr>
                        <a:t>العمر وطريقة حساب الأجر بالساعة</a:t>
                      </a:r>
                      <a:endParaRPr sz="1100" u="none" cap="none" strike="noStrike">
                        <a:latin typeface="Arial"/>
                        <a:ea typeface="Arial"/>
                        <a:cs typeface="Arial"/>
                        <a:sym typeface="Arial"/>
                      </a:endParaRPr>
                    </a:p>
                  </a:txBody>
                  <a:tcPr marT="91450" marB="91450" marR="91450" marL="91450" anchor="ctr">
                    <a:lnL cap="flat" cmpd="sng" w="571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571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1" algn="r">
                        <a:lnSpc>
                          <a:spcPct val="115714"/>
                        </a:lnSpc>
                        <a:spcBef>
                          <a:spcPts val="0"/>
                        </a:spcBef>
                        <a:spcAft>
                          <a:spcPts val="0"/>
                        </a:spcAft>
                        <a:buNone/>
                      </a:pPr>
                      <a:r>
                        <a:rPr b="0" i="0" lang="ar-AE" sz="2800" u="none" cap="none" strike="noStrike">
                          <a:solidFill>
                            <a:srgbClr val="111111"/>
                          </a:solidFill>
                          <a:latin typeface="Arial"/>
                          <a:ea typeface="Arial"/>
                          <a:cs typeface="Arial"/>
                          <a:sym typeface="Arial"/>
                        </a:rPr>
                        <a:t>الساعات 1-8: 100%</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571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1" algn="r">
                        <a:lnSpc>
                          <a:spcPct val="120000"/>
                        </a:lnSpc>
                        <a:spcBef>
                          <a:spcPts val="0"/>
                        </a:spcBef>
                        <a:spcAft>
                          <a:spcPts val="0"/>
                        </a:spcAft>
                        <a:buNone/>
                      </a:pPr>
                      <a:r>
                        <a:rPr b="1" lang="ar-AE" sz="2700" u="none" cap="none" strike="noStrike">
                          <a:solidFill>
                            <a:srgbClr val="000000"/>
                          </a:solidFill>
                          <a:latin typeface="Arial"/>
                          <a:ea typeface="Arial"/>
                          <a:cs typeface="Arial"/>
                          <a:sym typeface="Arial"/>
                        </a:rPr>
                        <a:t>ساعات 9-10: 125%</a:t>
                      </a:r>
                      <a:endParaRPr/>
                    </a:p>
                    <a:p>
                      <a:pPr indent="0" lvl="0" marL="0" marR="0" rtl="1" algn="r">
                        <a:lnSpc>
                          <a:spcPct val="120000"/>
                        </a:lnSpc>
                        <a:spcBef>
                          <a:spcPts val="0"/>
                        </a:spcBef>
                        <a:spcAft>
                          <a:spcPts val="0"/>
                        </a:spcAft>
                        <a:buNone/>
                      </a:pPr>
                      <a:r>
                        <a:rPr b="1" lang="ar-AE" sz="2700" u="none" cap="none" strike="noStrike">
                          <a:solidFill>
                            <a:srgbClr val="000000"/>
                          </a:solidFill>
                          <a:latin typeface="Arial"/>
                          <a:ea typeface="Arial"/>
                          <a:cs typeface="Arial"/>
                          <a:sym typeface="Arial"/>
                        </a:rPr>
                        <a:t>(الراتب الأساسي ضرب 1.25)</a:t>
                      </a:r>
                      <a:endParaRPr sz="2700" u="none" cap="none" strike="noStrike">
                        <a:solidFill>
                          <a:srgbClr val="000000"/>
                        </a:solidFill>
                        <a:latin typeface="Calibri"/>
                        <a:ea typeface="Calibri"/>
                        <a:cs typeface="Calibri"/>
                        <a:sym typeface="Calibri"/>
                      </a:endParaRPr>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571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1" algn="r">
                        <a:lnSpc>
                          <a:spcPct val="115714"/>
                        </a:lnSpc>
                        <a:spcBef>
                          <a:spcPts val="0"/>
                        </a:spcBef>
                        <a:spcAft>
                          <a:spcPts val="0"/>
                        </a:spcAft>
                        <a:buNone/>
                      </a:pPr>
                      <a:r>
                        <a:rPr b="0" i="0" lang="ar-AE" sz="2800" u="none" cap="none" strike="noStrike">
                          <a:solidFill>
                            <a:srgbClr val="111111"/>
                          </a:solidFill>
                          <a:latin typeface="Arial"/>
                          <a:ea typeface="Arial"/>
                          <a:cs typeface="Arial"/>
                          <a:sym typeface="Arial"/>
                        </a:rPr>
                        <a:t>11 ساعة وما فوق، السبت والأعياد: 150%</a:t>
                      </a:r>
                      <a:br>
                        <a:rPr lang="ar-AE" sz="2800" u="none" cap="none" strike="noStrike"/>
                      </a:br>
                      <a:r>
                        <a:rPr b="0" i="0" lang="ar-AE" sz="2800" u="none" cap="none" strike="noStrike">
                          <a:solidFill>
                            <a:srgbClr val="111111"/>
                          </a:solidFill>
                          <a:latin typeface="Arial"/>
                          <a:ea typeface="Arial"/>
                          <a:cs typeface="Arial"/>
                          <a:sym typeface="Arial"/>
                        </a:rPr>
                        <a:t>(الراتب الأساسي ضرب 1.5)</a:t>
                      </a:r>
                      <a:endParaRPr sz="2700" u="none" cap="none" strike="noStrike">
                        <a:solidFill>
                          <a:srgbClr val="000000"/>
                        </a:solidFill>
                        <a:latin typeface="Calibri"/>
                        <a:ea typeface="Calibri"/>
                        <a:cs typeface="Calibri"/>
                        <a:sym typeface="Calibri"/>
                      </a:endParaRPr>
                    </a:p>
                  </a:txBody>
                  <a:tcPr marT="91450" marB="91450" marR="91450" marL="91450" anchor="ctr">
                    <a:lnL cap="flat" cmpd="sng" w="9525">
                      <a:solidFill>
                        <a:srgbClr val="000000"/>
                      </a:solidFill>
                      <a:prstDash val="solid"/>
                      <a:round/>
                      <a:headEnd len="sm" w="sm" type="none"/>
                      <a:tailEnd len="sm" w="sm" type="none"/>
                    </a:lnL>
                    <a:lnR cap="flat" cmpd="sng" w="57150">
                      <a:solidFill>
                        <a:srgbClr val="000000"/>
                      </a:solidFill>
                      <a:prstDash val="solid"/>
                      <a:round/>
                      <a:headEnd len="sm" w="sm" type="none"/>
                      <a:tailEnd len="sm" w="sm" type="none"/>
                    </a:lnR>
                    <a:lnT cap="flat" cmpd="sng" w="571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527850">
                <a:tc>
                  <a:txBody>
                    <a:bodyPr/>
                    <a:lstStyle/>
                    <a:p>
                      <a:pPr indent="0" lvl="0" marL="0" marR="0" rtl="1" algn="r">
                        <a:lnSpc>
                          <a:spcPct val="120000"/>
                        </a:lnSpc>
                        <a:spcBef>
                          <a:spcPts val="0"/>
                        </a:spcBef>
                        <a:spcAft>
                          <a:spcPts val="0"/>
                        </a:spcAft>
                        <a:buNone/>
                      </a:pPr>
                      <a:r>
                        <a:rPr b="1" lang="ar-AE" sz="3600" u="none" cap="none" strike="noStrike">
                          <a:solidFill>
                            <a:srgbClr val="000000"/>
                          </a:solidFill>
                          <a:latin typeface="Arial"/>
                          <a:ea typeface="Arial"/>
                          <a:cs typeface="Arial"/>
                          <a:sym typeface="Arial"/>
                        </a:rPr>
                        <a:t>حتى سن 16:</a:t>
                      </a:r>
                      <a:endParaRPr sz="1100" u="none" cap="none" strike="noStrike">
                        <a:latin typeface="Arial"/>
                        <a:ea typeface="Arial"/>
                        <a:cs typeface="Arial"/>
                        <a:sym typeface="Arial"/>
                      </a:endParaRPr>
                    </a:p>
                  </a:txBody>
                  <a:tcPr marT="91450" marB="91450" marR="91450" marL="91450" anchor="ctr">
                    <a:lnL cap="flat" cmpd="sng" w="571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gradFill>
                      <a:gsLst>
                        <a:gs pos="0">
                          <a:srgbClr val="95ABEA"/>
                        </a:gs>
                        <a:gs pos="50000">
                          <a:srgbClr val="BFCBF0"/>
                        </a:gs>
                        <a:gs pos="100000">
                          <a:srgbClr val="E0E5F7"/>
                        </a:gs>
                      </a:gsLst>
                      <a:lin ang="4489364" scaled="0"/>
                    </a:gradFill>
                  </a:tcPr>
                </a:tc>
                <a:tc>
                  <a:txBody>
                    <a:bodyPr/>
                    <a:lstStyle/>
                    <a:p>
                      <a:pPr indent="0" lvl="0" marL="0" marR="0" rtl="1" algn="ctr">
                        <a:lnSpc>
                          <a:spcPct val="120000"/>
                        </a:lnSpc>
                        <a:spcBef>
                          <a:spcPts val="0"/>
                        </a:spcBef>
                        <a:spcAft>
                          <a:spcPts val="0"/>
                        </a:spcAft>
                        <a:buNone/>
                      </a:pPr>
                      <a:r>
                        <a:rPr lang="ar-AE" sz="4200" u="none" cap="none" strike="noStrike">
                          <a:solidFill>
                            <a:srgbClr val="000000"/>
                          </a:solidFill>
                          <a:latin typeface="Calibri"/>
                          <a:ea typeface="Calibri"/>
                          <a:cs typeface="Calibri"/>
                          <a:sym typeface="Calibri"/>
                        </a:rPr>
                        <a:t>26.07 شاقل </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gradFill>
                      <a:gsLst>
                        <a:gs pos="0">
                          <a:srgbClr val="DEF0D7"/>
                        </a:gs>
                        <a:gs pos="50000">
                          <a:srgbClr val="EBF5E7"/>
                        </a:gs>
                        <a:gs pos="100000">
                          <a:srgbClr val="F5FAF3"/>
                        </a:gs>
                      </a:gsLst>
                      <a:lin ang="3704103" scaled="0"/>
                    </a:gradFill>
                  </a:tcPr>
                </a:tc>
                <a:tc>
                  <a:txBody>
                    <a:bodyPr/>
                    <a:lstStyle/>
                    <a:p>
                      <a:pPr indent="0" lvl="0" marL="0" marR="0" rtl="1" algn="ctr">
                        <a:lnSpc>
                          <a:spcPct val="120000"/>
                        </a:lnSpc>
                        <a:spcBef>
                          <a:spcPts val="0"/>
                        </a:spcBef>
                        <a:spcAft>
                          <a:spcPts val="0"/>
                        </a:spcAft>
                        <a:buNone/>
                      </a:pPr>
                      <a:r>
                        <a:rPr lang="ar-AE" sz="4200" u="none" cap="none" strike="noStrike">
                          <a:solidFill>
                            <a:srgbClr val="000000"/>
                          </a:solidFill>
                          <a:latin typeface="Calibri"/>
                          <a:ea typeface="Calibri"/>
                          <a:cs typeface="Calibri"/>
                          <a:sym typeface="Calibri"/>
                        </a:rPr>
                        <a:t>32.58 شاقل</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BE5D6"/>
                    </a:solidFill>
                  </a:tcPr>
                </a:tc>
                <a:tc>
                  <a:txBody>
                    <a:bodyPr/>
                    <a:lstStyle/>
                    <a:p>
                      <a:pPr indent="0" lvl="0" marL="0" marR="0" rtl="1" algn="ctr">
                        <a:lnSpc>
                          <a:spcPct val="120000"/>
                        </a:lnSpc>
                        <a:spcBef>
                          <a:spcPts val="0"/>
                        </a:spcBef>
                        <a:spcAft>
                          <a:spcPts val="0"/>
                        </a:spcAft>
                        <a:buNone/>
                      </a:pPr>
                      <a:r>
                        <a:rPr lang="ar-AE" sz="4200" u="none" cap="none" strike="noStrike">
                          <a:solidFill>
                            <a:srgbClr val="000000"/>
                          </a:solidFill>
                          <a:latin typeface="Calibri"/>
                          <a:ea typeface="Calibri"/>
                          <a:cs typeface="Calibri"/>
                          <a:sym typeface="Calibri"/>
                        </a:rPr>
                        <a:t>39.1 شاقل </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571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gradFill>
                      <a:gsLst>
                        <a:gs pos="0">
                          <a:srgbClr val="FFD89E"/>
                        </a:gs>
                        <a:gs pos="50000">
                          <a:srgbClr val="FFE6C4"/>
                        </a:gs>
                        <a:gs pos="100000">
                          <a:srgbClr val="FFF2E3"/>
                        </a:gs>
                      </a:gsLst>
                      <a:lin ang="4348186" scaled="0"/>
                    </a:gradFill>
                  </a:tcPr>
                </a:tc>
              </a:tr>
              <a:tr h="1527850">
                <a:tc>
                  <a:txBody>
                    <a:bodyPr/>
                    <a:lstStyle/>
                    <a:p>
                      <a:pPr indent="0" lvl="0" marL="0" marR="0" rtl="1" algn="r">
                        <a:lnSpc>
                          <a:spcPct val="120000"/>
                        </a:lnSpc>
                        <a:spcBef>
                          <a:spcPts val="0"/>
                        </a:spcBef>
                        <a:spcAft>
                          <a:spcPts val="0"/>
                        </a:spcAft>
                        <a:buNone/>
                      </a:pPr>
                      <a:r>
                        <a:rPr b="1" i="0" lang="ar-AE" sz="3600" u="none" cap="none" strike="noStrike">
                          <a:solidFill>
                            <a:srgbClr val="111111"/>
                          </a:solidFill>
                          <a:latin typeface="Arial"/>
                          <a:ea typeface="Arial"/>
                          <a:cs typeface="Arial"/>
                          <a:sym typeface="Arial"/>
                        </a:rPr>
                        <a:t>حتى سن </a:t>
                      </a:r>
                      <a:r>
                        <a:rPr b="1" lang="ar-AE" sz="3600" u="none" cap="none" strike="noStrike">
                          <a:solidFill>
                            <a:srgbClr val="000000"/>
                          </a:solidFill>
                          <a:latin typeface="Arial"/>
                          <a:ea typeface="Arial"/>
                          <a:cs typeface="Arial"/>
                          <a:sym typeface="Arial"/>
                        </a:rPr>
                        <a:t>17:</a:t>
                      </a:r>
                      <a:endParaRPr sz="1100" u="none" cap="none" strike="noStrike">
                        <a:latin typeface="Arial"/>
                        <a:ea typeface="Arial"/>
                        <a:cs typeface="Arial"/>
                        <a:sym typeface="Arial"/>
                      </a:endParaRPr>
                    </a:p>
                    <a:p>
                      <a:pPr indent="0" lvl="0" marL="0" marR="0" rtl="1" algn="r">
                        <a:lnSpc>
                          <a:spcPct val="392727"/>
                        </a:lnSpc>
                        <a:spcBef>
                          <a:spcPts val="0"/>
                        </a:spcBef>
                        <a:spcAft>
                          <a:spcPts val="0"/>
                        </a:spcAft>
                        <a:buNone/>
                      </a:pPr>
                      <a:r>
                        <a:t/>
                      </a:r>
                      <a:endParaRPr sz="1100" u="none" cap="none" strike="noStrike"/>
                    </a:p>
                  </a:txBody>
                  <a:tcPr marT="91450" marB="91450" marR="91450" marL="91450" anchor="ctr">
                    <a:lnL cap="flat" cmpd="sng" w="571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gradFill>
                      <a:gsLst>
                        <a:gs pos="0">
                          <a:srgbClr val="95ABEA"/>
                        </a:gs>
                        <a:gs pos="50000">
                          <a:srgbClr val="BFCBF0"/>
                        </a:gs>
                        <a:gs pos="100000">
                          <a:srgbClr val="E0E5F7"/>
                        </a:gs>
                      </a:gsLst>
                      <a:lin ang="4489364" scaled="0"/>
                    </a:gradFill>
                  </a:tcPr>
                </a:tc>
                <a:tc>
                  <a:txBody>
                    <a:bodyPr/>
                    <a:lstStyle/>
                    <a:p>
                      <a:pPr indent="0" lvl="0" marL="0" marR="0" rtl="1" algn="ctr">
                        <a:lnSpc>
                          <a:spcPct val="120000"/>
                        </a:lnSpc>
                        <a:spcBef>
                          <a:spcPts val="0"/>
                        </a:spcBef>
                        <a:spcAft>
                          <a:spcPts val="0"/>
                        </a:spcAft>
                        <a:buNone/>
                      </a:pPr>
                      <a:r>
                        <a:rPr lang="ar-AE" sz="4200" u="none" cap="none" strike="noStrike">
                          <a:solidFill>
                            <a:srgbClr val="000000"/>
                          </a:solidFill>
                          <a:latin typeface="Calibri"/>
                          <a:ea typeface="Calibri"/>
                          <a:cs typeface="Calibri"/>
                          <a:sym typeface="Calibri"/>
                        </a:rPr>
                        <a:t>27.93 شاقل </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gradFill>
                      <a:gsLst>
                        <a:gs pos="0">
                          <a:srgbClr val="DEF0D7"/>
                        </a:gs>
                        <a:gs pos="50000">
                          <a:srgbClr val="EBF5E7"/>
                        </a:gs>
                        <a:gs pos="100000">
                          <a:srgbClr val="F5FAF3"/>
                        </a:gs>
                      </a:gsLst>
                      <a:lin ang="3704103" scaled="0"/>
                    </a:gradFill>
                  </a:tcPr>
                </a:tc>
                <a:tc>
                  <a:txBody>
                    <a:bodyPr/>
                    <a:lstStyle/>
                    <a:p>
                      <a:pPr indent="0" lvl="0" marL="0" marR="0" rtl="1" algn="ctr">
                        <a:lnSpc>
                          <a:spcPct val="120000"/>
                        </a:lnSpc>
                        <a:spcBef>
                          <a:spcPts val="0"/>
                        </a:spcBef>
                        <a:spcAft>
                          <a:spcPts val="0"/>
                        </a:spcAft>
                        <a:buNone/>
                      </a:pPr>
                      <a:r>
                        <a:rPr lang="ar-AE" sz="4200" u="none" cap="none" strike="noStrike">
                          <a:solidFill>
                            <a:srgbClr val="000000"/>
                          </a:solidFill>
                          <a:latin typeface="Calibri"/>
                          <a:ea typeface="Calibri"/>
                          <a:cs typeface="Calibri"/>
                          <a:sym typeface="Calibri"/>
                        </a:rPr>
                        <a:t>34.91 شاقل </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BE5D6"/>
                    </a:solidFill>
                  </a:tcPr>
                </a:tc>
                <a:tc>
                  <a:txBody>
                    <a:bodyPr/>
                    <a:lstStyle/>
                    <a:p>
                      <a:pPr indent="0" lvl="0" marL="0" marR="0" rtl="1" algn="ctr">
                        <a:lnSpc>
                          <a:spcPct val="120000"/>
                        </a:lnSpc>
                        <a:spcBef>
                          <a:spcPts val="0"/>
                        </a:spcBef>
                        <a:spcAft>
                          <a:spcPts val="0"/>
                        </a:spcAft>
                        <a:buNone/>
                      </a:pPr>
                      <a:r>
                        <a:rPr lang="ar-AE" sz="4200" u="none" cap="none" strike="noStrike">
                          <a:solidFill>
                            <a:srgbClr val="000000"/>
                          </a:solidFill>
                          <a:latin typeface="Calibri"/>
                          <a:ea typeface="Calibri"/>
                          <a:cs typeface="Calibri"/>
                          <a:sym typeface="Calibri"/>
                        </a:rPr>
                        <a:t>41.89 شاقل </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571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gradFill>
                      <a:gsLst>
                        <a:gs pos="0">
                          <a:srgbClr val="FFD89E"/>
                        </a:gs>
                        <a:gs pos="50000">
                          <a:srgbClr val="FFE6C4"/>
                        </a:gs>
                        <a:gs pos="100000">
                          <a:srgbClr val="FFF2E3"/>
                        </a:gs>
                      </a:gsLst>
                      <a:lin ang="4348186" scaled="0"/>
                    </a:gradFill>
                  </a:tcPr>
                </a:tc>
              </a:tr>
              <a:tr h="1527850">
                <a:tc>
                  <a:txBody>
                    <a:bodyPr/>
                    <a:lstStyle/>
                    <a:p>
                      <a:pPr indent="0" lvl="0" marL="0" marR="0" rtl="1" algn="r">
                        <a:lnSpc>
                          <a:spcPct val="120000"/>
                        </a:lnSpc>
                        <a:spcBef>
                          <a:spcPts val="0"/>
                        </a:spcBef>
                        <a:spcAft>
                          <a:spcPts val="0"/>
                        </a:spcAft>
                        <a:buNone/>
                      </a:pPr>
                      <a:r>
                        <a:rPr b="1" lang="ar-AE" sz="3600" u="none" cap="none" strike="noStrike">
                          <a:solidFill>
                            <a:srgbClr val="000000"/>
                          </a:solidFill>
                          <a:latin typeface="Arial"/>
                          <a:ea typeface="Arial"/>
                          <a:cs typeface="Arial"/>
                          <a:sym typeface="Arial"/>
                        </a:rPr>
                        <a:t>حتى سن 18:</a:t>
                      </a:r>
                      <a:endParaRPr sz="1100" u="none" cap="none" strike="noStrike">
                        <a:latin typeface="Arial"/>
                        <a:ea typeface="Arial"/>
                        <a:cs typeface="Arial"/>
                        <a:sym typeface="Arial"/>
                      </a:endParaRPr>
                    </a:p>
                    <a:p>
                      <a:pPr indent="0" lvl="0" marL="0" marR="0" rtl="1" algn="r">
                        <a:lnSpc>
                          <a:spcPct val="392727"/>
                        </a:lnSpc>
                        <a:spcBef>
                          <a:spcPts val="0"/>
                        </a:spcBef>
                        <a:spcAft>
                          <a:spcPts val="0"/>
                        </a:spcAft>
                        <a:buNone/>
                      </a:pPr>
                      <a:r>
                        <a:t/>
                      </a:r>
                      <a:endParaRPr sz="1100" u="none" cap="none" strike="noStrike"/>
                    </a:p>
                  </a:txBody>
                  <a:tcPr marT="91450" marB="91450" marR="91450" marL="91450" anchor="ctr">
                    <a:lnL cap="flat" cmpd="sng" w="571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gradFill>
                      <a:gsLst>
                        <a:gs pos="0">
                          <a:srgbClr val="95ABEA"/>
                        </a:gs>
                        <a:gs pos="50000">
                          <a:srgbClr val="BFCBF0"/>
                        </a:gs>
                        <a:gs pos="100000">
                          <a:srgbClr val="E0E5F7"/>
                        </a:gs>
                      </a:gsLst>
                      <a:lin ang="4489364" scaled="0"/>
                    </a:gradFill>
                  </a:tcPr>
                </a:tc>
                <a:tc>
                  <a:txBody>
                    <a:bodyPr/>
                    <a:lstStyle/>
                    <a:p>
                      <a:pPr indent="0" lvl="0" marL="0" marR="0" rtl="1" algn="ctr">
                        <a:lnSpc>
                          <a:spcPct val="120000"/>
                        </a:lnSpc>
                        <a:spcBef>
                          <a:spcPts val="0"/>
                        </a:spcBef>
                        <a:spcAft>
                          <a:spcPts val="0"/>
                        </a:spcAft>
                        <a:buNone/>
                      </a:pPr>
                      <a:r>
                        <a:rPr lang="ar-AE" sz="4200" u="none" cap="none" strike="noStrike">
                          <a:solidFill>
                            <a:srgbClr val="000000"/>
                          </a:solidFill>
                          <a:latin typeface="Calibri"/>
                          <a:ea typeface="Calibri"/>
                          <a:cs typeface="Calibri"/>
                          <a:sym typeface="Calibri"/>
                        </a:rPr>
                        <a:t>30.91 شاقل</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gradFill>
                      <a:gsLst>
                        <a:gs pos="0">
                          <a:srgbClr val="DEF0D7"/>
                        </a:gs>
                        <a:gs pos="50000">
                          <a:srgbClr val="EBF5E7"/>
                        </a:gs>
                        <a:gs pos="100000">
                          <a:srgbClr val="F5FAF3"/>
                        </a:gs>
                      </a:gsLst>
                      <a:lin ang="3704103" scaled="0"/>
                    </a:gradFill>
                  </a:tcPr>
                </a:tc>
                <a:tc>
                  <a:txBody>
                    <a:bodyPr/>
                    <a:lstStyle/>
                    <a:p>
                      <a:pPr indent="0" lvl="0" marL="0" marR="0" rtl="1" algn="ctr">
                        <a:lnSpc>
                          <a:spcPct val="120000"/>
                        </a:lnSpc>
                        <a:spcBef>
                          <a:spcPts val="0"/>
                        </a:spcBef>
                        <a:spcAft>
                          <a:spcPts val="0"/>
                        </a:spcAft>
                        <a:buNone/>
                      </a:pPr>
                      <a:r>
                        <a:rPr lang="ar-AE" sz="4200" u="none" cap="none" strike="noStrike">
                          <a:solidFill>
                            <a:srgbClr val="000000"/>
                          </a:solidFill>
                          <a:latin typeface="Calibri"/>
                          <a:ea typeface="Calibri"/>
                          <a:cs typeface="Calibri"/>
                          <a:sym typeface="Calibri"/>
                        </a:rPr>
                        <a:t>38.63 شاقل </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BE5D6"/>
                    </a:solidFill>
                  </a:tcPr>
                </a:tc>
                <a:tc>
                  <a:txBody>
                    <a:bodyPr/>
                    <a:lstStyle/>
                    <a:p>
                      <a:pPr indent="0" lvl="0" marL="0" marR="0" rtl="1" algn="ctr">
                        <a:lnSpc>
                          <a:spcPct val="120000"/>
                        </a:lnSpc>
                        <a:spcBef>
                          <a:spcPts val="0"/>
                        </a:spcBef>
                        <a:spcAft>
                          <a:spcPts val="0"/>
                        </a:spcAft>
                        <a:buNone/>
                      </a:pPr>
                      <a:r>
                        <a:rPr lang="ar-AE" sz="4200" u="none" cap="none" strike="noStrike">
                          <a:solidFill>
                            <a:srgbClr val="000000"/>
                          </a:solidFill>
                          <a:latin typeface="Calibri"/>
                          <a:ea typeface="Calibri"/>
                          <a:cs typeface="Calibri"/>
                          <a:sym typeface="Calibri"/>
                        </a:rPr>
                        <a:t>46.36 شاقل </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571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gradFill>
                      <a:gsLst>
                        <a:gs pos="0">
                          <a:srgbClr val="FFD89E"/>
                        </a:gs>
                        <a:gs pos="50000">
                          <a:srgbClr val="FFE6C4"/>
                        </a:gs>
                        <a:gs pos="100000">
                          <a:srgbClr val="FFF2E3"/>
                        </a:gs>
                      </a:gsLst>
                      <a:lin ang="4348186" scaled="0"/>
                    </a:gradFill>
                  </a:tcPr>
                </a:tc>
              </a:tr>
              <a:tr h="1610750">
                <a:tc>
                  <a:txBody>
                    <a:bodyPr/>
                    <a:lstStyle/>
                    <a:p>
                      <a:pPr indent="0" lvl="0" marL="0" marR="0" rtl="1" algn="r">
                        <a:lnSpc>
                          <a:spcPct val="120000"/>
                        </a:lnSpc>
                        <a:spcBef>
                          <a:spcPts val="0"/>
                        </a:spcBef>
                        <a:spcAft>
                          <a:spcPts val="0"/>
                        </a:spcAft>
                        <a:buNone/>
                      </a:pPr>
                      <a:r>
                        <a:rPr b="1" lang="ar-AE" sz="3600" u="none" cap="none" strike="noStrike">
                          <a:solidFill>
                            <a:srgbClr val="000000"/>
                          </a:solidFill>
                          <a:latin typeface="Arial"/>
                          <a:ea typeface="Arial"/>
                          <a:cs typeface="Arial"/>
                          <a:sym typeface="Arial"/>
                        </a:rPr>
                        <a:t>18 سنة وما فوق:</a:t>
                      </a:r>
                      <a:endParaRPr sz="1100" u="none" cap="none" strike="noStrike">
                        <a:latin typeface="Arial"/>
                        <a:ea typeface="Arial"/>
                        <a:cs typeface="Arial"/>
                        <a:sym typeface="Arial"/>
                      </a:endParaRPr>
                    </a:p>
                    <a:p>
                      <a:pPr indent="0" lvl="0" marL="0" marR="0" rtl="1" algn="r">
                        <a:lnSpc>
                          <a:spcPct val="392727"/>
                        </a:lnSpc>
                        <a:spcBef>
                          <a:spcPts val="0"/>
                        </a:spcBef>
                        <a:spcAft>
                          <a:spcPts val="0"/>
                        </a:spcAft>
                        <a:buNone/>
                      </a:pPr>
                      <a:r>
                        <a:t/>
                      </a:r>
                      <a:endParaRPr sz="1100" u="none" cap="none" strike="noStrike"/>
                    </a:p>
                  </a:txBody>
                  <a:tcPr marT="91450" marB="91450" marR="91450" marL="91450" anchor="ctr">
                    <a:lnL cap="flat" cmpd="sng" w="571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57150">
                      <a:solidFill>
                        <a:srgbClr val="000000"/>
                      </a:solidFill>
                      <a:prstDash val="solid"/>
                      <a:round/>
                      <a:headEnd len="sm" w="sm" type="none"/>
                      <a:tailEnd len="sm" w="sm" type="none"/>
                    </a:lnB>
                    <a:gradFill>
                      <a:gsLst>
                        <a:gs pos="0">
                          <a:srgbClr val="95ABEA"/>
                        </a:gs>
                        <a:gs pos="50000">
                          <a:srgbClr val="BFCBF0"/>
                        </a:gs>
                        <a:gs pos="100000">
                          <a:srgbClr val="E0E5F7"/>
                        </a:gs>
                      </a:gsLst>
                      <a:lin ang="4489364" scaled="0"/>
                    </a:gradFill>
                  </a:tcPr>
                </a:tc>
                <a:tc>
                  <a:txBody>
                    <a:bodyPr/>
                    <a:lstStyle/>
                    <a:p>
                      <a:pPr indent="0" lvl="0" marL="0" marR="0" rtl="1" algn="ctr">
                        <a:lnSpc>
                          <a:spcPct val="120000"/>
                        </a:lnSpc>
                        <a:spcBef>
                          <a:spcPts val="0"/>
                        </a:spcBef>
                        <a:spcAft>
                          <a:spcPts val="0"/>
                        </a:spcAft>
                        <a:buNone/>
                      </a:pPr>
                      <a:r>
                        <a:rPr lang="ar-AE" sz="4200" u="none" cap="none" strike="noStrike">
                          <a:solidFill>
                            <a:srgbClr val="000000"/>
                          </a:solidFill>
                          <a:latin typeface="Calibri"/>
                          <a:ea typeface="Calibri"/>
                          <a:cs typeface="Calibri"/>
                          <a:sym typeface="Calibri"/>
                        </a:rPr>
                        <a:t>35.4 شاقل </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57150">
                      <a:solidFill>
                        <a:srgbClr val="000000"/>
                      </a:solidFill>
                      <a:prstDash val="solid"/>
                      <a:round/>
                      <a:headEnd len="sm" w="sm" type="none"/>
                      <a:tailEnd len="sm" w="sm" type="none"/>
                    </a:lnB>
                    <a:gradFill>
                      <a:gsLst>
                        <a:gs pos="0">
                          <a:srgbClr val="DEF0D7"/>
                        </a:gs>
                        <a:gs pos="50000">
                          <a:srgbClr val="EBF5E7"/>
                        </a:gs>
                        <a:gs pos="100000">
                          <a:srgbClr val="F5FAF3"/>
                        </a:gs>
                      </a:gsLst>
                      <a:lin ang="3704103" scaled="0"/>
                    </a:gradFill>
                  </a:tcPr>
                </a:tc>
                <a:tc>
                  <a:txBody>
                    <a:bodyPr/>
                    <a:lstStyle/>
                    <a:p>
                      <a:pPr indent="0" lvl="0" marL="0" marR="0" rtl="1" algn="ctr">
                        <a:lnSpc>
                          <a:spcPct val="120000"/>
                        </a:lnSpc>
                        <a:spcBef>
                          <a:spcPts val="0"/>
                        </a:spcBef>
                        <a:spcAft>
                          <a:spcPts val="0"/>
                        </a:spcAft>
                        <a:buNone/>
                      </a:pPr>
                      <a:r>
                        <a:rPr lang="ar-AE" sz="4200" u="none" cap="none" strike="noStrike">
                          <a:solidFill>
                            <a:srgbClr val="000000"/>
                          </a:solidFill>
                          <a:latin typeface="Calibri"/>
                          <a:ea typeface="Calibri"/>
                          <a:cs typeface="Calibri"/>
                          <a:sym typeface="Calibri"/>
                        </a:rPr>
                        <a:t>44.25 شاقل </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57150">
                      <a:solidFill>
                        <a:srgbClr val="000000"/>
                      </a:solidFill>
                      <a:prstDash val="solid"/>
                      <a:round/>
                      <a:headEnd len="sm" w="sm" type="none"/>
                      <a:tailEnd len="sm" w="sm" type="none"/>
                    </a:lnB>
                    <a:solidFill>
                      <a:srgbClr val="FBE5D6"/>
                    </a:solidFill>
                  </a:tcPr>
                </a:tc>
                <a:tc>
                  <a:txBody>
                    <a:bodyPr/>
                    <a:lstStyle/>
                    <a:p>
                      <a:pPr indent="0" lvl="0" marL="0" marR="0" rtl="1" algn="ctr">
                        <a:lnSpc>
                          <a:spcPct val="120000"/>
                        </a:lnSpc>
                        <a:spcBef>
                          <a:spcPts val="0"/>
                        </a:spcBef>
                        <a:spcAft>
                          <a:spcPts val="0"/>
                        </a:spcAft>
                        <a:buNone/>
                      </a:pPr>
                      <a:r>
                        <a:rPr lang="ar-AE" sz="4200" u="none" cap="none" strike="noStrike">
                          <a:solidFill>
                            <a:srgbClr val="000000"/>
                          </a:solidFill>
                          <a:latin typeface="Calibri"/>
                          <a:ea typeface="Calibri"/>
                          <a:cs typeface="Calibri"/>
                          <a:sym typeface="Calibri"/>
                        </a:rPr>
                        <a:t>53.1 شاقل </a:t>
                      </a:r>
                      <a:endParaRPr sz="1100" u="none" cap="none" strike="noStrike">
                        <a:latin typeface="Arial"/>
                        <a:ea typeface="Arial"/>
                        <a:cs typeface="Arial"/>
                        <a:sym typeface="Arial"/>
                      </a:endParaRPr>
                    </a:p>
                  </a:txBody>
                  <a:tcPr marT="91450" marB="91450" marR="91450" marL="91450" anchor="ctr">
                    <a:lnL cap="flat" cmpd="sng" w="9525">
                      <a:solidFill>
                        <a:srgbClr val="000000"/>
                      </a:solidFill>
                      <a:prstDash val="solid"/>
                      <a:round/>
                      <a:headEnd len="sm" w="sm" type="none"/>
                      <a:tailEnd len="sm" w="sm" type="none"/>
                    </a:lnL>
                    <a:lnR cap="flat" cmpd="sng" w="571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57150">
                      <a:solidFill>
                        <a:srgbClr val="000000"/>
                      </a:solidFill>
                      <a:prstDash val="solid"/>
                      <a:round/>
                      <a:headEnd len="sm" w="sm" type="none"/>
                      <a:tailEnd len="sm" w="sm" type="none"/>
                    </a:lnB>
                    <a:gradFill>
                      <a:gsLst>
                        <a:gs pos="0">
                          <a:srgbClr val="FFD89E"/>
                        </a:gs>
                        <a:gs pos="50000">
                          <a:srgbClr val="FFE6C4"/>
                        </a:gs>
                        <a:gs pos="100000">
                          <a:srgbClr val="FFF2E3"/>
                        </a:gs>
                      </a:gsLst>
                      <a:lin ang="4348186" scaled="0"/>
                    </a:gradFill>
                  </a:tcPr>
                </a:tc>
              </a:tr>
            </a:tbl>
          </a:graphicData>
        </a:graphic>
      </p:graphicFrame>
      <p:sp>
        <p:nvSpPr>
          <p:cNvPr id="179" name="Google Shape;179;p9"/>
          <p:cNvSpPr txBox="1"/>
          <p:nvPr/>
        </p:nvSpPr>
        <p:spPr>
          <a:xfrm>
            <a:off x="11635809" y="3840243"/>
            <a:ext cx="3451791" cy="1231106"/>
          </a:xfrm>
          <a:prstGeom prst="rect">
            <a:avLst/>
          </a:prstGeom>
          <a:noFill/>
          <a:ln>
            <a:noFill/>
          </a:ln>
        </p:spPr>
        <p:txBody>
          <a:bodyPr anchorCtr="0" anchor="t" bIns="0" lIns="0" spcFirstLastPara="1" rIns="0" wrap="square" tIns="0">
            <a:spAutoFit/>
          </a:bodyPr>
          <a:lstStyle/>
          <a:p>
            <a:pPr indent="0" lvl="0" marL="0" marR="0" rtl="1" algn="ctr">
              <a:lnSpc>
                <a:spcPct val="120000"/>
              </a:lnSpc>
              <a:spcBef>
                <a:spcPts val="0"/>
              </a:spcBef>
              <a:spcAft>
                <a:spcPts val="0"/>
              </a:spcAft>
              <a:buNone/>
            </a:pPr>
            <a:r>
              <a:rPr lang="ar-AE" sz="2700" u="sng">
                <a:solidFill>
                  <a:srgbClr val="000000"/>
                </a:solidFill>
                <a:latin typeface="Arial"/>
                <a:ea typeface="Arial"/>
                <a:cs typeface="Arial"/>
                <a:sym typeface="Arial"/>
              </a:rPr>
              <a:t>70% من الحد الأدنى للأجر للبالغين</a:t>
            </a:r>
            <a:endParaRPr/>
          </a:p>
          <a:p>
            <a:pPr indent="0" lvl="0" marL="0" marR="0" rtl="1" algn="ctr">
              <a:lnSpc>
                <a:spcPct val="120000"/>
              </a:lnSpc>
              <a:spcBef>
                <a:spcPts val="0"/>
              </a:spcBef>
              <a:spcAft>
                <a:spcPts val="0"/>
              </a:spcAft>
              <a:buNone/>
            </a:pPr>
            <a:r>
              <a:rPr lang="ar-AE" sz="2700" u="sng">
                <a:solidFill>
                  <a:srgbClr val="000000"/>
                </a:solidFill>
                <a:latin typeface="Arial"/>
                <a:ea typeface="Arial"/>
                <a:cs typeface="Arial"/>
                <a:sym typeface="Arial"/>
              </a:rPr>
              <a:t>173 ساعة شهريًا</a:t>
            </a:r>
            <a:endParaRPr sz="2700" u="sng">
              <a:solidFill>
                <a:srgbClr val="000000"/>
              </a:solidFill>
              <a:latin typeface="Arial"/>
              <a:ea typeface="Arial"/>
              <a:cs typeface="Arial"/>
              <a:sym typeface="Arial"/>
            </a:endParaRPr>
          </a:p>
        </p:txBody>
      </p:sp>
      <p:sp>
        <p:nvSpPr>
          <p:cNvPr id="180" name="Google Shape;180;p9"/>
          <p:cNvSpPr txBox="1"/>
          <p:nvPr/>
        </p:nvSpPr>
        <p:spPr>
          <a:xfrm>
            <a:off x="11864264" y="5507345"/>
            <a:ext cx="3539776" cy="1231106"/>
          </a:xfrm>
          <a:prstGeom prst="rect">
            <a:avLst/>
          </a:prstGeom>
          <a:noFill/>
          <a:ln>
            <a:noFill/>
          </a:ln>
        </p:spPr>
        <p:txBody>
          <a:bodyPr anchorCtr="0" anchor="t" bIns="0" lIns="0" spcFirstLastPara="1" rIns="0" wrap="square" tIns="0">
            <a:spAutoFit/>
          </a:bodyPr>
          <a:lstStyle/>
          <a:p>
            <a:pPr indent="0" lvl="0" marL="0" marR="0" rtl="1" algn="ctr">
              <a:lnSpc>
                <a:spcPct val="120000"/>
              </a:lnSpc>
              <a:spcBef>
                <a:spcPts val="0"/>
              </a:spcBef>
              <a:spcAft>
                <a:spcPts val="0"/>
              </a:spcAft>
              <a:buNone/>
            </a:pPr>
            <a:r>
              <a:rPr lang="ar-AE" sz="2700" u="sng">
                <a:solidFill>
                  <a:srgbClr val="000000"/>
                </a:solidFill>
                <a:latin typeface="Arial"/>
                <a:ea typeface="Arial"/>
                <a:cs typeface="Arial"/>
                <a:sym typeface="Arial"/>
              </a:rPr>
              <a:t>75% من الحد الأدنى للأجر للبالغين</a:t>
            </a:r>
            <a:endParaRPr/>
          </a:p>
          <a:p>
            <a:pPr indent="0" lvl="0" marL="0" marR="0" rtl="1" algn="ctr">
              <a:lnSpc>
                <a:spcPct val="120000"/>
              </a:lnSpc>
              <a:spcBef>
                <a:spcPts val="0"/>
              </a:spcBef>
              <a:spcAft>
                <a:spcPts val="0"/>
              </a:spcAft>
              <a:buNone/>
            </a:pPr>
            <a:r>
              <a:rPr lang="ar-AE" sz="2700" u="sng">
                <a:solidFill>
                  <a:srgbClr val="000000"/>
                </a:solidFill>
                <a:latin typeface="Arial"/>
                <a:ea typeface="Arial"/>
                <a:cs typeface="Arial"/>
                <a:sym typeface="Arial"/>
              </a:rPr>
              <a:t>173 ساعة شهريًا</a:t>
            </a:r>
            <a:endParaRPr sz="2700">
              <a:solidFill>
                <a:srgbClr val="000000"/>
              </a:solidFill>
              <a:latin typeface="Arial"/>
              <a:ea typeface="Arial"/>
              <a:cs typeface="Arial"/>
              <a:sym typeface="Arial"/>
            </a:endParaRPr>
          </a:p>
        </p:txBody>
      </p:sp>
      <p:sp>
        <p:nvSpPr>
          <p:cNvPr id="181" name="Google Shape;181;p9"/>
          <p:cNvSpPr txBox="1"/>
          <p:nvPr/>
        </p:nvSpPr>
        <p:spPr>
          <a:xfrm>
            <a:off x="11864264" y="7223741"/>
            <a:ext cx="3539776" cy="1231106"/>
          </a:xfrm>
          <a:prstGeom prst="rect">
            <a:avLst/>
          </a:prstGeom>
          <a:noFill/>
          <a:ln>
            <a:noFill/>
          </a:ln>
        </p:spPr>
        <p:txBody>
          <a:bodyPr anchorCtr="0" anchor="t" bIns="0" lIns="0" spcFirstLastPara="1" rIns="0" wrap="square" tIns="0">
            <a:spAutoFit/>
          </a:bodyPr>
          <a:lstStyle/>
          <a:p>
            <a:pPr indent="0" lvl="0" marL="0" marR="0" rtl="1" algn="ctr">
              <a:lnSpc>
                <a:spcPct val="120000"/>
              </a:lnSpc>
              <a:spcBef>
                <a:spcPts val="0"/>
              </a:spcBef>
              <a:spcAft>
                <a:spcPts val="0"/>
              </a:spcAft>
              <a:buNone/>
            </a:pPr>
            <a:r>
              <a:rPr lang="ar-AE" sz="2700" u="sng">
                <a:solidFill>
                  <a:srgbClr val="000000"/>
                </a:solidFill>
                <a:latin typeface="Arial"/>
                <a:ea typeface="Arial"/>
                <a:cs typeface="Arial"/>
                <a:sym typeface="Arial"/>
              </a:rPr>
              <a:t>83% من الحد الأدنى للأجر للبالغين</a:t>
            </a:r>
            <a:endParaRPr/>
          </a:p>
          <a:p>
            <a:pPr indent="0" lvl="0" marL="0" marR="0" rtl="1" algn="ctr">
              <a:lnSpc>
                <a:spcPct val="120000"/>
              </a:lnSpc>
              <a:spcBef>
                <a:spcPts val="0"/>
              </a:spcBef>
              <a:spcAft>
                <a:spcPts val="0"/>
              </a:spcAft>
              <a:buNone/>
            </a:pPr>
            <a:r>
              <a:rPr lang="ar-AE" sz="2700" u="sng">
                <a:solidFill>
                  <a:srgbClr val="000000"/>
                </a:solidFill>
                <a:latin typeface="Arial"/>
                <a:ea typeface="Arial"/>
                <a:cs typeface="Arial"/>
                <a:sym typeface="Arial"/>
              </a:rPr>
              <a:t>173 ساعة شهريًا</a:t>
            </a:r>
            <a:endParaRPr sz="2700">
              <a:solidFill>
                <a:srgbClr val="000000"/>
              </a:solidFill>
              <a:latin typeface="Arial"/>
              <a:ea typeface="Arial"/>
              <a:cs typeface="Arial"/>
              <a:sym typeface="Arial"/>
            </a:endParaRPr>
          </a:p>
        </p:txBody>
      </p:sp>
      <p:sp>
        <p:nvSpPr>
          <p:cNvPr id="182" name="Google Shape;182;p9"/>
          <p:cNvSpPr txBox="1"/>
          <p:nvPr/>
        </p:nvSpPr>
        <p:spPr>
          <a:xfrm>
            <a:off x="11407354" y="8703008"/>
            <a:ext cx="3539776" cy="820738"/>
          </a:xfrm>
          <a:prstGeom prst="rect">
            <a:avLst/>
          </a:prstGeom>
          <a:noFill/>
          <a:ln>
            <a:noFill/>
          </a:ln>
        </p:spPr>
        <p:txBody>
          <a:bodyPr anchorCtr="0" anchor="t" bIns="0" lIns="0" spcFirstLastPara="1" rIns="0" wrap="square" tIns="0">
            <a:spAutoFit/>
          </a:bodyPr>
          <a:lstStyle/>
          <a:p>
            <a:pPr indent="0" lvl="0" marL="0" marR="0" rtl="1" algn="ctr">
              <a:lnSpc>
                <a:spcPct val="120000"/>
              </a:lnSpc>
              <a:spcBef>
                <a:spcPts val="0"/>
              </a:spcBef>
              <a:spcAft>
                <a:spcPts val="0"/>
              </a:spcAft>
              <a:buNone/>
            </a:pPr>
            <a:r>
              <a:rPr lang="ar-AE" sz="2700" u="sng">
                <a:solidFill>
                  <a:srgbClr val="000000"/>
                </a:solidFill>
                <a:latin typeface="Arial"/>
                <a:ea typeface="Arial"/>
                <a:cs typeface="Arial"/>
                <a:sym typeface="Arial"/>
              </a:rPr>
              <a:t>الحد الأدنى لأجر البالغين</a:t>
            </a:r>
            <a:endParaRPr/>
          </a:p>
          <a:p>
            <a:pPr indent="0" lvl="0" marL="0" marR="0" rtl="1" algn="ctr">
              <a:lnSpc>
                <a:spcPct val="120000"/>
              </a:lnSpc>
              <a:spcBef>
                <a:spcPts val="0"/>
              </a:spcBef>
              <a:spcAft>
                <a:spcPts val="0"/>
              </a:spcAft>
              <a:buNone/>
            </a:pPr>
            <a:r>
              <a:rPr lang="ar-AE" sz="2700" u="sng">
                <a:solidFill>
                  <a:srgbClr val="000000"/>
                </a:solidFill>
                <a:latin typeface="Arial"/>
                <a:ea typeface="Arial"/>
                <a:cs typeface="Arial"/>
                <a:sym typeface="Arial"/>
              </a:rPr>
              <a:t>182 ساعة شهريًا</a:t>
            </a:r>
            <a:endParaRPr sz="270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0"/>
          <p:cNvSpPr txBox="1"/>
          <p:nvPr>
            <p:ph idx="4294967295" type="title"/>
          </p:nvPr>
        </p:nvSpPr>
        <p:spPr>
          <a:xfrm>
            <a:off x="1947914" y="544420"/>
            <a:ext cx="14184659" cy="999761"/>
          </a:xfrm>
          <a:prstGeom prst="rect">
            <a:avLst/>
          </a:prstGeom>
          <a:noFill/>
          <a:ln>
            <a:noFill/>
          </a:ln>
        </p:spPr>
        <p:txBody>
          <a:bodyPr anchorCtr="0" anchor="t" bIns="0" lIns="0" spcFirstLastPara="1" rIns="0" wrap="square" tIns="0">
            <a:spAutoFit/>
          </a:bodyPr>
          <a:lstStyle/>
          <a:p>
            <a:pPr indent="0" lvl="0" marL="0" rtl="1" algn="r">
              <a:lnSpc>
                <a:spcPct val="160000"/>
              </a:lnSpc>
              <a:spcBef>
                <a:spcPts val="0"/>
              </a:spcBef>
              <a:spcAft>
                <a:spcPts val="0"/>
              </a:spcAft>
              <a:buClr>
                <a:srgbClr val="528DD5"/>
              </a:buClr>
              <a:buSzPts val="5400"/>
              <a:buFont typeface="Arial"/>
              <a:buNone/>
            </a:pPr>
            <a:r>
              <a:rPr b="1" lang="ar-AE" sz="5400">
                <a:solidFill>
                  <a:srgbClr val="528DD5"/>
                </a:solidFill>
              </a:rPr>
              <a:t>الحد الأدنى للأجور - الحساب حسب العمر وساعات العمل</a:t>
            </a:r>
            <a:endParaRPr b="1" i="0" sz="5400" u="none" cap="none" strike="noStrike">
              <a:solidFill>
                <a:srgbClr val="528DD5"/>
              </a:solidFill>
              <a:latin typeface="Rubik"/>
              <a:ea typeface="Rubik"/>
              <a:cs typeface="Rubik"/>
              <a:sym typeface="Rubik"/>
            </a:endParaRPr>
          </a:p>
        </p:txBody>
      </p:sp>
      <p:sp>
        <p:nvSpPr>
          <p:cNvPr id="188" name="Google Shape;188;p10"/>
          <p:cNvSpPr txBox="1"/>
          <p:nvPr/>
        </p:nvSpPr>
        <p:spPr>
          <a:xfrm>
            <a:off x="3115827" y="1906101"/>
            <a:ext cx="12725400" cy="1323439"/>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lang="ar-AE" sz="4000">
                <a:solidFill>
                  <a:schemeClr val="dk1"/>
                </a:solidFill>
                <a:latin typeface="Calibri"/>
                <a:ea typeface="Calibri"/>
                <a:cs typeface="Calibri"/>
                <a:sym typeface="Calibri"/>
              </a:rPr>
              <a:t>احسبوا راتب رونيت قبل خصم الضرائب والتكاليف المختلفة، إذا عملت 12 يومًا، 11 ساعة كل يوم. افترضوا أن عمرها 19 عامًا.</a:t>
            </a:r>
            <a:endParaRPr/>
          </a:p>
        </p:txBody>
      </p:sp>
      <p:sp>
        <p:nvSpPr>
          <p:cNvPr id="189" name="Google Shape;189;p10"/>
          <p:cNvSpPr txBox="1"/>
          <p:nvPr/>
        </p:nvSpPr>
        <p:spPr>
          <a:xfrm>
            <a:off x="1804167" y="4058973"/>
            <a:ext cx="15451854" cy="5683607"/>
          </a:xfrm>
          <a:prstGeom prst="rect">
            <a:avLst/>
          </a:prstGeom>
          <a:noFill/>
          <a:ln>
            <a:noFill/>
          </a:ln>
        </p:spPr>
        <p:txBody>
          <a:bodyPr anchorCtr="0" anchor="t" bIns="45700" lIns="91425" spcFirstLastPara="1" rIns="91425" wrap="square" tIns="45700">
            <a:spAutoFit/>
          </a:bodyPr>
          <a:lstStyle/>
          <a:p>
            <a:pPr indent="0" lvl="0" marL="0" marR="0" rtl="1" algn="ctr">
              <a:lnSpc>
                <a:spcPct val="150000"/>
              </a:lnSpc>
              <a:spcBef>
                <a:spcPts val="0"/>
              </a:spcBef>
              <a:spcAft>
                <a:spcPts val="0"/>
              </a:spcAft>
              <a:buNone/>
            </a:pPr>
            <a:r>
              <a:rPr b="1" lang="ar-AE" sz="2800">
                <a:solidFill>
                  <a:schemeClr val="dk1"/>
                </a:solidFill>
                <a:latin typeface="Arial"/>
                <a:ea typeface="Arial"/>
                <a:cs typeface="Arial"/>
                <a:sym typeface="Arial"/>
              </a:rPr>
              <a:t>الأجر مقابل ساعات 100٪: الأجر الأساسي بالساعة 35.4 ش.ج ×1 (100٪) ×8 ساعات يومية = 283.2 ش.ج.</a:t>
            </a:r>
            <a:endParaRPr/>
          </a:p>
          <a:p>
            <a:pPr indent="0" lvl="0" marL="0" marR="0" rtl="1" algn="ctr">
              <a:lnSpc>
                <a:spcPct val="150000"/>
              </a:lnSpc>
              <a:spcBef>
                <a:spcPts val="800"/>
              </a:spcBef>
              <a:spcAft>
                <a:spcPts val="0"/>
              </a:spcAft>
              <a:buNone/>
            </a:pPr>
            <a:r>
              <a:rPr b="1" lang="ar-AE" sz="2800">
                <a:solidFill>
                  <a:schemeClr val="dk1"/>
                </a:solidFill>
                <a:latin typeface="Arial"/>
                <a:ea typeface="Arial"/>
                <a:cs typeface="Arial"/>
                <a:sym typeface="Arial"/>
              </a:rPr>
              <a:t>الأجر مقابل ساعات 125٪: الأجر الأساسي بالساعة 35.4 ش.ج ×1.25 (125٪) ×2 ساعات يومية (الساعات 9-10) = 88.5 ش.ج.</a:t>
            </a:r>
            <a:endParaRPr/>
          </a:p>
          <a:p>
            <a:pPr indent="0" lvl="0" marL="0" marR="0" rtl="1" algn="ctr">
              <a:lnSpc>
                <a:spcPct val="150000"/>
              </a:lnSpc>
              <a:spcBef>
                <a:spcPts val="800"/>
              </a:spcBef>
              <a:spcAft>
                <a:spcPts val="0"/>
              </a:spcAft>
              <a:buNone/>
            </a:pPr>
            <a:r>
              <a:rPr b="1" lang="ar-AE" sz="2800">
                <a:solidFill>
                  <a:schemeClr val="dk1"/>
                </a:solidFill>
                <a:latin typeface="Arial"/>
                <a:ea typeface="Arial"/>
                <a:cs typeface="Arial"/>
                <a:sym typeface="Arial"/>
              </a:rPr>
              <a:t>الأجر مقابل ساعات 150٪: الأجر الأساسي بالساعة 35.4 ش.ج ×1.5 (150٪) ×1 ساعة يومية (الساعة 11) = 53.1 ش.ج.</a:t>
            </a:r>
            <a:endParaRPr/>
          </a:p>
          <a:p>
            <a:pPr indent="0" lvl="0" marL="0" marR="0" rtl="1" algn="ctr">
              <a:lnSpc>
                <a:spcPct val="150000"/>
              </a:lnSpc>
              <a:spcBef>
                <a:spcPts val="800"/>
              </a:spcBef>
              <a:spcAft>
                <a:spcPts val="0"/>
              </a:spcAft>
              <a:buNone/>
            </a:pPr>
            <a:r>
              <a:t/>
            </a:r>
            <a:endParaRPr b="1" sz="2800">
              <a:solidFill>
                <a:schemeClr val="dk1"/>
              </a:solidFill>
              <a:latin typeface="Arial"/>
              <a:ea typeface="Arial"/>
              <a:cs typeface="Arial"/>
              <a:sym typeface="Arial"/>
            </a:endParaRPr>
          </a:p>
          <a:p>
            <a:pPr indent="0" lvl="0" marL="0" marR="0" rtl="1" algn="ctr">
              <a:lnSpc>
                <a:spcPct val="150000"/>
              </a:lnSpc>
              <a:spcBef>
                <a:spcPts val="800"/>
              </a:spcBef>
              <a:spcAft>
                <a:spcPts val="0"/>
              </a:spcAft>
              <a:buNone/>
            </a:pPr>
            <a:r>
              <a:rPr b="1" lang="ar-AE" sz="4000" u="sng">
                <a:solidFill>
                  <a:srgbClr val="FF0000"/>
                </a:solidFill>
                <a:latin typeface="Arial"/>
                <a:ea typeface="Arial"/>
                <a:cs typeface="Arial"/>
                <a:sym typeface="Arial"/>
              </a:rPr>
              <a:t>نجمع كل شيء ونحصل على: 424.8 ش.ج ليوم عمل واحد.</a:t>
            </a:r>
            <a:endParaRPr/>
          </a:p>
          <a:p>
            <a:pPr indent="0" lvl="0" marL="0" marR="0" rtl="1" algn="ctr">
              <a:lnSpc>
                <a:spcPct val="150000"/>
              </a:lnSpc>
              <a:spcBef>
                <a:spcPts val="800"/>
              </a:spcBef>
              <a:spcAft>
                <a:spcPts val="0"/>
              </a:spcAft>
              <a:buNone/>
            </a:pPr>
            <a:r>
              <a:rPr b="1" lang="ar-AE" sz="4000" u="sng">
                <a:solidFill>
                  <a:srgbClr val="FF0000"/>
                </a:solidFill>
                <a:latin typeface="Arial"/>
                <a:ea typeface="Arial"/>
                <a:cs typeface="Arial"/>
                <a:sym typeface="Arial"/>
              </a:rPr>
              <a:t>نضرب في 12 يومًا ونحصل على: 5,097.6 ش.ج.</a:t>
            </a:r>
            <a:endParaRPr sz="4800" u="sng">
              <a:solidFill>
                <a:srgbClr val="FF0000"/>
              </a:solidFill>
              <a:highlight>
                <a:srgbClr val="FFFF00"/>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1" title="صورة"/>
          <p:cNvSpPr/>
          <p:nvPr/>
        </p:nvSpPr>
        <p:spPr>
          <a:xfrm>
            <a:off x="365012" y="7210535"/>
            <a:ext cx="13441794" cy="2755568"/>
          </a:xfrm>
          <a:custGeom>
            <a:rect b="b" l="l" r="r" t="t"/>
            <a:pathLst>
              <a:path extrusionOk="0" h="2755568" w="13441794">
                <a:moveTo>
                  <a:pt x="0" y="0"/>
                </a:moveTo>
                <a:lnTo>
                  <a:pt x="13441794" y="0"/>
                </a:lnTo>
                <a:lnTo>
                  <a:pt x="13441794" y="2755568"/>
                </a:lnTo>
                <a:lnTo>
                  <a:pt x="0" y="2755568"/>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happy birthday " id="196" name="Google Shape;196;p11" title="صورة"/>
          <p:cNvSpPr/>
          <p:nvPr/>
        </p:nvSpPr>
        <p:spPr>
          <a:xfrm>
            <a:off x="5968284" y="7559222"/>
            <a:ext cx="2529653" cy="935972"/>
          </a:xfrm>
          <a:custGeom>
            <a:rect b="b" l="l" r="r" t="t"/>
            <a:pathLst>
              <a:path extrusionOk="0" h="935972" w="2529653">
                <a:moveTo>
                  <a:pt x="0" y="0"/>
                </a:moveTo>
                <a:lnTo>
                  <a:pt x="2529653" y="0"/>
                </a:lnTo>
                <a:lnTo>
                  <a:pt x="2529653" y="935971"/>
                </a:lnTo>
                <a:lnTo>
                  <a:pt x="0" y="93597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7" name="Google Shape;197;p11" title="صورة"/>
          <p:cNvSpPr/>
          <p:nvPr/>
        </p:nvSpPr>
        <p:spPr>
          <a:xfrm>
            <a:off x="12431427" y="7273396"/>
            <a:ext cx="1375379" cy="1375379"/>
          </a:xfrm>
          <a:custGeom>
            <a:rect b="b" l="l" r="r" t="t"/>
            <a:pathLst>
              <a:path extrusionOk="0" h="1375379" w="1375379">
                <a:moveTo>
                  <a:pt x="0" y="0"/>
                </a:moveTo>
                <a:lnTo>
                  <a:pt x="1375379" y="0"/>
                </a:lnTo>
                <a:lnTo>
                  <a:pt x="1375379" y="1375379"/>
                </a:lnTo>
                <a:lnTo>
                  <a:pt x="0" y="1375379"/>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8" name="Google Shape;198;p11"/>
          <p:cNvSpPr txBox="1"/>
          <p:nvPr/>
        </p:nvSpPr>
        <p:spPr>
          <a:xfrm>
            <a:off x="6287060" y="8659160"/>
            <a:ext cx="820936" cy="4953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ar-AE" sz="3200">
                <a:solidFill>
                  <a:srgbClr val="000000"/>
                </a:solidFill>
                <a:latin typeface="Arial"/>
                <a:ea typeface="Arial"/>
                <a:cs typeface="Arial"/>
                <a:sym typeface="Arial"/>
              </a:rPr>
              <a:t>22.5</a:t>
            </a:r>
            <a:endParaRPr/>
          </a:p>
        </p:txBody>
      </p:sp>
      <p:grpSp>
        <p:nvGrpSpPr>
          <p:cNvPr id="199" name="Google Shape;199;p11" title="صورة"/>
          <p:cNvGrpSpPr/>
          <p:nvPr/>
        </p:nvGrpSpPr>
        <p:grpSpPr>
          <a:xfrm>
            <a:off x="994070" y="8680358"/>
            <a:ext cx="11386862" cy="1235922"/>
            <a:chOff x="9808" y="-122889"/>
            <a:chExt cx="15182483" cy="1647895"/>
          </a:xfrm>
        </p:grpSpPr>
        <p:sp>
          <p:nvSpPr>
            <p:cNvPr id="200" name="Google Shape;200;p11" title="صورة"/>
            <p:cNvSpPr/>
            <p:nvPr/>
          </p:nvSpPr>
          <p:spPr>
            <a:xfrm>
              <a:off x="1335880" y="463365"/>
              <a:ext cx="6066521" cy="1061641"/>
            </a:xfrm>
            <a:custGeom>
              <a:rect b="b" l="l" r="r" t="t"/>
              <a:pathLst>
                <a:path extrusionOk="0" h="1061641" w="6066521">
                  <a:moveTo>
                    <a:pt x="0" y="0"/>
                  </a:moveTo>
                  <a:lnTo>
                    <a:pt x="6066521" y="0"/>
                  </a:lnTo>
                  <a:lnTo>
                    <a:pt x="6066521" y="1061641"/>
                  </a:lnTo>
                  <a:lnTo>
                    <a:pt x="0" y="106164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1" name="Google Shape;201;p11"/>
            <p:cNvSpPr txBox="1"/>
            <p:nvPr/>
          </p:nvSpPr>
          <p:spPr>
            <a:xfrm>
              <a:off x="9808" y="5434"/>
              <a:ext cx="2873971" cy="657225"/>
            </a:xfrm>
            <a:prstGeom prst="rect">
              <a:avLst/>
            </a:prstGeom>
            <a:noFill/>
            <a:ln>
              <a:noFill/>
            </a:ln>
          </p:spPr>
          <p:txBody>
            <a:bodyPr anchorCtr="0" anchor="t" bIns="0" lIns="0" spcFirstLastPara="1" rIns="0" wrap="square" tIns="0">
              <a:spAutoFit/>
            </a:bodyPr>
            <a:lstStyle/>
            <a:p>
              <a:pPr indent="0" lvl="0" marL="0" marR="0" rtl="1" algn="ctr">
                <a:lnSpc>
                  <a:spcPct val="120000"/>
                </a:lnSpc>
                <a:spcBef>
                  <a:spcPts val="0"/>
                </a:spcBef>
                <a:spcAft>
                  <a:spcPts val="0"/>
                </a:spcAft>
                <a:buNone/>
              </a:pPr>
              <a:r>
                <a:rPr b="1" lang="ar-AE" sz="3200">
                  <a:solidFill>
                    <a:srgbClr val="16599D"/>
                  </a:solidFill>
                  <a:latin typeface="Rubik"/>
                  <a:ea typeface="Rubik"/>
                  <a:cs typeface="Rubik"/>
                  <a:sym typeface="Rubik"/>
                </a:rPr>
                <a:t>27.93 شاقل</a:t>
              </a:r>
              <a:endParaRPr b="1" sz="3200">
                <a:solidFill>
                  <a:srgbClr val="16599D"/>
                </a:solidFill>
                <a:latin typeface="Rubik"/>
                <a:ea typeface="Rubik"/>
                <a:cs typeface="Rubik"/>
                <a:sym typeface="Rubik"/>
              </a:endParaRPr>
            </a:p>
          </p:txBody>
        </p:sp>
        <p:sp>
          <p:nvSpPr>
            <p:cNvPr id="202" name="Google Shape;202;p11"/>
            <p:cNvSpPr txBox="1"/>
            <p:nvPr/>
          </p:nvSpPr>
          <p:spPr>
            <a:xfrm>
              <a:off x="8445624" y="-122889"/>
              <a:ext cx="3141957" cy="657225"/>
            </a:xfrm>
            <a:prstGeom prst="rect">
              <a:avLst/>
            </a:prstGeom>
            <a:noFill/>
            <a:ln>
              <a:noFill/>
            </a:ln>
          </p:spPr>
          <p:txBody>
            <a:bodyPr anchorCtr="0" anchor="t" bIns="0" lIns="0" spcFirstLastPara="1" rIns="0" wrap="square" tIns="0">
              <a:spAutoFit/>
            </a:bodyPr>
            <a:lstStyle/>
            <a:p>
              <a:pPr indent="0" lvl="0" marL="0" marR="0" rtl="1" algn="ctr">
                <a:lnSpc>
                  <a:spcPct val="120000"/>
                </a:lnSpc>
                <a:spcBef>
                  <a:spcPts val="0"/>
                </a:spcBef>
                <a:spcAft>
                  <a:spcPts val="0"/>
                </a:spcAft>
                <a:buNone/>
              </a:pPr>
              <a:r>
                <a:rPr b="1" lang="ar-AE" sz="3200">
                  <a:solidFill>
                    <a:srgbClr val="16599D"/>
                  </a:solidFill>
                  <a:latin typeface="Rubik"/>
                  <a:ea typeface="Rubik"/>
                  <a:cs typeface="Rubik"/>
                  <a:sym typeface="Rubik"/>
                </a:rPr>
                <a:t>30.91 شاقل</a:t>
              </a:r>
              <a:endParaRPr b="1" sz="3200">
                <a:solidFill>
                  <a:srgbClr val="16599D"/>
                </a:solidFill>
                <a:latin typeface="Rubik"/>
                <a:ea typeface="Rubik"/>
                <a:cs typeface="Rubik"/>
                <a:sym typeface="Rubik"/>
              </a:endParaRPr>
            </a:p>
          </p:txBody>
        </p:sp>
        <p:sp>
          <p:nvSpPr>
            <p:cNvPr id="203" name="Google Shape;203;p11" title="صورة"/>
            <p:cNvSpPr/>
            <p:nvPr/>
          </p:nvSpPr>
          <p:spPr>
            <a:xfrm>
              <a:off x="9125770" y="352762"/>
              <a:ext cx="6066521" cy="1061641"/>
            </a:xfrm>
            <a:custGeom>
              <a:rect b="b" l="l" r="r" t="t"/>
              <a:pathLst>
                <a:path extrusionOk="0" h="1061641" w="6066521">
                  <a:moveTo>
                    <a:pt x="0" y="0"/>
                  </a:moveTo>
                  <a:lnTo>
                    <a:pt x="6066521" y="0"/>
                  </a:lnTo>
                  <a:lnTo>
                    <a:pt x="6066521" y="1061641"/>
                  </a:lnTo>
                  <a:lnTo>
                    <a:pt x="0" y="106164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204" name="Google Shape;204;p11" title="صورة"/>
          <p:cNvSpPr/>
          <p:nvPr/>
        </p:nvSpPr>
        <p:spPr>
          <a:xfrm>
            <a:off x="2071809" y="1527070"/>
            <a:ext cx="4495941" cy="5619926"/>
          </a:xfrm>
          <a:custGeom>
            <a:rect b="b" l="l" r="r" t="t"/>
            <a:pathLst>
              <a:path extrusionOk="0" h="5619926" w="4495941">
                <a:moveTo>
                  <a:pt x="0" y="0"/>
                </a:moveTo>
                <a:lnTo>
                  <a:pt x="4495941" y="0"/>
                </a:lnTo>
                <a:lnTo>
                  <a:pt x="4495941" y="5619927"/>
                </a:lnTo>
                <a:lnTo>
                  <a:pt x="0" y="561992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5" name="Google Shape;205;p11"/>
          <p:cNvSpPr txBox="1"/>
          <p:nvPr>
            <p:ph idx="4294967295" type="title"/>
          </p:nvPr>
        </p:nvSpPr>
        <p:spPr>
          <a:xfrm>
            <a:off x="3149548" y="453673"/>
            <a:ext cx="12877800" cy="999761"/>
          </a:xfrm>
          <a:prstGeom prst="rect">
            <a:avLst/>
          </a:prstGeom>
          <a:noFill/>
          <a:ln>
            <a:noFill/>
          </a:ln>
        </p:spPr>
        <p:txBody>
          <a:bodyPr anchorCtr="0" anchor="t" bIns="0" lIns="0" spcFirstLastPara="1" rIns="0" wrap="square" tIns="0">
            <a:spAutoFit/>
          </a:bodyPr>
          <a:lstStyle/>
          <a:p>
            <a:pPr indent="0" lvl="0" marL="0" rtl="1" algn="r">
              <a:lnSpc>
                <a:spcPct val="160000"/>
              </a:lnSpc>
              <a:spcBef>
                <a:spcPts val="0"/>
              </a:spcBef>
              <a:spcAft>
                <a:spcPts val="0"/>
              </a:spcAft>
              <a:buClr>
                <a:srgbClr val="0070C0"/>
              </a:buClr>
              <a:buSzPts val="5400"/>
              <a:buFont typeface="Arial"/>
              <a:buNone/>
            </a:pPr>
            <a:r>
              <a:rPr b="1" lang="ar-AE" sz="5400">
                <a:solidFill>
                  <a:srgbClr val="0070C0"/>
                </a:solidFill>
              </a:rPr>
              <a:t>الحد الأدنى للأجور - الحساب حسب العمر وساعات العمل</a:t>
            </a:r>
            <a:endParaRPr b="1" i="0" sz="5400" u="none" cap="none" strike="noStrike">
              <a:solidFill>
                <a:srgbClr val="0070C0"/>
              </a:solidFill>
              <a:latin typeface="Rubik"/>
              <a:ea typeface="Rubik"/>
              <a:cs typeface="Rubik"/>
              <a:sym typeface="Rubik"/>
            </a:endParaRPr>
          </a:p>
        </p:txBody>
      </p:sp>
      <p:sp>
        <p:nvSpPr>
          <p:cNvPr id="206" name="Google Shape;206;p11"/>
          <p:cNvSpPr txBox="1"/>
          <p:nvPr/>
        </p:nvSpPr>
        <p:spPr>
          <a:xfrm>
            <a:off x="6858000" y="2041389"/>
            <a:ext cx="10843702" cy="4392421"/>
          </a:xfrm>
          <a:prstGeom prst="rect">
            <a:avLst/>
          </a:prstGeom>
          <a:noFill/>
          <a:ln>
            <a:noFill/>
          </a:ln>
        </p:spPr>
        <p:txBody>
          <a:bodyPr anchorCtr="0" anchor="t" bIns="0" lIns="0" spcFirstLastPara="1" rIns="0" wrap="square" tIns="0">
            <a:spAutoFit/>
          </a:bodyPr>
          <a:lstStyle/>
          <a:p>
            <a:pPr indent="0" lvl="0" marL="0" marR="0" rtl="1" algn="ctr">
              <a:lnSpc>
                <a:spcPct val="159545"/>
              </a:lnSpc>
              <a:spcBef>
                <a:spcPts val="0"/>
              </a:spcBef>
              <a:spcAft>
                <a:spcPts val="0"/>
              </a:spcAft>
              <a:buNone/>
            </a:pPr>
            <a:r>
              <a:rPr b="1" lang="ar-AE" sz="4400" u="sng">
                <a:solidFill>
                  <a:srgbClr val="FF0000"/>
                </a:solidFill>
                <a:latin typeface="Arial"/>
                <a:ea typeface="Arial"/>
                <a:cs typeface="Arial"/>
                <a:sym typeface="Arial"/>
              </a:rPr>
              <a:t>عيد الميلاد:</a:t>
            </a:r>
            <a:br>
              <a:rPr b="1" lang="ar-AE" sz="4400">
                <a:solidFill>
                  <a:schemeClr val="dk1"/>
                </a:solidFill>
                <a:latin typeface="Calibri"/>
                <a:ea typeface="Calibri"/>
                <a:cs typeface="Calibri"/>
                <a:sym typeface="Calibri"/>
              </a:rPr>
            </a:br>
            <a:r>
              <a:rPr b="1" lang="ar-AE" sz="4400">
                <a:solidFill>
                  <a:schemeClr val="dk1"/>
                </a:solidFill>
                <a:latin typeface="Calibri"/>
                <a:ea typeface="Calibri"/>
                <a:cs typeface="Calibri"/>
                <a:sym typeface="Calibri"/>
              </a:rPr>
              <a:t>مبروك، احتفلت بعيد ميلادك الـ17 في 22.05.</a:t>
            </a:r>
            <a:endParaRPr/>
          </a:p>
          <a:p>
            <a:pPr indent="0" lvl="0" marL="0" marR="0" rtl="1" algn="ctr">
              <a:lnSpc>
                <a:spcPct val="159545"/>
              </a:lnSpc>
              <a:spcBef>
                <a:spcPts val="0"/>
              </a:spcBef>
              <a:spcAft>
                <a:spcPts val="0"/>
              </a:spcAft>
              <a:buNone/>
            </a:pPr>
            <a:r>
              <a:rPr b="1" lang="ar-AE" sz="4400">
                <a:solidFill>
                  <a:schemeClr val="dk1"/>
                </a:solidFill>
                <a:latin typeface="Calibri"/>
                <a:ea typeface="Calibri"/>
                <a:cs typeface="Calibri"/>
                <a:sym typeface="Calibri"/>
              </a:rPr>
              <a:t>أنتِ تعملين منذ نصف عام في محل الآيس كريم في الحي.</a:t>
            </a:r>
            <a:endParaRPr/>
          </a:p>
          <a:p>
            <a:pPr indent="0" lvl="0" marL="0" marR="0" rtl="1" algn="ctr">
              <a:lnSpc>
                <a:spcPct val="159545"/>
              </a:lnSpc>
              <a:spcBef>
                <a:spcPts val="0"/>
              </a:spcBef>
              <a:spcAft>
                <a:spcPts val="0"/>
              </a:spcAft>
              <a:buNone/>
            </a:pPr>
            <a:r>
              <a:rPr b="1" lang="ar-AE" sz="4400">
                <a:solidFill>
                  <a:schemeClr val="dk1"/>
                </a:solidFill>
                <a:latin typeface="Calibri"/>
                <a:ea typeface="Calibri"/>
                <a:cs typeface="Calibri"/>
                <a:sym typeface="Calibri"/>
              </a:rPr>
              <a:t>في شهر مايو، عملتِ 5 ساعات كل يوم.</a:t>
            </a:r>
            <a:endParaRPr/>
          </a:p>
          <a:p>
            <a:pPr indent="0" lvl="0" marL="0" marR="0" rtl="1" algn="ctr">
              <a:lnSpc>
                <a:spcPct val="159545"/>
              </a:lnSpc>
              <a:spcBef>
                <a:spcPts val="0"/>
              </a:spcBef>
              <a:spcAft>
                <a:spcPts val="0"/>
              </a:spcAft>
              <a:buNone/>
            </a:pPr>
            <a:r>
              <a:rPr b="1" lang="ar-AE" sz="4400">
                <a:solidFill>
                  <a:schemeClr val="dk1"/>
                </a:solidFill>
                <a:latin typeface="Calibri"/>
                <a:ea typeface="Calibri"/>
                <a:cs typeface="Calibri"/>
                <a:sym typeface="Calibri"/>
              </a:rPr>
              <a:t>ب. كم سيكون راتبك الشهري لشهر مايو؟</a:t>
            </a:r>
            <a:endParaRPr/>
          </a:p>
        </p:txBody>
      </p:sp>
      <p:sp>
        <p:nvSpPr>
          <p:cNvPr id="207" name="Google Shape;207;p11"/>
          <p:cNvSpPr txBox="1"/>
          <p:nvPr/>
        </p:nvSpPr>
        <p:spPr>
          <a:xfrm>
            <a:off x="1988624" y="6823518"/>
            <a:ext cx="587607" cy="4953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ar-AE" sz="3200">
                <a:solidFill>
                  <a:srgbClr val="000000"/>
                </a:solidFill>
                <a:latin typeface="Arial"/>
                <a:ea typeface="Arial"/>
                <a:cs typeface="Arial"/>
                <a:sym typeface="Arial"/>
              </a:rPr>
              <a:t>1.5</a:t>
            </a:r>
            <a:endParaRPr/>
          </a:p>
        </p:txBody>
      </p:sp>
      <p:sp>
        <p:nvSpPr>
          <p:cNvPr id="208" name="Google Shape;208;p11"/>
          <p:cNvSpPr txBox="1"/>
          <p:nvPr/>
        </p:nvSpPr>
        <p:spPr>
          <a:xfrm>
            <a:off x="11716298" y="6823518"/>
            <a:ext cx="856702" cy="4953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lang="ar-AE" sz="3200">
                <a:solidFill>
                  <a:srgbClr val="000000"/>
                </a:solidFill>
                <a:latin typeface="Arial"/>
                <a:ea typeface="Arial"/>
                <a:cs typeface="Arial"/>
                <a:sym typeface="Arial"/>
              </a:rPr>
              <a:t>31.5</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2"/>
          <p:cNvSpPr txBox="1"/>
          <p:nvPr>
            <p:ph idx="4294967295" type="title"/>
          </p:nvPr>
        </p:nvSpPr>
        <p:spPr>
          <a:xfrm>
            <a:off x="4243251" y="777240"/>
            <a:ext cx="11454820" cy="980589"/>
          </a:xfrm>
          <a:prstGeom prst="rect">
            <a:avLst/>
          </a:prstGeom>
          <a:noFill/>
          <a:ln>
            <a:noFill/>
          </a:ln>
        </p:spPr>
        <p:txBody>
          <a:bodyPr anchorCtr="0" anchor="t" bIns="0" lIns="0" spcFirstLastPara="1" rIns="0" wrap="square" tIns="0">
            <a:spAutoFit/>
          </a:bodyPr>
          <a:lstStyle/>
          <a:p>
            <a:pPr indent="0" lvl="0" marL="0" rtl="1" algn="r">
              <a:lnSpc>
                <a:spcPct val="196363"/>
              </a:lnSpc>
              <a:spcBef>
                <a:spcPts val="0"/>
              </a:spcBef>
              <a:spcAft>
                <a:spcPts val="0"/>
              </a:spcAft>
              <a:buClr>
                <a:srgbClr val="0070C0"/>
              </a:buClr>
              <a:buSzPts val="4400"/>
              <a:buFont typeface="Arial"/>
              <a:buNone/>
            </a:pPr>
            <a:r>
              <a:rPr b="1" lang="ar-AE">
                <a:solidFill>
                  <a:srgbClr val="0070C0"/>
                </a:solidFill>
              </a:rPr>
              <a:t>الحد الأدنى للأجور - الحساب حسب العمر وساعات العمل</a:t>
            </a:r>
            <a:endParaRPr b="1" i="0" u="none" cap="none" strike="noStrike">
              <a:solidFill>
                <a:srgbClr val="0070C0"/>
              </a:solidFill>
              <a:latin typeface="Rubik"/>
              <a:ea typeface="Rubik"/>
              <a:cs typeface="Rubik"/>
              <a:sym typeface="Rubik"/>
            </a:endParaRPr>
          </a:p>
        </p:txBody>
      </p:sp>
      <p:sp>
        <p:nvSpPr>
          <p:cNvPr id="214" name="Google Shape;214;p12"/>
          <p:cNvSpPr txBox="1"/>
          <p:nvPr/>
        </p:nvSpPr>
        <p:spPr>
          <a:xfrm>
            <a:off x="3810000" y="2191136"/>
            <a:ext cx="15753788" cy="5386090"/>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b="1" lang="ar-AE" sz="3900">
                <a:solidFill>
                  <a:srgbClr val="FF0000"/>
                </a:solidFill>
                <a:latin typeface="Arial"/>
                <a:ea typeface="Arial"/>
                <a:cs typeface="Arial"/>
                <a:sym typeface="Arial"/>
              </a:rPr>
              <a:t>تأثير عيد الميلاد:</a:t>
            </a:r>
            <a:endParaRPr/>
          </a:p>
          <a:p>
            <a:pPr indent="0" lvl="0" marL="0" marR="0" rtl="1" algn="ctr">
              <a:lnSpc>
                <a:spcPct val="180000"/>
              </a:lnSpc>
              <a:spcBef>
                <a:spcPts val="0"/>
              </a:spcBef>
              <a:spcAft>
                <a:spcPts val="0"/>
              </a:spcAft>
              <a:buNone/>
            </a:pPr>
            <a:r>
              <a:rPr b="1" lang="ar-AE" sz="3900">
                <a:solidFill>
                  <a:schemeClr val="dk1"/>
                </a:solidFill>
                <a:latin typeface="Arial"/>
                <a:ea typeface="Arial"/>
                <a:cs typeface="Arial"/>
                <a:sym typeface="Arial"/>
              </a:rPr>
              <a:t>مبروك، احتفلت بعيد ميلادك الـ17 في 22.05.</a:t>
            </a:r>
            <a:endParaRPr/>
          </a:p>
          <a:p>
            <a:pPr indent="0" lvl="0" marL="0" marR="0" rtl="1" algn="ctr">
              <a:lnSpc>
                <a:spcPct val="180000"/>
              </a:lnSpc>
              <a:spcBef>
                <a:spcPts val="0"/>
              </a:spcBef>
              <a:spcAft>
                <a:spcPts val="0"/>
              </a:spcAft>
              <a:buNone/>
            </a:pPr>
            <a:r>
              <a:rPr b="1" lang="ar-AE" sz="3900">
                <a:solidFill>
                  <a:schemeClr val="dk1"/>
                </a:solidFill>
                <a:latin typeface="Arial"/>
                <a:ea typeface="Arial"/>
                <a:cs typeface="Arial"/>
                <a:sym typeface="Arial"/>
              </a:rPr>
              <a:t>أنتِ تعملين منذ نصف عام في محل الآيس كريم في الحي.</a:t>
            </a:r>
            <a:endParaRPr/>
          </a:p>
          <a:p>
            <a:pPr indent="0" lvl="0" marL="0" marR="0" rtl="1" algn="ctr">
              <a:lnSpc>
                <a:spcPct val="180000"/>
              </a:lnSpc>
              <a:spcBef>
                <a:spcPts val="0"/>
              </a:spcBef>
              <a:spcAft>
                <a:spcPts val="0"/>
              </a:spcAft>
              <a:buNone/>
            </a:pPr>
            <a:r>
              <a:rPr b="1" lang="ar-AE" sz="3900">
                <a:solidFill>
                  <a:schemeClr val="dk1"/>
                </a:solidFill>
                <a:latin typeface="Arial"/>
                <a:ea typeface="Arial"/>
                <a:cs typeface="Arial"/>
                <a:sym typeface="Arial"/>
              </a:rPr>
              <a:t>في شهر مايو، عملتِ 5 ساعات كل يوم.</a:t>
            </a:r>
            <a:endParaRPr/>
          </a:p>
          <a:p>
            <a:pPr indent="0" lvl="0" marL="0" marR="0" rtl="1" algn="ctr">
              <a:lnSpc>
                <a:spcPct val="180000"/>
              </a:lnSpc>
              <a:spcBef>
                <a:spcPts val="0"/>
              </a:spcBef>
              <a:spcAft>
                <a:spcPts val="0"/>
              </a:spcAft>
              <a:buNone/>
            </a:pPr>
            <a:r>
              <a:rPr b="1" lang="ar-AE" sz="3900">
                <a:solidFill>
                  <a:schemeClr val="dk1"/>
                </a:solidFill>
                <a:latin typeface="Arial"/>
                <a:ea typeface="Arial"/>
                <a:cs typeface="Arial"/>
                <a:sym typeface="Arial"/>
              </a:rPr>
              <a:t>ب. كم سيكون راتبك الشهري لشهر مايو؟</a:t>
            </a:r>
            <a:endParaRPr/>
          </a:p>
          <a:p>
            <a:pPr indent="0" lvl="0" marL="0" marR="0" rtl="1" algn="ctr">
              <a:lnSpc>
                <a:spcPct val="180000"/>
              </a:lnSpc>
              <a:spcBef>
                <a:spcPts val="0"/>
              </a:spcBef>
              <a:spcAft>
                <a:spcPts val="0"/>
              </a:spcAft>
              <a:buNone/>
            </a:pPr>
            <a:r>
              <a:rPr b="1" lang="ar-AE" sz="3900">
                <a:solidFill>
                  <a:schemeClr val="dk1"/>
                </a:solidFill>
                <a:latin typeface="Arial"/>
                <a:ea typeface="Arial"/>
                <a:cs typeface="Arial"/>
                <a:sym typeface="Arial"/>
              </a:rPr>
              <a:t>(حتى 21.5 عملتِ 14 يومًا، ابتداءً من 22.5، عملتِ سبعة أيام إضافية).</a:t>
            </a:r>
            <a:endParaRPr b="1" sz="3900">
              <a:solidFill>
                <a:schemeClr val="dk1"/>
              </a:solidFill>
              <a:latin typeface="Arial"/>
              <a:ea typeface="Arial"/>
              <a:cs typeface="Arial"/>
              <a:sym typeface="Arial"/>
            </a:endParaRPr>
          </a:p>
        </p:txBody>
      </p:sp>
      <p:sp>
        <p:nvSpPr>
          <p:cNvPr id="215" name="Google Shape;215;p12"/>
          <p:cNvSpPr txBox="1"/>
          <p:nvPr/>
        </p:nvSpPr>
        <p:spPr>
          <a:xfrm>
            <a:off x="922950" y="8734425"/>
            <a:ext cx="14799070" cy="502445"/>
          </a:xfrm>
          <a:prstGeom prst="rect">
            <a:avLst/>
          </a:prstGeom>
          <a:noFill/>
          <a:ln>
            <a:noFill/>
          </a:ln>
        </p:spPr>
        <p:txBody>
          <a:bodyPr anchorCtr="0" anchor="t" bIns="0" lIns="0" spcFirstLastPara="1" rIns="0" wrap="square" tIns="0">
            <a:spAutoFit/>
          </a:bodyPr>
          <a:lstStyle/>
          <a:p>
            <a:pPr indent="0" lvl="0" marL="0" marR="0" rtl="0" algn="l">
              <a:lnSpc>
                <a:spcPct val="120005"/>
              </a:lnSpc>
              <a:spcBef>
                <a:spcPts val="0"/>
              </a:spcBef>
              <a:spcAft>
                <a:spcPts val="0"/>
              </a:spcAft>
              <a:buNone/>
            </a:pPr>
            <a:r>
              <a:rPr lang="ar-AE" sz="3399">
                <a:solidFill>
                  <a:srgbClr val="000000"/>
                </a:solidFill>
                <a:latin typeface="Arial"/>
                <a:ea typeface="Arial"/>
                <a:cs typeface="Arial"/>
                <a:sym typeface="Arial"/>
              </a:rPr>
              <a:t>(27.93 X 14 X 5) + (30.91 X 7 X 5) = 1,955.1 + 1,081.85 =</a:t>
            </a:r>
            <a:r>
              <a:rPr b="1" lang="ar-AE" sz="3399">
                <a:solidFill>
                  <a:srgbClr val="CA524F"/>
                </a:solidFill>
                <a:latin typeface="Rubik"/>
                <a:ea typeface="Rubik"/>
                <a:cs typeface="Rubik"/>
                <a:sym typeface="Rubik"/>
              </a:rPr>
              <a:t> 3,036.95</a:t>
            </a:r>
            <a:endParaRPr/>
          </a:p>
        </p:txBody>
      </p:sp>
      <p:sp>
        <p:nvSpPr>
          <p:cNvPr id="216" name="Google Shape;216;p12" title="صورة"/>
          <p:cNvSpPr/>
          <p:nvPr/>
        </p:nvSpPr>
        <p:spPr>
          <a:xfrm>
            <a:off x="762000" y="800100"/>
            <a:ext cx="4495941" cy="5619926"/>
          </a:xfrm>
          <a:custGeom>
            <a:rect b="b" l="l" r="r" t="t"/>
            <a:pathLst>
              <a:path extrusionOk="0" h="5619926" w="4495941">
                <a:moveTo>
                  <a:pt x="0" y="0"/>
                </a:moveTo>
                <a:lnTo>
                  <a:pt x="4495941" y="0"/>
                </a:lnTo>
                <a:lnTo>
                  <a:pt x="4495941" y="5619927"/>
                </a:lnTo>
                <a:lnTo>
                  <a:pt x="0" y="561992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3"/>
          <p:cNvSpPr txBox="1"/>
          <p:nvPr>
            <p:ph idx="4294967295" type="title"/>
          </p:nvPr>
        </p:nvSpPr>
        <p:spPr>
          <a:xfrm>
            <a:off x="6802994" y="609312"/>
            <a:ext cx="7870775" cy="1718312"/>
          </a:xfrm>
          <a:prstGeom prst="rect">
            <a:avLst/>
          </a:prstGeom>
          <a:noFill/>
          <a:ln>
            <a:noFill/>
          </a:ln>
        </p:spPr>
        <p:txBody>
          <a:bodyPr anchorCtr="0" anchor="t" bIns="0" lIns="0" spcFirstLastPara="1" rIns="0" wrap="square" tIns="0">
            <a:spAutoFit/>
          </a:bodyPr>
          <a:lstStyle/>
          <a:p>
            <a:pPr indent="0" lvl="0" marL="0" rtl="1" algn="just">
              <a:lnSpc>
                <a:spcPct val="180009"/>
              </a:lnSpc>
              <a:spcBef>
                <a:spcPts val="0"/>
              </a:spcBef>
              <a:spcAft>
                <a:spcPts val="0"/>
              </a:spcAft>
              <a:buClr>
                <a:srgbClr val="7030A0"/>
              </a:buClr>
              <a:buSzPts val="8199"/>
              <a:buFont typeface="Arial"/>
              <a:buNone/>
            </a:pPr>
            <a:r>
              <a:rPr b="1" lang="ar-AE" sz="8199">
                <a:solidFill>
                  <a:srgbClr val="7030A0"/>
                </a:solidFill>
              </a:rPr>
              <a:t>تمرين - حساب الراتب</a:t>
            </a:r>
            <a:endParaRPr b="1" i="0" sz="8199" u="none" cap="none" strike="noStrike">
              <a:solidFill>
                <a:srgbClr val="7030A0"/>
              </a:solidFill>
            </a:endParaRPr>
          </a:p>
        </p:txBody>
      </p:sp>
      <p:sp>
        <p:nvSpPr>
          <p:cNvPr descr="صورة&#10;اضغط على الصورة" id="226" name="Google Shape;226;p13" title="صورة">
            <a:hlinkClick r:id="rId3"/>
          </p:cNvPr>
          <p:cNvSpPr/>
          <p:nvPr/>
        </p:nvSpPr>
        <p:spPr>
          <a:xfrm>
            <a:off x="4499016" y="2871966"/>
            <a:ext cx="5904698" cy="6386334"/>
          </a:xfrm>
          <a:custGeom>
            <a:rect b="b" l="l" r="r" t="t"/>
            <a:pathLst>
              <a:path extrusionOk="0" h="6386334" w="5904698">
                <a:moveTo>
                  <a:pt x="0" y="0"/>
                </a:moveTo>
                <a:lnTo>
                  <a:pt x="5904698" y="0"/>
                </a:lnTo>
                <a:lnTo>
                  <a:pt x="5904698" y="6386334"/>
                </a:lnTo>
                <a:lnTo>
                  <a:pt x="0" y="638633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descr="انقو هنا" id="227" name="Google Shape;227;p13" title="صورة"/>
          <p:cNvGrpSpPr/>
          <p:nvPr/>
        </p:nvGrpSpPr>
        <p:grpSpPr>
          <a:xfrm>
            <a:off x="8265197" y="2677048"/>
            <a:ext cx="5109007" cy="5800785"/>
            <a:chOff x="0" y="0"/>
            <a:chExt cx="6812009" cy="7734380"/>
          </a:xfrm>
        </p:grpSpPr>
        <p:sp>
          <p:nvSpPr>
            <p:cNvPr id="228" name="Google Shape;228;p13" title="صورة"/>
            <p:cNvSpPr/>
            <p:nvPr/>
          </p:nvSpPr>
          <p:spPr>
            <a:xfrm rot="-1556386">
              <a:off x="1173530" y="609549"/>
              <a:ext cx="4248099" cy="6344015"/>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انقر هنا&#10;" id="229" name="Google Shape;229;p13"/>
            <p:cNvSpPr txBox="1"/>
            <p:nvPr/>
          </p:nvSpPr>
          <p:spPr>
            <a:xfrm rot="-1596280">
              <a:off x="4213733" y="5551331"/>
              <a:ext cx="2328552" cy="1754598"/>
            </a:xfrm>
            <a:prstGeom prst="rect">
              <a:avLst/>
            </a:prstGeom>
            <a:noFill/>
            <a:ln>
              <a:noFill/>
            </a:ln>
          </p:spPr>
          <p:txBody>
            <a:bodyPr anchorCtr="0" anchor="t" bIns="0" lIns="0" spcFirstLastPara="1" rIns="0" wrap="square" tIns="0">
              <a:spAutoFit/>
            </a:bodyPr>
            <a:lstStyle/>
            <a:p>
              <a:pPr indent="0" lvl="0" marL="0" marR="0" rtl="1" algn="ctr">
                <a:lnSpc>
                  <a:spcPct val="120020"/>
                </a:lnSpc>
                <a:spcBef>
                  <a:spcPts val="0"/>
                </a:spcBef>
                <a:spcAft>
                  <a:spcPts val="0"/>
                </a:spcAft>
                <a:buNone/>
              </a:pPr>
              <a:r>
                <a:rPr b="1" lang="ar-AE" sz="3886">
                  <a:solidFill>
                    <a:srgbClr val="FFFFFF"/>
                  </a:solidFill>
                  <a:latin typeface="Arial"/>
                  <a:ea typeface="Arial"/>
                  <a:cs typeface="Arial"/>
                  <a:sym typeface="Arial"/>
                </a:rPr>
                <a:t>انقر </a:t>
              </a:r>
              <a:r>
                <a:rPr b="1" lang="ar-AE" sz="3886" u="sng">
                  <a:solidFill>
                    <a:schemeClr val="hlink"/>
                  </a:solidFill>
                  <a:latin typeface="Arial"/>
                  <a:ea typeface="Arial"/>
                  <a:cs typeface="Arial"/>
                  <a:sym typeface="Arial"/>
                  <a:hlinkClick r:id="rId5"/>
                </a:rPr>
                <a:t>انقر </a:t>
              </a:r>
              <a:r>
                <a:rPr b="1" lang="ar-AE" sz="3886">
                  <a:solidFill>
                    <a:srgbClr val="FFFFFF"/>
                  </a:solidFill>
                  <a:latin typeface="Arial"/>
                  <a:ea typeface="Arial"/>
                  <a:cs typeface="Arial"/>
                  <a:sym typeface="Arial"/>
                </a:rPr>
                <a:t>هنا</a:t>
              </a:r>
              <a:endParaRPr b="1" sz="3886">
                <a:solidFill>
                  <a:srgbClr val="FFFFFF"/>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4" title="صورة"/>
          <p:cNvSpPr/>
          <p:nvPr/>
        </p:nvSpPr>
        <p:spPr>
          <a:xfrm>
            <a:off x="0" y="3177169"/>
            <a:ext cx="9606158" cy="7109831"/>
          </a:xfrm>
          <a:custGeom>
            <a:rect b="b" l="l" r="r" t="t"/>
            <a:pathLst>
              <a:path extrusionOk="0" h="7109831" w="9606158">
                <a:moveTo>
                  <a:pt x="0" y="0"/>
                </a:moveTo>
                <a:lnTo>
                  <a:pt x="9606158" y="0"/>
                </a:lnTo>
                <a:lnTo>
                  <a:pt x="9606158" y="7109831"/>
                </a:lnTo>
                <a:lnTo>
                  <a:pt x="0" y="7109831"/>
                </a:lnTo>
                <a:lnTo>
                  <a:pt x="0" y="0"/>
                </a:lnTo>
                <a:close/>
              </a:path>
            </a:pathLst>
          </a:custGeom>
          <a:blipFill rotWithShape="1">
            <a:blip r:embed="rId3">
              <a:alphaModFix/>
            </a:blip>
            <a:stretch>
              <a:fillRect b="0" l="-3558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39" name="Google Shape;239;p14" title="صورة"/>
          <p:cNvSpPr/>
          <p:nvPr/>
        </p:nvSpPr>
        <p:spPr>
          <a:xfrm>
            <a:off x="6556913" y="674959"/>
            <a:ext cx="9812591" cy="5004421"/>
          </a:xfrm>
          <a:custGeom>
            <a:rect b="b" l="l" r="r" t="t"/>
            <a:pathLst>
              <a:path extrusionOk="0" h="5004421" w="9812591">
                <a:moveTo>
                  <a:pt x="0" y="0"/>
                </a:moveTo>
                <a:lnTo>
                  <a:pt x="9812591" y="0"/>
                </a:lnTo>
                <a:lnTo>
                  <a:pt x="9812591" y="5004421"/>
                </a:lnTo>
                <a:lnTo>
                  <a:pt x="0" y="500442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0" name="Google Shape;240;p14"/>
          <p:cNvSpPr txBox="1"/>
          <p:nvPr/>
        </p:nvSpPr>
        <p:spPr>
          <a:xfrm>
            <a:off x="6687289" y="1723946"/>
            <a:ext cx="9551840" cy="3638112"/>
          </a:xfrm>
          <a:prstGeom prst="rect">
            <a:avLst/>
          </a:prstGeom>
          <a:noFill/>
          <a:ln>
            <a:noFill/>
          </a:ln>
        </p:spPr>
        <p:txBody>
          <a:bodyPr anchorCtr="0" anchor="t" bIns="0" lIns="0" spcFirstLastPara="1" rIns="0" wrap="square" tIns="0">
            <a:spAutoFit/>
          </a:bodyPr>
          <a:lstStyle/>
          <a:p>
            <a:pPr indent="0" lvl="0" marL="0" marR="0" rtl="1" algn="ctr">
              <a:lnSpc>
                <a:spcPct val="160000"/>
              </a:lnSpc>
              <a:spcBef>
                <a:spcPts val="0"/>
              </a:spcBef>
              <a:spcAft>
                <a:spcPts val="0"/>
              </a:spcAft>
              <a:buNone/>
            </a:pPr>
            <a:r>
              <a:rPr lang="ar-AE" sz="3600">
                <a:solidFill>
                  <a:srgbClr val="111111"/>
                </a:solidFill>
                <a:latin typeface="Arial"/>
                <a:ea typeface="Arial"/>
                <a:cs typeface="Arial"/>
                <a:sym typeface="Arial"/>
              </a:rPr>
              <a:t>ليام، البالغ من العمر 14 عامًا ونصف، قُبل للعمل خلال العطلة الصيفية في مجمع للألعاب الإلكترونية. وأوضح له مدير المجمع أنه، نظرًا لارتفاع تكلفة المعدات وعدم امتلاكه خبرة سابقة، يتعيّن عليه قضاء يومين تدريبيين دون أجر للتأكد من مدى ملاءمته للعمل.</a:t>
            </a:r>
            <a:endParaRPr sz="3600">
              <a:solidFill>
                <a:srgbClr val="000000"/>
              </a:solidFill>
              <a:latin typeface="Arial"/>
              <a:ea typeface="Arial"/>
              <a:cs typeface="Arial"/>
              <a:sym typeface="Arial"/>
            </a:endParaRPr>
          </a:p>
        </p:txBody>
      </p:sp>
      <p:sp>
        <p:nvSpPr>
          <p:cNvPr id="241" name="Google Shape;241;p14" title="صورة"/>
          <p:cNvSpPr/>
          <p:nvPr/>
        </p:nvSpPr>
        <p:spPr>
          <a:xfrm>
            <a:off x="9606158" y="6286687"/>
            <a:ext cx="8171351" cy="3391111"/>
          </a:xfrm>
          <a:custGeom>
            <a:rect b="b" l="l" r="r" t="t"/>
            <a:pathLst>
              <a:path extrusionOk="0" h="4521481" w="10895134">
                <a:moveTo>
                  <a:pt x="0" y="0"/>
                </a:moveTo>
                <a:lnTo>
                  <a:pt x="10895134" y="0"/>
                </a:lnTo>
                <a:lnTo>
                  <a:pt x="10895134" y="4521481"/>
                </a:lnTo>
                <a:lnTo>
                  <a:pt x="0" y="452148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2" name="Google Shape;242;p14"/>
          <p:cNvSpPr txBox="1"/>
          <p:nvPr/>
        </p:nvSpPr>
        <p:spPr>
          <a:xfrm>
            <a:off x="10287000" y="6756612"/>
            <a:ext cx="6245750" cy="2150525"/>
          </a:xfrm>
          <a:prstGeom prst="rect">
            <a:avLst/>
          </a:prstGeom>
          <a:noFill/>
          <a:ln>
            <a:noFill/>
          </a:ln>
        </p:spPr>
        <p:txBody>
          <a:bodyPr anchorCtr="0" anchor="t" bIns="0" lIns="0" spcFirstLastPara="1" rIns="0" wrap="square" tIns="0">
            <a:spAutoFit/>
          </a:bodyPr>
          <a:lstStyle/>
          <a:p>
            <a:pPr indent="0" lvl="0" marL="0" marR="0" rtl="1" algn="ctr">
              <a:lnSpc>
                <a:spcPct val="160000"/>
              </a:lnSpc>
              <a:spcBef>
                <a:spcPts val="0"/>
              </a:spcBef>
              <a:spcAft>
                <a:spcPts val="0"/>
              </a:spcAft>
              <a:buNone/>
            </a:pPr>
            <a:r>
              <a:rPr lang="ar-AE" sz="3600">
                <a:solidFill>
                  <a:srgbClr val="000000"/>
                </a:solidFill>
                <a:latin typeface="Arial"/>
                <a:ea typeface="Arial"/>
                <a:cs typeface="Arial"/>
                <a:sym typeface="Arial"/>
              </a:rPr>
              <a:t>المدير يخالف القانون! يجب دفع أجر عن كل دقيقة عمل، بما في ذلك وقت التدريب أو التعلّم، وأيام التحضير أو التجربة.</a:t>
            </a:r>
            <a:endParaRPr sz="36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par>
                                <p:cTn fill="hold" nodeType="with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5" title="صورة"/>
          <p:cNvSpPr/>
          <p:nvPr/>
        </p:nvSpPr>
        <p:spPr>
          <a:xfrm>
            <a:off x="1489004" y="5133703"/>
            <a:ext cx="8005583" cy="4370235"/>
          </a:xfrm>
          <a:custGeom>
            <a:rect b="b" l="l" r="r" t="t"/>
            <a:pathLst>
              <a:path extrusionOk="0" h="5631867" w="10316694">
                <a:moveTo>
                  <a:pt x="0" y="0"/>
                </a:moveTo>
                <a:lnTo>
                  <a:pt x="10316694" y="0"/>
                </a:lnTo>
                <a:lnTo>
                  <a:pt x="10316694" y="5631867"/>
                </a:lnTo>
                <a:lnTo>
                  <a:pt x="0" y="563186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2" name="Google Shape;252;p15"/>
          <p:cNvSpPr txBox="1"/>
          <p:nvPr/>
        </p:nvSpPr>
        <p:spPr>
          <a:xfrm>
            <a:off x="4191000" y="1310223"/>
            <a:ext cx="11590929" cy="3649782"/>
          </a:xfrm>
          <a:prstGeom prst="rect">
            <a:avLst/>
          </a:prstGeom>
          <a:noFill/>
          <a:ln>
            <a:noFill/>
          </a:ln>
        </p:spPr>
        <p:txBody>
          <a:bodyPr anchorCtr="0" anchor="t" bIns="0" lIns="0" spcFirstLastPara="1" rIns="0" wrap="square" tIns="0">
            <a:spAutoFit/>
          </a:bodyPr>
          <a:lstStyle/>
          <a:p>
            <a:pPr indent="0" lvl="0" marL="0" marR="0" rtl="1" algn="ctr">
              <a:lnSpc>
                <a:spcPct val="144000"/>
              </a:lnSpc>
              <a:spcBef>
                <a:spcPts val="0"/>
              </a:spcBef>
              <a:spcAft>
                <a:spcPts val="0"/>
              </a:spcAft>
              <a:buNone/>
            </a:pPr>
            <a:r>
              <a:rPr lang="ar-AE" sz="4000">
                <a:solidFill>
                  <a:srgbClr val="000000"/>
                </a:solidFill>
                <a:latin typeface="Arial"/>
                <a:ea typeface="Arial"/>
                <a:cs typeface="Arial"/>
                <a:sym typeface="Arial"/>
              </a:rPr>
              <a:t>مايا، البالغة من العمر 15 عامًا، تعمل خلال العطلة الصيفية في مركز لتجهيز وتغليف طلبات الطعام السريع.</a:t>
            </a:r>
            <a:endParaRPr/>
          </a:p>
          <a:p>
            <a:pPr indent="0" lvl="0" marL="0" marR="0" rtl="1" algn="ctr">
              <a:lnSpc>
                <a:spcPct val="144000"/>
              </a:lnSpc>
              <a:spcBef>
                <a:spcPts val="0"/>
              </a:spcBef>
              <a:spcAft>
                <a:spcPts val="0"/>
              </a:spcAft>
              <a:buNone/>
            </a:pPr>
            <a:r>
              <a:rPr lang="ar-AE" sz="4000">
                <a:solidFill>
                  <a:srgbClr val="000000"/>
                </a:solidFill>
                <a:latin typeface="Arial"/>
                <a:ea typeface="Arial"/>
                <a:cs typeface="Arial"/>
                <a:sym typeface="Arial"/>
              </a:rPr>
              <a:t>أثناء عملها، سقط منها عن طريق الخطأ صندوق يحتوي على زجاجات من زيت الزيتون، فتحطمت الزجاجات. أبلغها مدير المناوبة بأن تكلفة الضرر ستُخصم من راتبها.</a:t>
            </a:r>
            <a:endParaRPr/>
          </a:p>
        </p:txBody>
      </p:sp>
      <p:sp>
        <p:nvSpPr>
          <p:cNvPr id="253" name="Google Shape;253;p15" title="صورة"/>
          <p:cNvSpPr/>
          <p:nvPr/>
        </p:nvSpPr>
        <p:spPr>
          <a:xfrm>
            <a:off x="9693390" y="5516840"/>
            <a:ext cx="8794655" cy="3649782"/>
          </a:xfrm>
          <a:custGeom>
            <a:rect b="b" l="l" r="r" t="t"/>
            <a:pathLst>
              <a:path extrusionOk="0" h="4521481" w="10895134">
                <a:moveTo>
                  <a:pt x="0" y="0"/>
                </a:moveTo>
                <a:lnTo>
                  <a:pt x="10895134" y="0"/>
                </a:lnTo>
                <a:lnTo>
                  <a:pt x="10895134" y="4521481"/>
                </a:lnTo>
                <a:lnTo>
                  <a:pt x="0" y="452148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4" name="Google Shape;254;p15"/>
          <p:cNvSpPr txBox="1"/>
          <p:nvPr/>
        </p:nvSpPr>
        <p:spPr>
          <a:xfrm>
            <a:off x="9999527" y="5900406"/>
            <a:ext cx="7172370"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000000"/>
                </a:solidFill>
                <a:latin typeface="Arial"/>
                <a:ea typeface="Arial"/>
                <a:cs typeface="Arial"/>
                <a:sym typeface="Arial"/>
              </a:rPr>
              <a:t>المدير يخالف القانون! يُمنع فرض غرامات أو خصم مبالغ من أجر العامل بسبب ضرر لحق بالمعدات أو البضائع نتيجة خطأ غير متعمّد. أمّا إذا كان الضرر قد أُحدث عمدًا، فقد تختلف الأحكام بحسب الحالة.</a:t>
            </a:r>
            <a:endParaRPr sz="28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4"/>
                                        </p:tgtEl>
                                        <p:attrNameLst>
                                          <p:attrName>style.visibility</p:attrName>
                                        </p:attrNameLst>
                                      </p:cBhvr>
                                      <p:to>
                                        <p:strVal val="visible"/>
                                      </p:to>
                                    </p:set>
                                    <p:anim calcmode="lin" valueType="num">
                                      <p:cBhvr additive="base">
                                        <p:cTn dur="500"/>
                                        <p:tgtEl>
                                          <p:spTgt spid="25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3"/>
                                        </p:tgtEl>
                                        <p:attrNameLst>
                                          <p:attrName>style.visibility</p:attrName>
                                        </p:attrNameLst>
                                      </p:cBhvr>
                                      <p:to>
                                        <p:strVal val="visible"/>
                                      </p:to>
                                    </p:set>
                                    <p:anim calcmode="lin" valueType="num">
                                      <p:cBhvr additive="base">
                                        <p:cTn dur="500"/>
                                        <p:tgtEl>
                                          <p:spTgt spid="25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6" title="صورة"/>
          <p:cNvSpPr/>
          <p:nvPr/>
        </p:nvSpPr>
        <p:spPr>
          <a:xfrm>
            <a:off x="-586933" y="1746057"/>
            <a:ext cx="11866981" cy="8709332"/>
          </a:xfrm>
          <a:custGeom>
            <a:rect b="b" l="l" r="r" t="t"/>
            <a:pathLst>
              <a:path extrusionOk="0" h="8709332" w="11866981">
                <a:moveTo>
                  <a:pt x="0" y="0"/>
                </a:moveTo>
                <a:lnTo>
                  <a:pt x="11866980" y="0"/>
                </a:lnTo>
                <a:lnTo>
                  <a:pt x="11866980" y="8709332"/>
                </a:lnTo>
                <a:lnTo>
                  <a:pt x="0" y="8709332"/>
                </a:lnTo>
                <a:lnTo>
                  <a:pt x="0" y="0"/>
                </a:lnTo>
                <a:close/>
              </a:path>
            </a:pathLst>
          </a:custGeom>
          <a:blipFill rotWithShape="1">
            <a:blip r:embed="rId3">
              <a:alphaModFix/>
            </a:blip>
            <a:stretch>
              <a:fillRect b="0" l="-34441"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4" name="Google Shape;264;p16" title="صورة"/>
          <p:cNvSpPr/>
          <p:nvPr/>
        </p:nvSpPr>
        <p:spPr>
          <a:xfrm>
            <a:off x="6556913" y="693747"/>
            <a:ext cx="9812591" cy="5004421"/>
          </a:xfrm>
          <a:custGeom>
            <a:rect b="b" l="l" r="r" t="t"/>
            <a:pathLst>
              <a:path extrusionOk="0" h="5004421" w="9812591">
                <a:moveTo>
                  <a:pt x="0" y="0"/>
                </a:moveTo>
                <a:lnTo>
                  <a:pt x="9812591" y="0"/>
                </a:lnTo>
                <a:lnTo>
                  <a:pt x="9812591" y="5004421"/>
                </a:lnTo>
                <a:lnTo>
                  <a:pt x="0" y="500442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5" name="Google Shape;265;p16"/>
          <p:cNvSpPr txBox="1"/>
          <p:nvPr/>
        </p:nvSpPr>
        <p:spPr>
          <a:xfrm>
            <a:off x="6687289" y="1723946"/>
            <a:ext cx="9551840" cy="3626442"/>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جميل، البالغ من العمر 15 عامًا، يعمل مساعدًا فنيًا في مجمّع للتصوير والفعاليات الرقمية المؤقتة (Pop-up).  . بعد أن عمل سبع ساعات متواصلة، طلب من المدير الخروج لاستراحة، إلا أن المدير رفض بحجة وجود ضغط في العمل وعدم توفر عامل يمكنه أن يحلّ مكانه في تلك اللحظة، ولذلك أخبره بأنه لا يستطيع أخذ استراحة خلال هذه الوردية.</a:t>
            </a:r>
            <a:endParaRPr sz="3200">
              <a:solidFill>
                <a:srgbClr val="000000"/>
              </a:solidFill>
              <a:latin typeface="Arial"/>
              <a:ea typeface="Arial"/>
              <a:cs typeface="Arial"/>
              <a:sym typeface="Arial"/>
            </a:endParaRPr>
          </a:p>
        </p:txBody>
      </p:sp>
      <p:sp>
        <p:nvSpPr>
          <p:cNvPr id="266" name="Google Shape;266;p16" title="صورة"/>
          <p:cNvSpPr/>
          <p:nvPr/>
        </p:nvSpPr>
        <p:spPr>
          <a:xfrm>
            <a:off x="9144000" y="6286687"/>
            <a:ext cx="8633509" cy="3657413"/>
          </a:xfrm>
          <a:custGeom>
            <a:rect b="b" l="l" r="r" t="t"/>
            <a:pathLst>
              <a:path extrusionOk="0" h="4521481" w="10895134">
                <a:moveTo>
                  <a:pt x="0" y="0"/>
                </a:moveTo>
                <a:lnTo>
                  <a:pt x="10895134" y="0"/>
                </a:lnTo>
                <a:lnTo>
                  <a:pt x="10895134" y="4521481"/>
                </a:lnTo>
                <a:lnTo>
                  <a:pt x="0" y="452148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7" name="Google Shape;267;p16"/>
          <p:cNvSpPr txBox="1"/>
          <p:nvPr/>
        </p:nvSpPr>
        <p:spPr>
          <a:xfrm>
            <a:off x="9784597" y="6696061"/>
            <a:ext cx="6584907"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جميل على حق، والمدير مخطئ! يحق لكل عامل يعمل أكثر من ست ساعات متواصلة الحصول، وفقًا للقانون، على استراحة مدتها 45 دقيقة، على أن تكون 30 دقيقة منها على الأقل متواصلة.</a:t>
            </a:r>
            <a:endParaRPr sz="3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7"/>
                                        </p:tgtEl>
                                        <p:attrNameLst>
                                          <p:attrName>style.visibility</p:attrName>
                                        </p:attrNameLst>
                                      </p:cBhvr>
                                      <p:to>
                                        <p:strVal val="visible"/>
                                      </p:to>
                                    </p:set>
                                    <p:anim calcmode="lin" valueType="num">
                                      <p:cBhvr additive="base">
                                        <p:cTn dur="500"/>
                                        <p:tgtEl>
                                          <p:spTgt spid="2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6"/>
                                        </p:tgtEl>
                                        <p:attrNameLst>
                                          <p:attrName>style.visibility</p:attrName>
                                        </p:attrNameLst>
                                      </p:cBhvr>
                                      <p:to>
                                        <p:strVal val="visible"/>
                                      </p:to>
                                    </p:set>
                                    <p:anim calcmode="lin" valueType="num">
                                      <p:cBhvr additive="base">
                                        <p:cTn dur="500"/>
                                        <p:tgtEl>
                                          <p:spTgt spid="26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7" title="صورة"/>
          <p:cNvSpPr/>
          <p:nvPr/>
        </p:nvSpPr>
        <p:spPr>
          <a:xfrm>
            <a:off x="2658366" y="1286774"/>
            <a:ext cx="8143272" cy="4153069"/>
          </a:xfrm>
          <a:custGeom>
            <a:rect b="b" l="l" r="r" t="t"/>
            <a:pathLst>
              <a:path extrusionOk="0" h="4153069" w="8143272">
                <a:moveTo>
                  <a:pt x="0" y="0"/>
                </a:moveTo>
                <a:lnTo>
                  <a:pt x="8143273" y="0"/>
                </a:lnTo>
                <a:lnTo>
                  <a:pt x="8143273" y="4153069"/>
                </a:lnTo>
                <a:lnTo>
                  <a:pt x="0" y="4153069"/>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7" name="Google Shape;277;p17" title="صورة"/>
          <p:cNvSpPr/>
          <p:nvPr/>
        </p:nvSpPr>
        <p:spPr>
          <a:xfrm>
            <a:off x="972649" y="6158633"/>
            <a:ext cx="8171351" cy="3391111"/>
          </a:xfrm>
          <a:custGeom>
            <a:rect b="b" l="l" r="r" t="t"/>
            <a:pathLst>
              <a:path extrusionOk="0" h="3391111" w="8171351">
                <a:moveTo>
                  <a:pt x="0" y="0"/>
                </a:moveTo>
                <a:lnTo>
                  <a:pt x="8171351" y="0"/>
                </a:lnTo>
                <a:lnTo>
                  <a:pt x="8171351" y="3391111"/>
                </a:lnTo>
                <a:lnTo>
                  <a:pt x="0" y="339111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8" name="Google Shape;278;p17" title="صورة"/>
          <p:cNvSpPr/>
          <p:nvPr/>
        </p:nvSpPr>
        <p:spPr>
          <a:xfrm>
            <a:off x="10895041" y="2265572"/>
            <a:ext cx="7392959" cy="8021428"/>
          </a:xfrm>
          <a:custGeom>
            <a:rect b="b" l="l" r="r" t="t"/>
            <a:pathLst>
              <a:path extrusionOk="0" h="8021428" w="7392959">
                <a:moveTo>
                  <a:pt x="0" y="0"/>
                </a:moveTo>
                <a:lnTo>
                  <a:pt x="7392959" y="0"/>
                </a:lnTo>
                <a:lnTo>
                  <a:pt x="7392959" y="8021428"/>
                </a:lnTo>
                <a:lnTo>
                  <a:pt x="0" y="8021428"/>
                </a:lnTo>
                <a:lnTo>
                  <a:pt x="0" y="0"/>
                </a:lnTo>
                <a:close/>
              </a:path>
            </a:pathLst>
          </a:custGeom>
          <a:blipFill rotWithShape="1">
            <a:blip r:embed="rId3">
              <a:alphaModFix/>
            </a:blip>
            <a:stretch>
              <a:fillRect b="0" l="-36945" r="-61811"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9" name="Google Shape;279;p17"/>
          <p:cNvSpPr txBox="1"/>
          <p:nvPr/>
        </p:nvSpPr>
        <p:spPr>
          <a:xfrm>
            <a:off x="3021202" y="2218217"/>
            <a:ext cx="7417599" cy="2882649"/>
          </a:xfrm>
          <a:prstGeom prst="rect">
            <a:avLst/>
          </a:prstGeom>
          <a:noFill/>
          <a:ln>
            <a:noFill/>
          </a:ln>
        </p:spPr>
        <p:txBody>
          <a:bodyPr anchorCtr="0" anchor="t" bIns="0" lIns="0" spcFirstLastPara="1" rIns="0" wrap="square" tIns="0">
            <a:spAutoFit/>
          </a:bodyPr>
          <a:lstStyle/>
          <a:p>
            <a:pPr indent="0" lvl="0" marL="0" marR="0" rtl="1" algn="ctr">
              <a:lnSpc>
                <a:spcPct val="160000"/>
              </a:lnSpc>
              <a:spcBef>
                <a:spcPts val="0"/>
              </a:spcBef>
              <a:spcAft>
                <a:spcPts val="0"/>
              </a:spcAft>
              <a:buNone/>
            </a:pPr>
            <a:r>
              <a:rPr lang="ar-AE" sz="3600">
                <a:solidFill>
                  <a:srgbClr val="111111"/>
                </a:solidFill>
                <a:latin typeface="Arial"/>
                <a:ea typeface="Arial"/>
                <a:cs typeface="Arial"/>
                <a:sym typeface="Arial"/>
              </a:rPr>
              <a:t>فادي، البالغ من العمر 15 عامًا، يعمل كمساعدًا في أعمال ترميم متجر داخل مركز تجاري. وفي إطار عمله، طُلب منه المساعدة في تنفيذ أعمال تتعلق بالأرضيات والبناء داخل موقع التجديد.</a:t>
            </a:r>
            <a:endParaRPr sz="3600">
              <a:solidFill>
                <a:srgbClr val="000000"/>
              </a:solidFill>
              <a:latin typeface="Arial"/>
              <a:ea typeface="Arial"/>
              <a:cs typeface="Arial"/>
              <a:sym typeface="Arial"/>
            </a:endParaRPr>
          </a:p>
        </p:txBody>
      </p:sp>
      <p:sp>
        <p:nvSpPr>
          <p:cNvPr id="280" name="Google Shape;280;p17"/>
          <p:cNvSpPr txBox="1"/>
          <p:nvPr/>
        </p:nvSpPr>
        <p:spPr>
          <a:xfrm>
            <a:off x="1376419" y="6925748"/>
            <a:ext cx="6584907" cy="1395062"/>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يمنع القانون تشغيل القاصرين في أعمال البناء حظرًا تامًا، حفاظًا على سلامتهم.</a:t>
            </a:r>
            <a:endParaRPr sz="3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77"/>
                                        </p:tgtEl>
                                        <p:attrNameLst>
                                          <p:attrName>style.visibility</p:attrName>
                                        </p:attrNameLst>
                                      </p:cBhvr>
                                      <p:to>
                                        <p:strVal val="visible"/>
                                      </p:to>
                                    </p:set>
                                    <p:anim calcmode="lin" valueType="num">
                                      <p:cBhvr additive="base">
                                        <p:cTn dur="500"/>
                                        <p:tgtEl>
                                          <p:spTgt spid="27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0"/>
                                        </p:tgtEl>
                                        <p:attrNameLst>
                                          <p:attrName>style.visibility</p:attrName>
                                        </p:attrNameLst>
                                      </p:cBhvr>
                                      <p:to>
                                        <p:strVal val="visible"/>
                                      </p:to>
                                    </p:set>
                                    <p:anim calcmode="lin" valueType="num">
                                      <p:cBhvr additive="base">
                                        <p:cTn dur="500"/>
                                        <p:tgtEl>
                                          <p:spTgt spid="28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8" title="صورة"/>
          <p:cNvSpPr/>
          <p:nvPr/>
        </p:nvSpPr>
        <p:spPr>
          <a:xfrm>
            <a:off x="228206" y="4762318"/>
            <a:ext cx="9109693" cy="4972967"/>
          </a:xfrm>
          <a:custGeom>
            <a:rect b="b" l="l" r="r" t="t"/>
            <a:pathLst>
              <a:path extrusionOk="0" h="4972967" w="9109693">
                <a:moveTo>
                  <a:pt x="0" y="0"/>
                </a:moveTo>
                <a:lnTo>
                  <a:pt x="9109692" y="0"/>
                </a:lnTo>
                <a:lnTo>
                  <a:pt x="9109692" y="4972967"/>
                </a:lnTo>
                <a:lnTo>
                  <a:pt x="0" y="497296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0" name="Google Shape;290;p18" title="صورة"/>
          <p:cNvSpPr/>
          <p:nvPr/>
        </p:nvSpPr>
        <p:spPr>
          <a:xfrm>
            <a:off x="7620000" y="647700"/>
            <a:ext cx="9812591" cy="5004421"/>
          </a:xfrm>
          <a:custGeom>
            <a:rect b="b" l="l" r="r" t="t"/>
            <a:pathLst>
              <a:path extrusionOk="0" h="5004421" w="9812591">
                <a:moveTo>
                  <a:pt x="0" y="0"/>
                </a:moveTo>
                <a:lnTo>
                  <a:pt x="9812591" y="0"/>
                </a:lnTo>
                <a:lnTo>
                  <a:pt x="9812591" y="5004421"/>
                </a:lnTo>
                <a:lnTo>
                  <a:pt x="0" y="500442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1" name="Google Shape;291;p18" title="صورة"/>
          <p:cNvSpPr/>
          <p:nvPr/>
        </p:nvSpPr>
        <p:spPr>
          <a:xfrm>
            <a:off x="9855786" y="6248189"/>
            <a:ext cx="8171351" cy="3391111"/>
          </a:xfrm>
          <a:custGeom>
            <a:rect b="b" l="l" r="r" t="t"/>
            <a:pathLst>
              <a:path extrusionOk="0" h="3391111" w="8171351">
                <a:moveTo>
                  <a:pt x="0" y="0"/>
                </a:moveTo>
                <a:lnTo>
                  <a:pt x="8171351" y="0"/>
                </a:lnTo>
                <a:lnTo>
                  <a:pt x="8171351" y="3391111"/>
                </a:lnTo>
                <a:lnTo>
                  <a:pt x="0" y="339111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2" name="Google Shape;292;p18"/>
          <p:cNvSpPr txBox="1"/>
          <p:nvPr/>
        </p:nvSpPr>
        <p:spPr>
          <a:xfrm>
            <a:off x="8030495" y="1606560"/>
            <a:ext cx="8991600" cy="3638112"/>
          </a:xfrm>
          <a:prstGeom prst="rect">
            <a:avLst/>
          </a:prstGeom>
          <a:noFill/>
          <a:ln>
            <a:noFill/>
          </a:ln>
        </p:spPr>
        <p:txBody>
          <a:bodyPr anchorCtr="0" anchor="t" bIns="0" lIns="0" spcFirstLastPara="1" rIns="0" wrap="square" tIns="0">
            <a:spAutoFit/>
          </a:bodyPr>
          <a:lstStyle/>
          <a:p>
            <a:pPr indent="0" lvl="0" marL="0" marR="0" rtl="1" algn="ctr">
              <a:lnSpc>
                <a:spcPct val="160000"/>
              </a:lnSpc>
              <a:spcBef>
                <a:spcPts val="0"/>
              </a:spcBef>
              <a:spcAft>
                <a:spcPts val="0"/>
              </a:spcAft>
              <a:buNone/>
            </a:pPr>
            <a:r>
              <a:rPr lang="ar-AE" sz="3600">
                <a:solidFill>
                  <a:srgbClr val="111111"/>
                </a:solidFill>
                <a:latin typeface="Arial"/>
                <a:ea typeface="Arial"/>
                <a:cs typeface="Arial"/>
                <a:sym typeface="Arial"/>
              </a:rPr>
              <a:t>ورد، البالغ من العمر 15 عامًا، يعمل في مستودع لتوزيع الملابس تابع لإحدى العلامات التجارية. ويسكن على بُعد محطة واحدة من مكان العمل، أي نحو 350 مترًا. وقد ادعى صاحب العمل أنه، نظرًا لقرب مكان سكنه من مكان العمل، فهوغير مُلزم بدفع تكاليف المواصلات.</a:t>
            </a:r>
            <a:endParaRPr sz="3600">
              <a:solidFill>
                <a:srgbClr val="000000"/>
              </a:solidFill>
              <a:latin typeface="Arial"/>
              <a:ea typeface="Arial"/>
              <a:cs typeface="Arial"/>
              <a:sym typeface="Arial"/>
            </a:endParaRPr>
          </a:p>
        </p:txBody>
      </p:sp>
      <p:sp>
        <p:nvSpPr>
          <p:cNvPr id="293" name="Google Shape;293;p18"/>
          <p:cNvSpPr txBox="1"/>
          <p:nvPr/>
        </p:nvSpPr>
        <p:spPr>
          <a:xfrm>
            <a:off x="10439400" y="6508254"/>
            <a:ext cx="6321286" cy="2870979"/>
          </a:xfrm>
          <a:prstGeom prst="rect">
            <a:avLst/>
          </a:prstGeom>
          <a:noFill/>
          <a:ln>
            <a:noFill/>
          </a:ln>
        </p:spPr>
        <p:txBody>
          <a:bodyPr anchorCtr="0" anchor="t" bIns="0" lIns="0" spcFirstLastPara="1" rIns="0" wrap="square" tIns="0">
            <a:spAutoFit/>
          </a:bodyPr>
          <a:lstStyle/>
          <a:p>
            <a:pPr indent="0" lvl="0" marL="0" marR="0" rtl="1" algn="ctr">
              <a:lnSpc>
                <a:spcPct val="205714"/>
              </a:lnSpc>
              <a:spcBef>
                <a:spcPts val="0"/>
              </a:spcBef>
              <a:spcAft>
                <a:spcPts val="0"/>
              </a:spcAft>
              <a:buNone/>
            </a:pPr>
            <a:r>
              <a:rPr lang="ar-AE" sz="2800">
                <a:solidFill>
                  <a:srgbClr val="000000"/>
                </a:solidFill>
                <a:latin typeface="Arial"/>
                <a:ea typeface="Arial"/>
                <a:cs typeface="Arial"/>
                <a:sym typeface="Arial"/>
              </a:rPr>
              <a:t>صاحب العمل على حق. يُدفع بدل المواصلات للعامل إذا كان مكان سكنه يبعد أكثر من 500 متر عن مكان العمل، أو إذا كان يحتاج إلى استخدام أكثر من وسيلتي مواصلات للوصول إليه.</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93"/>
                                        </p:tgtEl>
                                        <p:attrNameLst>
                                          <p:attrName>style.visibility</p:attrName>
                                        </p:attrNameLst>
                                      </p:cBhvr>
                                      <p:to>
                                        <p:strVal val="visible"/>
                                      </p:to>
                                    </p:set>
                                    <p:anim calcmode="lin" valueType="num">
                                      <p:cBhvr additive="base">
                                        <p:cTn dur="500"/>
                                        <p:tgtEl>
                                          <p:spTgt spid="29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1"/>
                                        </p:tgtEl>
                                        <p:attrNameLst>
                                          <p:attrName>style.visibility</p:attrName>
                                        </p:attrNameLst>
                                      </p:cBhvr>
                                      <p:to>
                                        <p:strVal val="visible"/>
                                      </p:to>
                                    </p:set>
                                    <p:anim calcmode="lin" valueType="num">
                                      <p:cBhvr additive="base">
                                        <p:cTn dur="500"/>
                                        <p:tgtEl>
                                          <p:spTgt spid="29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19" title="صورة"/>
          <p:cNvSpPr/>
          <p:nvPr/>
        </p:nvSpPr>
        <p:spPr>
          <a:xfrm>
            <a:off x="6324600" y="195745"/>
            <a:ext cx="8972101" cy="4384611"/>
          </a:xfrm>
          <a:custGeom>
            <a:rect b="b" l="l" r="r" t="t"/>
            <a:pathLst>
              <a:path extrusionOk="0" h="5004421" w="9812591">
                <a:moveTo>
                  <a:pt x="0" y="0"/>
                </a:moveTo>
                <a:lnTo>
                  <a:pt x="9812591" y="0"/>
                </a:lnTo>
                <a:lnTo>
                  <a:pt x="9812591" y="5004421"/>
                </a:lnTo>
                <a:lnTo>
                  <a:pt x="0" y="500442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3" name="Google Shape;303;p19" title="صورة"/>
          <p:cNvSpPr/>
          <p:nvPr/>
        </p:nvSpPr>
        <p:spPr>
          <a:xfrm>
            <a:off x="683510" y="4566205"/>
            <a:ext cx="9740544" cy="5317348"/>
          </a:xfrm>
          <a:custGeom>
            <a:rect b="b" l="l" r="r" t="t"/>
            <a:pathLst>
              <a:path extrusionOk="0" h="5317348" w="9740544">
                <a:moveTo>
                  <a:pt x="0" y="0"/>
                </a:moveTo>
                <a:lnTo>
                  <a:pt x="9740544" y="0"/>
                </a:lnTo>
                <a:lnTo>
                  <a:pt x="9740544" y="5317348"/>
                </a:lnTo>
                <a:lnTo>
                  <a:pt x="0" y="531734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4" name="Google Shape;304;p19" title="صورة"/>
          <p:cNvSpPr/>
          <p:nvPr/>
        </p:nvSpPr>
        <p:spPr>
          <a:xfrm>
            <a:off x="9606158" y="6286687"/>
            <a:ext cx="8171351" cy="3391111"/>
          </a:xfrm>
          <a:custGeom>
            <a:rect b="b" l="l" r="r" t="t"/>
            <a:pathLst>
              <a:path extrusionOk="0" h="3391111" w="8171351">
                <a:moveTo>
                  <a:pt x="0" y="0"/>
                </a:moveTo>
                <a:lnTo>
                  <a:pt x="8171351" y="0"/>
                </a:lnTo>
                <a:lnTo>
                  <a:pt x="8171351" y="3391111"/>
                </a:lnTo>
                <a:lnTo>
                  <a:pt x="0" y="339111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5" name="Google Shape;305;p19"/>
          <p:cNvSpPr txBox="1"/>
          <p:nvPr/>
        </p:nvSpPr>
        <p:spPr>
          <a:xfrm>
            <a:off x="6488320" y="1229496"/>
            <a:ext cx="8644660" cy="2882649"/>
          </a:xfrm>
          <a:prstGeom prst="rect">
            <a:avLst/>
          </a:prstGeom>
          <a:noFill/>
          <a:ln>
            <a:noFill/>
          </a:ln>
        </p:spPr>
        <p:txBody>
          <a:bodyPr anchorCtr="0" anchor="t" bIns="0" lIns="0" spcFirstLastPara="1" rIns="0" wrap="square" tIns="0">
            <a:spAutoFit/>
          </a:bodyPr>
          <a:lstStyle/>
          <a:p>
            <a:pPr indent="0" lvl="0" marL="0" marR="0" rtl="1" algn="ctr">
              <a:lnSpc>
                <a:spcPct val="160000"/>
              </a:lnSpc>
              <a:spcBef>
                <a:spcPts val="0"/>
              </a:spcBef>
              <a:spcAft>
                <a:spcPts val="0"/>
              </a:spcAft>
              <a:buNone/>
            </a:pPr>
            <a:r>
              <a:rPr lang="ar-AE" sz="3600">
                <a:solidFill>
                  <a:srgbClr val="111111"/>
                </a:solidFill>
                <a:latin typeface="Arial"/>
                <a:ea typeface="Arial"/>
                <a:cs typeface="Arial"/>
                <a:sym typeface="Arial"/>
              </a:rPr>
              <a:t>ليم، عمرها 14.5 سنة، تعمل في العطلة كمساعدة في إدارة صفحات تيك توك وإنستغرام للشركات. راتب شهر تموز استلمته فقط في 16 آب. صاحب العمل شرح أن التأخير حصل بسبب تأخر دفع العملاء في نهاية الشهر.</a:t>
            </a:r>
            <a:endParaRPr sz="3600">
              <a:solidFill>
                <a:srgbClr val="000000"/>
              </a:solidFill>
              <a:latin typeface="Arial"/>
              <a:ea typeface="Arial"/>
              <a:cs typeface="Arial"/>
              <a:sym typeface="Arial"/>
            </a:endParaRPr>
          </a:p>
        </p:txBody>
      </p:sp>
      <p:sp>
        <p:nvSpPr>
          <p:cNvPr id="306" name="Google Shape;306;p19"/>
          <p:cNvSpPr txBox="1"/>
          <p:nvPr/>
        </p:nvSpPr>
        <p:spPr>
          <a:xfrm>
            <a:off x="10253724" y="6906979"/>
            <a:ext cx="6584907" cy="2150525"/>
          </a:xfrm>
          <a:prstGeom prst="rect">
            <a:avLst/>
          </a:prstGeom>
          <a:noFill/>
          <a:ln>
            <a:noFill/>
          </a:ln>
        </p:spPr>
        <p:txBody>
          <a:bodyPr anchorCtr="0" anchor="t" bIns="0" lIns="0" spcFirstLastPara="1" rIns="0" wrap="square" tIns="0">
            <a:spAutoFit/>
          </a:bodyPr>
          <a:lstStyle/>
          <a:p>
            <a:pPr indent="0" lvl="0" marL="0" marR="0" rtl="1" algn="ctr">
              <a:lnSpc>
                <a:spcPct val="144000"/>
              </a:lnSpc>
              <a:spcBef>
                <a:spcPts val="0"/>
              </a:spcBef>
              <a:spcAft>
                <a:spcPts val="0"/>
              </a:spcAft>
              <a:buNone/>
            </a:pPr>
            <a:r>
              <a:rPr lang="ar-AE" sz="4000">
                <a:solidFill>
                  <a:srgbClr val="111111"/>
                </a:solidFill>
                <a:latin typeface="Arial"/>
                <a:ea typeface="Arial"/>
                <a:cs typeface="Arial"/>
                <a:sym typeface="Arial"/>
              </a:rPr>
              <a:t>صاحب العمل خالف القانون! يجب دفع الأجر في موعد أقصاه اليوم التاسع من الشهر التالي للشهر الذي تم فيه العمل.</a:t>
            </a:r>
            <a:endParaRPr sz="40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04"/>
                                        </p:tgtEl>
                                        <p:attrNameLst>
                                          <p:attrName>style.visibility</p:attrName>
                                        </p:attrNameLst>
                                      </p:cBhvr>
                                      <p:to>
                                        <p:strVal val="visible"/>
                                      </p:to>
                                    </p:set>
                                    <p:anim calcmode="lin" valueType="num">
                                      <p:cBhvr additive="base">
                                        <p:cTn dur="500"/>
                                        <p:tgtEl>
                                          <p:spTgt spid="3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6"/>
                                        </p:tgtEl>
                                        <p:attrNameLst>
                                          <p:attrName>style.visibility</p:attrName>
                                        </p:attrNameLst>
                                      </p:cBhvr>
                                      <p:to>
                                        <p:strVal val="visible"/>
                                      </p:to>
                                    </p:set>
                                    <p:anim calcmode="lin" valueType="num">
                                      <p:cBhvr additive="base">
                                        <p:cTn dur="500"/>
                                        <p:tgtEl>
                                          <p:spTgt spid="30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0" title="صورة"/>
          <p:cNvSpPr/>
          <p:nvPr/>
        </p:nvSpPr>
        <p:spPr>
          <a:xfrm>
            <a:off x="313022" y="4566205"/>
            <a:ext cx="9909893" cy="5409795"/>
          </a:xfrm>
          <a:custGeom>
            <a:rect b="b" l="l" r="r" t="t"/>
            <a:pathLst>
              <a:path extrusionOk="0" h="5409795" w="9909893">
                <a:moveTo>
                  <a:pt x="0" y="0"/>
                </a:moveTo>
                <a:lnTo>
                  <a:pt x="9909893" y="0"/>
                </a:lnTo>
                <a:lnTo>
                  <a:pt x="9909893" y="5409795"/>
                </a:lnTo>
                <a:lnTo>
                  <a:pt x="0" y="540979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6" name="Google Shape;316;p20" title="صورة"/>
          <p:cNvSpPr/>
          <p:nvPr/>
        </p:nvSpPr>
        <p:spPr>
          <a:xfrm>
            <a:off x="6556913" y="674959"/>
            <a:ext cx="9812591" cy="5004421"/>
          </a:xfrm>
          <a:custGeom>
            <a:rect b="b" l="l" r="r" t="t"/>
            <a:pathLst>
              <a:path extrusionOk="0" h="5004421" w="9812591">
                <a:moveTo>
                  <a:pt x="0" y="0"/>
                </a:moveTo>
                <a:lnTo>
                  <a:pt x="9812591" y="0"/>
                </a:lnTo>
                <a:lnTo>
                  <a:pt x="9812591" y="5004421"/>
                </a:lnTo>
                <a:lnTo>
                  <a:pt x="0" y="500442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7" name="Google Shape;317;p20" title="صورة"/>
          <p:cNvSpPr/>
          <p:nvPr/>
        </p:nvSpPr>
        <p:spPr>
          <a:xfrm>
            <a:off x="10591800" y="6191437"/>
            <a:ext cx="8171351" cy="3391111"/>
          </a:xfrm>
          <a:custGeom>
            <a:rect b="b" l="l" r="r" t="t"/>
            <a:pathLst>
              <a:path extrusionOk="0" h="3391111" w="8171351">
                <a:moveTo>
                  <a:pt x="0" y="0"/>
                </a:moveTo>
                <a:lnTo>
                  <a:pt x="8171351" y="0"/>
                </a:lnTo>
                <a:lnTo>
                  <a:pt x="8171351" y="3391111"/>
                </a:lnTo>
                <a:lnTo>
                  <a:pt x="0" y="339111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8" name="Google Shape;318;p20"/>
          <p:cNvSpPr txBox="1"/>
          <p:nvPr/>
        </p:nvSpPr>
        <p:spPr>
          <a:xfrm>
            <a:off x="6687288" y="1735844"/>
            <a:ext cx="9551840"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سامر، البالغ من العمر 15 عامًا، تسلّم قسيمة راتبه الأولى من عمله في محل للعصائر والمشروبات المخفوقة، ولاحظ أن صاحب العمل خصم من راتبه مبلغًا تحت بند "رسوم التأمين الوطني". وقد أخبره المدير أن هذا الخصم إلزامي على جميع العاملين في الدولة.</a:t>
            </a:r>
            <a:endParaRPr sz="3200">
              <a:solidFill>
                <a:srgbClr val="000000"/>
              </a:solidFill>
              <a:latin typeface="Arial"/>
              <a:ea typeface="Arial"/>
              <a:cs typeface="Arial"/>
              <a:sym typeface="Arial"/>
            </a:endParaRPr>
          </a:p>
        </p:txBody>
      </p:sp>
      <p:sp>
        <p:nvSpPr>
          <p:cNvPr id="319" name="Google Shape;319;p20"/>
          <p:cNvSpPr txBox="1"/>
          <p:nvPr/>
        </p:nvSpPr>
        <p:spPr>
          <a:xfrm>
            <a:off x="10972800" y="6445667"/>
            <a:ext cx="6584907"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هذا الخصم غير قانوني! يتحمّل صاحب العمل رسوم التأمين الوطني الخاصة بالعمال القاصرين، ويجب عليه دفعها من ماله الخاص، دون خصمها من أجورهم.</a:t>
            </a:r>
            <a:endParaRPr sz="3200">
              <a:solidFill>
                <a:srgbClr val="000000"/>
              </a:solidFill>
              <a:latin typeface="Arial"/>
              <a:ea typeface="Arial"/>
              <a:cs typeface="Arial"/>
              <a:sym typeface="Arial"/>
            </a:endParaRPr>
          </a:p>
        </p:txBody>
      </p:sp>
      <p:sp>
        <p:nvSpPr>
          <p:cNvPr id="320" name="Google Shape;320;p20" title="صورة"/>
          <p:cNvSpPr/>
          <p:nvPr/>
        </p:nvSpPr>
        <p:spPr>
          <a:xfrm>
            <a:off x="313022" y="4566205"/>
            <a:ext cx="9909893" cy="5409795"/>
          </a:xfrm>
          <a:custGeom>
            <a:rect b="b" l="l" r="r" t="t"/>
            <a:pathLst>
              <a:path extrusionOk="0" h="5409795" w="9909893">
                <a:moveTo>
                  <a:pt x="0" y="0"/>
                </a:moveTo>
                <a:lnTo>
                  <a:pt x="9909893" y="0"/>
                </a:lnTo>
                <a:lnTo>
                  <a:pt x="9909893" y="5409795"/>
                </a:lnTo>
                <a:lnTo>
                  <a:pt x="0" y="540979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1000"/>
                                        <p:tgtEl>
                                          <p:spTgt spid="319"/>
                                        </p:tgtEl>
                                      </p:cBhvr>
                                    </p:animEffect>
                                  </p:childTnLst>
                                </p:cTn>
                              </p:par>
                              <p:par>
                                <p:cTn fill="hold" nodeType="with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1000"/>
                                        <p:tgtEl>
                                          <p:spTgt spid="3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21" title="صورة"/>
          <p:cNvSpPr/>
          <p:nvPr/>
        </p:nvSpPr>
        <p:spPr>
          <a:xfrm>
            <a:off x="6556913" y="674959"/>
            <a:ext cx="9812591" cy="5004421"/>
          </a:xfrm>
          <a:custGeom>
            <a:rect b="b" l="l" r="r" t="t"/>
            <a:pathLst>
              <a:path extrusionOk="0" h="5004421" w="9812591">
                <a:moveTo>
                  <a:pt x="0" y="0"/>
                </a:moveTo>
                <a:lnTo>
                  <a:pt x="9812591" y="0"/>
                </a:lnTo>
                <a:lnTo>
                  <a:pt x="9812591" y="5004421"/>
                </a:lnTo>
                <a:lnTo>
                  <a:pt x="0" y="500442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0" name="Google Shape;330;p21" title="صورة"/>
          <p:cNvSpPr/>
          <p:nvPr/>
        </p:nvSpPr>
        <p:spPr>
          <a:xfrm>
            <a:off x="384717" y="4472779"/>
            <a:ext cx="9753464" cy="5324401"/>
          </a:xfrm>
          <a:custGeom>
            <a:rect b="b" l="l" r="r" t="t"/>
            <a:pathLst>
              <a:path extrusionOk="0" h="5324401" w="9753464">
                <a:moveTo>
                  <a:pt x="0" y="0"/>
                </a:moveTo>
                <a:lnTo>
                  <a:pt x="9753464" y="0"/>
                </a:lnTo>
                <a:lnTo>
                  <a:pt x="9753464" y="5324401"/>
                </a:lnTo>
                <a:lnTo>
                  <a:pt x="0" y="532440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1" name="Google Shape;331;p21" title="صورة"/>
          <p:cNvSpPr/>
          <p:nvPr/>
        </p:nvSpPr>
        <p:spPr>
          <a:xfrm>
            <a:off x="9606158" y="6286687"/>
            <a:ext cx="8171351" cy="3391111"/>
          </a:xfrm>
          <a:custGeom>
            <a:rect b="b" l="l" r="r" t="t"/>
            <a:pathLst>
              <a:path extrusionOk="0" h="3391111" w="8171351">
                <a:moveTo>
                  <a:pt x="0" y="0"/>
                </a:moveTo>
                <a:lnTo>
                  <a:pt x="8171351" y="0"/>
                </a:lnTo>
                <a:lnTo>
                  <a:pt x="8171351" y="3391111"/>
                </a:lnTo>
                <a:lnTo>
                  <a:pt x="0" y="339111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2" name="Google Shape;332;p21"/>
          <p:cNvSpPr txBox="1"/>
          <p:nvPr/>
        </p:nvSpPr>
        <p:spPr>
          <a:xfrm>
            <a:off x="6687289" y="1723946"/>
            <a:ext cx="9551840" cy="2138855"/>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يوسف، البالغ من العمر 15 عامًا، قُبل للعمل مشغّلًا في مجمّع لغرف الهروب. وطلب منه صاحب العمل أن يعمل في وردية صباح يوم السبت لمرة واحدة بسبب الازدحام وكثرة الزوار.</a:t>
            </a:r>
            <a:endParaRPr sz="3200">
              <a:solidFill>
                <a:srgbClr val="000000"/>
              </a:solidFill>
              <a:latin typeface="Arial"/>
              <a:ea typeface="Arial"/>
              <a:cs typeface="Arial"/>
              <a:sym typeface="Arial"/>
            </a:endParaRPr>
          </a:p>
        </p:txBody>
      </p:sp>
      <p:sp>
        <p:nvSpPr>
          <p:cNvPr id="333" name="Google Shape;333;p21"/>
          <p:cNvSpPr txBox="1"/>
          <p:nvPr/>
        </p:nvSpPr>
        <p:spPr>
          <a:xfrm>
            <a:off x="10399379" y="6912814"/>
            <a:ext cx="6584907" cy="2138855"/>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هذا الطلب غير قانوني! يمنع القانون تشغيل القاصرين خلال يوم الراحة الأسبوعية المحدد وفقًا لديانتهم.</a:t>
            </a:r>
            <a:endParaRPr sz="3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1"/>
                                        </p:tgtEl>
                                        <p:attrNameLst>
                                          <p:attrName>style.visibility</p:attrName>
                                        </p:attrNameLst>
                                      </p:cBhvr>
                                      <p:to>
                                        <p:strVal val="visible"/>
                                      </p:to>
                                    </p:set>
                                    <p:animEffect filter="fade" transition="in">
                                      <p:cBhvr>
                                        <p:cTn dur="1000"/>
                                        <p:tgtEl>
                                          <p:spTgt spid="331"/>
                                        </p:tgtEl>
                                      </p:cBhvr>
                                    </p:animEffect>
                                  </p:childTnLst>
                                </p:cTn>
                              </p:par>
                              <p:par>
                                <p:cTn fill="hold" nodeType="with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1000"/>
                                        <p:tgtEl>
                                          <p:spTgt spid="3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22" title="صورة"/>
          <p:cNvSpPr/>
          <p:nvPr/>
        </p:nvSpPr>
        <p:spPr>
          <a:xfrm>
            <a:off x="8850419" y="674959"/>
            <a:ext cx="7519085" cy="3834733"/>
          </a:xfrm>
          <a:custGeom>
            <a:rect b="b" l="l" r="r" t="t"/>
            <a:pathLst>
              <a:path extrusionOk="0" h="3834733" w="7519085">
                <a:moveTo>
                  <a:pt x="0" y="0"/>
                </a:moveTo>
                <a:lnTo>
                  <a:pt x="7519085" y="0"/>
                </a:lnTo>
                <a:lnTo>
                  <a:pt x="7519085" y="3834733"/>
                </a:lnTo>
                <a:lnTo>
                  <a:pt x="0" y="383473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3" name="Google Shape;343;p22" title="صورة"/>
          <p:cNvSpPr/>
          <p:nvPr/>
        </p:nvSpPr>
        <p:spPr>
          <a:xfrm>
            <a:off x="514292" y="2592325"/>
            <a:ext cx="8171351" cy="3391111"/>
          </a:xfrm>
          <a:custGeom>
            <a:rect b="b" l="l" r="r" t="t"/>
            <a:pathLst>
              <a:path extrusionOk="0" h="3391111" w="8171351">
                <a:moveTo>
                  <a:pt x="0" y="0"/>
                </a:moveTo>
                <a:lnTo>
                  <a:pt x="8171350" y="0"/>
                </a:lnTo>
                <a:lnTo>
                  <a:pt x="8171350" y="3391111"/>
                </a:lnTo>
                <a:lnTo>
                  <a:pt x="0" y="339111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4" name="Google Shape;344;p22" title="صورة"/>
          <p:cNvSpPr/>
          <p:nvPr/>
        </p:nvSpPr>
        <p:spPr>
          <a:xfrm>
            <a:off x="3868851" y="2664461"/>
            <a:ext cx="13963291" cy="7622539"/>
          </a:xfrm>
          <a:custGeom>
            <a:rect b="b" l="l" r="r" t="t"/>
            <a:pathLst>
              <a:path extrusionOk="0" h="7622539" w="13963291">
                <a:moveTo>
                  <a:pt x="0" y="0"/>
                </a:moveTo>
                <a:lnTo>
                  <a:pt x="13963291" y="0"/>
                </a:lnTo>
                <a:lnTo>
                  <a:pt x="13963291" y="7622539"/>
                </a:lnTo>
                <a:lnTo>
                  <a:pt x="0" y="762253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5" name="Google Shape;345;p22"/>
          <p:cNvSpPr txBox="1"/>
          <p:nvPr/>
        </p:nvSpPr>
        <p:spPr>
          <a:xfrm>
            <a:off x="9413379" y="1399788"/>
            <a:ext cx="6393163"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لم يتسلّم سعيد قسيمة راتبه תלוש، إذ رفض صاحب العمل إصدارها له. اقترح عليه صديقه رفع دعوى قضائية للمطالبة بتعويض قد يصل إلى 5,000 شيكل.</a:t>
            </a:r>
            <a:endParaRPr sz="3200">
              <a:solidFill>
                <a:srgbClr val="000000"/>
              </a:solidFill>
              <a:latin typeface="Arial"/>
              <a:ea typeface="Arial"/>
              <a:cs typeface="Arial"/>
              <a:sym typeface="Arial"/>
            </a:endParaRPr>
          </a:p>
        </p:txBody>
      </p:sp>
      <p:sp>
        <p:nvSpPr>
          <p:cNvPr id="346" name="Google Shape;346;p22"/>
          <p:cNvSpPr txBox="1"/>
          <p:nvPr/>
        </p:nvSpPr>
        <p:spPr>
          <a:xfrm>
            <a:off x="889605" y="2863113"/>
            <a:ext cx="6806595"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الصديق على حق! يجب على صاحب العمل تسليم العامل قسيمة راتب مفصّلة كل شهر. ويُعدّ عدم تسليم البيان مخالفة قد يترتب عليها تعويض يصل إلى 5,000 شيكل.</a:t>
            </a:r>
            <a:endParaRPr sz="3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6"/>
                                        </p:tgtEl>
                                        <p:attrNameLst>
                                          <p:attrName>style.visibility</p:attrName>
                                        </p:attrNameLst>
                                      </p:cBhvr>
                                      <p:to>
                                        <p:strVal val="visible"/>
                                      </p:to>
                                    </p:set>
                                    <p:anim calcmode="lin" valueType="num">
                                      <p:cBhvr additive="base">
                                        <p:cTn dur="500"/>
                                        <p:tgtEl>
                                          <p:spTgt spid="3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3"/>
                                        </p:tgtEl>
                                        <p:attrNameLst>
                                          <p:attrName>style.visibility</p:attrName>
                                        </p:attrNameLst>
                                      </p:cBhvr>
                                      <p:to>
                                        <p:strVal val="visible"/>
                                      </p:to>
                                    </p:set>
                                    <p:anim calcmode="lin" valueType="num">
                                      <p:cBhvr additive="base">
                                        <p:cTn dur="500"/>
                                        <p:tgtEl>
                                          <p:spTgt spid="34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23" title="صورة"/>
          <p:cNvSpPr/>
          <p:nvPr/>
        </p:nvSpPr>
        <p:spPr>
          <a:xfrm>
            <a:off x="6838355" y="4047609"/>
            <a:ext cx="11219795" cy="6553200"/>
          </a:xfrm>
          <a:custGeom>
            <a:rect b="b" l="l" r="r" t="t"/>
            <a:pathLst>
              <a:path extrusionOk="0" h="6741497" w="12349361">
                <a:moveTo>
                  <a:pt x="0" y="0"/>
                </a:moveTo>
                <a:lnTo>
                  <a:pt x="12349361" y="0"/>
                </a:lnTo>
                <a:lnTo>
                  <a:pt x="12349361" y="6741497"/>
                </a:lnTo>
                <a:lnTo>
                  <a:pt x="0" y="674149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6" name="Google Shape;356;p23" title="أمثلة"/>
          <p:cNvSpPr/>
          <p:nvPr/>
        </p:nvSpPr>
        <p:spPr>
          <a:xfrm>
            <a:off x="7189785" y="123804"/>
            <a:ext cx="7519085" cy="3834733"/>
          </a:xfrm>
          <a:custGeom>
            <a:rect b="b" l="l" r="r" t="t"/>
            <a:pathLst>
              <a:path extrusionOk="0" h="3834733" w="7519085">
                <a:moveTo>
                  <a:pt x="0" y="0"/>
                </a:moveTo>
                <a:lnTo>
                  <a:pt x="7519085" y="0"/>
                </a:lnTo>
                <a:lnTo>
                  <a:pt x="7519085" y="3834734"/>
                </a:lnTo>
                <a:lnTo>
                  <a:pt x="0" y="383473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يجب على صاحب العمل السماح بالخروج&#10; إلى الحمام دون خصم ذلك &#10;من راتب الموظف أو احتسابه كجزء من استراحة بدون أجر.&#10;" id="357" name="Google Shape;357;p23"/>
          <p:cNvSpPr/>
          <p:nvPr/>
        </p:nvSpPr>
        <p:spPr>
          <a:xfrm>
            <a:off x="0" y="5073960"/>
            <a:ext cx="6237689" cy="4973089"/>
          </a:xfrm>
          <a:custGeom>
            <a:rect b="b" l="l" r="r" t="t"/>
            <a:pathLst>
              <a:path extrusionOk="0" h="3391111" w="8171351">
                <a:moveTo>
                  <a:pt x="0" y="0"/>
                </a:moveTo>
                <a:lnTo>
                  <a:pt x="8171351" y="0"/>
                </a:lnTo>
                <a:lnTo>
                  <a:pt x="8171351" y="3391111"/>
                </a:lnTo>
                <a:lnTo>
                  <a:pt x="0" y="339111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نويا، عمرها 14.5 سنة، تعمل كمنظمة في معرض. طلبت نويا من المدير الخروج للحمام، والطلب المدير أن يتم تسجيل ذلك كجزء من الاستراحة.&#10;" id="358" name="Google Shape;358;p23"/>
          <p:cNvSpPr txBox="1"/>
          <p:nvPr/>
        </p:nvSpPr>
        <p:spPr>
          <a:xfrm>
            <a:off x="7848601" y="644382"/>
            <a:ext cx="6860270"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حلا، البالغة من العمر 14 عامًا ونصف، تعمل في أحد المعارض. طلبت من المدير الذهاب إلى الحمّام، إلا أنه أخبرها بأن هذا الوقت سيُحتسب من وقت استراحتها.</a:t>
            </a:r>
            <a:endParaRPr sz="3200">
              <a:solidFill>
                <a:srgbClr val="000000"/>
              </a:solidFill>
              <a:latin typeface="Arial"/>
              <a:ea typeface="Arial"/>
              <a:cs typeface="Arial"/>
              <a:sym typeface="Arial"/>
            </a:endParaRPr>
          </a:p>
        </p:txBody>
      </p:sp>
      <p:sp>
        <p:nvSpPr>
          <p:cNvPr descr="يجب على صاحب العمل السماح بالخروج&#10; إلى الحمام دون خصم ذلك &#10;من راتب الموظف أو احتسابه كجزء من استراحة بدون أجر.&#10;" id="359" name="Google Shape;359;p23" title="سؤال"/>
          <p:cNvSpPr txBox="1"/>
          <p:nvPr/>
        </p:nvSpPr>
        <p:spPr>
          <a:xfrm>
            <a:off x="229850" y="6018113"/>
            <a:ext cx="5268585" cy="2975173"/>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يجب على صاحب العمل السماح للعامل بالذهاب إلى الحمّام عند الحاجة، دون خصم هذا الوقت من أجره أو احتسابه جزءًا من استراحة غير مدفوعة الأجر.</a:t>
            </a:r>
            <a:endParaRPr sz="3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57"/>
                                        </p:tgtEl>
                                        <p:attrNameLst>
                                          <p:attrName>style.visibility</p:attrName>
                                        </p:attrNameLst>
                                      </p:cBhvr>
                                      <p:to>
                                        <p:strVal val="visible"/>
                                      </p:to>
                                    </p:set>
                                    <p:anim calcmode="lin" valueType="num">
                                      <p:cBhvr additive="base">
                                        <p:cTn dur="500"/>
                                        <p:tgtEl>
                                          <p:spTgt spid="35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9"/>
                                        </p:tgtEl>
                                        <p:attrNameLst>
                                          <p:attrName>style.visibility</p:attrName>
                                        </p:attrNameLst>
                                      </p:cBhvr>
                                      <p:to>
                                        <p:strVal val="visible"/>
                                      </p:to>
                                    </p:set>
                                    <p:anim calcmode="lin" valueType="num">
                                      <p:cBhvr additive="base">
                                        <p:cTn dur="500"/>
                                        <p:tgtEl>
                                          <p:spTgt spid="35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24" title="صورة"/>
          <p:cNvSpPr/>
          <p:nvPr/>
        </p:nvSpPr>
        <p:spPr>
          <a:xfrm>
            <a:off x="6556913" y="674959"/>
            <a:ext cx="9812591" cy="5004421"/>
          </a:xfrm>
          <a:custGeom>
            <a:rect b="b" l="l" r="r" t="t"/>
            <a:pathLst>
              <a:path extrusionOk="0" h="5004421" w="9812591">
                <a:moveTo>
                  <a:pt x="0" y="0"/>
                </a:moveTo>
                <a:lnTo>
                  <a:pt x="9812591" y="0"/>
                </a:lnTo>
                <a:lnTo>
                  <a:pt x="9812591" y="5004421"/>
                </a:lnTo>
                <a:lnTo>
                  <a:pt x="0" y="500442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9" name="Google Shape;369;p24" title="صورة"/>
          <p:cNvSpPr/>
          <p:nvPr/>
        </p:nvSpPr>
        <p:spPr>
          <a:xfrm>
            <a:off x="8138202" y="6286687"/>
            <a:ext cx="9639308" cy="4000313"/>
          </a:xfrm>
          <a:custGeom>
            <a:rect b="b" l="l" r="r" t="t"/>
            <a:pathLst>
              <a:path extrusionOk="0" h="4000313" w="9639308">
                <a:moveTo>
                  <a:pt x="0" y="0"/>
                </a:moveTo>
                <a:lnTo>
                  <a:pt x="9639307" y="0"/>
                </a:lnTo>
                <a:lnTo>
                  <a:pt x="9639307" y="4000313"/>
                </a:lnTo>
                <a:lnTo>
                  <a:pt x="0" y="400031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0" name="Google Shape;370;p24" title="صورة"/>
          <p:cNvSpPr/>
          <p:nvPr/>
        </p:nvSpPr>
        <p:spPr>
          <a:xfrm rot="-954815">
            <a:off x="638104" y="4372853"/>
            <a:ext cx="6988186" cy="5297692"/>
          </a:xfrm>
          <a:custGeom>
            <a:rect b="b" l="l" r="r" t="t"/>
            <a:pathLst>
              <a:path extrusionOk="0" h="5297692" w="6988186">
                <a:moveTo>
                  <a:pt x="0" y="0"/>
                </a:moveTo>
                <a:lnTo>
                  <a:pt x="6988186" y="0"/>
                </a:lnTo>
                <a:lnTo>
                  <a:pt x="6988186" y="5297692"/>
                </a:lnTo>
                <a:lnTo>
                  <a:pt x="0" y="5297692"/>
                </a:lnTo>
                <a:lnTo>
                  <a:pt x="0" y="0"/>
                </a:lnTo>
                <a:close/>
              </a:path>
            </a:pathLst>
          </a:custGeom>
          <a:blipFill rotWithShape="1">
            <a:blip r:embed="rId3">
              <a:alphaModFix/>
            </a:blip>
            <a:stretch>
              <a:fillRect b="0" l="-3062" r="-3580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1" name="Google Shape;371;p24" title="صورة"/>
          <p:cNvSpPr/>
          <p:nvPr/>
        </p:nvSpPr>
        <p:spPr>
          <a:xfrm rot="-869730">
            <a:off x="1900875" y="3885117"/>
            <a:ext cx="3094275" cy="1160353"/>
          </a:xfrm>
          <a:custGeom>
            <a:rect b="b" l="l" r="r" t="t"/>
            <a:pathLst>
              <a:path extrusionOk="0" h="1160353" w="3094275">
                <a:moveTo>
                  <a:pt x="0" y="0"/>
                </a:moveTo>
                <a:lnTo>
                  <a:pt x="3094276" y="0"/>
                </a:lnTo>
                <a:lnTo>
                  <a:pt x="3094276" y="1160353"/>
                </a:lnTo>
                <a:lnTo>
                  <a:pt x="0" y="11603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2" name="Google Shape;372;p24"/>
          <p:cNvSpPr txBox="1"/>
          <p:nvPr/>
        </p:nvSpPr>
        <p:spPr>
          <a:xfrm>
            <a:off x="6687289" y="1723946"/>
            <a:ext cx="9551840" cy="3626442"/>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شادي، البالغ من العمر 15 عامًا، يعمل مشغّلًا للألعاب في أحد المنتزهات. وبعد أربعة أشهر من العمل، قرر الاستقالة وعدم الحضور إلى العمل في اليوم التالي. وأخبره المدير بأنه، نظرًا لأنه عمل لمدة أربعة أشهر، كان عليه تقديم إشعار مسبق قبل أربعة أيام، وإلا فقد يُخصم من مستحقاته مبلغ مقابل عدم إعطاء الإشعار المسبق.</a:t>
            </a:r>
            <a:endParaRPr sz="3200">
              <a:solidFill>
                <a:srgbClr val="000000"/>
              </a:solidFill>
              <a:latin typeface="Arial"/>
              <a:ea typeface="Arial"/>
              <a:cs typeface="Arial"/>
              <a:sym typeface="Arial"/>
            </a:endParaRPr>
          </a:p>
        </p:txBody>
      </p:sp>
      <p:sp>
        <p:nvSpPr>
          <p:cNvPr id="373" name="Google Shape;373;p24"/>
          <p:cNvSpPr txBox="1"/>
          <p:nvPr/>
        </p:nvSpPr>
        <p:spPr>
          <a:xfrm>
            <a:off x="8617878" y="6720840"/>
            <a:ext cx="7851224"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المدير على حق! يسري قانون الإشعار المسبق على كلٍّ من صاحب العمل والعامل. فإذا قرر العامل الاستقالة، فعليه تقديم إشعار مسبق قبل ترك العمل، وتُحدَّد مدته وفقًا للفترة التي قضاها في مكان العمل.</a:t>
            </a:r>
            <a:endParaRPr sz="3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73"/>
                                        </p:tgtEl>
                                        <p:attrNameLst>
                                          <p:attrName>style.visibility</p:attrName>
                                        </p:attrNameLst>
                                      </p:cBhvr>
                                      <p:to>
                                        <p:strVal val="visible"/>
                                      </p:to>
                                    </p:set>
                                    <p:anim calcmode="lin" valueType="num">
                                      <p:cBhvr additive="base">
                                        <p:cTn dur="500"/>
                                        <p:tgtEl>
                                          <p:spTgt spid="37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69"/>
                                        </p:tgtEl>
                                        <p:attrNameLst>
                                          <p:attrName>style.visibility</p:attrName>
                                        </p:attrNameLst>
                                      </p:cBhvr>
                                      <p:to>
                                        <p:strVal val="visible"/>
                                      </p:to>
                                    </p:set>
                                    <p:anim calcmode="lin" valueType="num">
                                      <p:cBhvr additive="base">
                                        <p:cTn dur="500"/>
                                        <p:tgtEl>
                                          <p:spTgt spid="36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25" title="صورة"/>
          <p:cNvSpPr/>
          <p:nvPr/>
        </p:nvSpPr>
        <p:spPr>
          <a:xfrm>
            <a:off x="6556913" y="674959"/>
            <a:ext cx="9812591" cy="5004421"/>
          </a:xfrm>
          <a:custGeom>
            <a:rect b="b" l="l" r="r" t="t"/>
            <a:pathLst>
              <a:path extrusionOk="0" h="5004421" w="9812591">
                <a:moveTo>
                  <a:pt x="0" y="0"/>
                </a:moveTo>
                <a:lnTo>
                  <a:pt x="9812591" y="0"/>
                </a:lnTo>
                <a:lnTo>
                  <a:pt x="9812591" y="5004421"/>
                </a:lnTo>
                <a:lnTo>
                  <a:pt x="0" y="500442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3" name="Google Shape;383;p25" title="صورة"/>
          <p:cNvSpPr/>
          <p:nvPr/>
        </p:nvSpPr>
        <p:spPr>
          <a:xfrm>
            <a:off x="626044" y="5734508"/>
            <a:ext cx="7512031" cy="3117493"/>
          </a:xfrm>
          <a:custGeom>
            <a:rect b="b" l="l" r="r" t="t"/>
            <a:pathLst>
              <a:path extrusionOk="0" h="3117493" w="7512031">
                <a:moveTo>
                  <a:pt x="0" y="0"/>
                </a:moveTo>
                <a:lnTo>
                  <a:pt x="7512031" y="0"/>
                </a:lnTo>
                <a:lnTo>
                  <a:pt x="7512031" y="3117493"/>
                </a:lnTo>
                <a:lnTo>
                  <a:pt x="0" y="311749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4" name="Google Shape;384;p25"/>
          <p:cNvSpPr txBox="1"/>
          <p:nvPr/>
        </p:nvSpPr>
        <p:spPr>
          <a:xfrm>
            <a:off x="6882052" y="1455682"/>
            <a:ext cx="9162312" cy="3614772"/>
          </a:xfrm>
          <a:prstGeom prst="rect">
            <a:avLst/>
          </a:prstGeom>
          <a:noFill/>
          <a:ln>
            <a:noFill/>
          </a:ln>
        </p:spPr>
        <p:txBody>
          <a:bodyPr anchorCtr="0" anchor="t" bIns="0" lIns="0" spcFirstLastPara="1" rIns="0" wrap="square" tIns="0">
            <a:spAutoFit/>
          </a:bodyPr>
          <a:lstStyle/>
          <a:p>
            <a:pPr indent="0" lvl="0" marL="0" marR="0" rtl="1" algn="r">
              <a:lnSpc>
                <a:spcPct val="205714"/>
              </a:lnSpc>
              <a:spcBef>
                <a:spcPts val="0"/>
              </a:spcBef>
              <a:spcAft>
                <a:spcPts val="0"/>
              </a:spcAft>
              <a:buNone/>
            </a:pPr>
            <a:r>
              <a:rPr lang="ar-AE" sz="2800">
                <a:solidFill>
                  <a:srgbClr val="111111"/>
                </a:solidFill>
                <a:latin typeface="Arial"/>
                <a:ea typeface="Arial"/>
                <a:cs typeface="Arial"/>
                <a:sym typeface="Arial"/>
              </a:rPr>
              <a:t>عمر، البالغ من العمر 15 عامًا ونصف، يعمل ضمن مخيم  للفعاليات في الصيف من الساعة 10:00 صباحًا حتى 18:00 مساءً. وفي أحد الأيام، بقي في العمل لساعتين إضافيتين لمساعدة زملائه. وعند استلام راتبه في نهاية الشهر، لاحظ أنه لم يحصل على أجر مقابل هاتين الساعتين، بحجة أنه بقي بمحض إرادته ومن دون الحصول على إذن مسبق.</a:t>
            </a:r>
            <a:endParaRPr sz="2800">
              <a:solidFill>
                <a:srgbClr val="000000"/>
              </a:solidFill>
              <a:latin typeface="Arial"/>
              <a:ea typeface="Arial"/>
              <a:cs typeface="Arial"/>
              <a:sym typeface="Arial"/>
            </a:endParaRPr>
          </a:p>
        </p:txBody>
      </p:sp>
      <p:sp>
        <p:nvSpPr>
          <p:cNvPr id="385" name="Google Shape;385;p25"/>
          <p:cNvSpPr txBox="1"/>
          <p:nvPr/>
        </p:nvSpPr>
        <p:spPr>
          <a:xfrm>
            <a:off x="1280943" y="6235528"/>
            <a:ext cx="5487237" cy="2115451"/>
          </a:xfrm>
          <a:prstGeom prst="rect">
            <a:avLst/>
          </a:prstGeom>
          <a:noFill/>
          <a:ln>
            <a:noFill/>
          </a:ln>
        </p:spPr>
        <p:txBody>
          <a:bodyPr anchorCtr="0" anchor="t" bIns="0" lIns="0" spcFirstLastPara="1" rIns="0" wrap="square" tIns="0">
            <a:spAutoFit/>
          </a:bodyPr>
          <a:lstStyle/>
          <a:p>
            <a:pPr indent="0" lvl="0" marL="0" marR="0" rtl="1" algn="ctr">
              <a:lnSpc>
                <a:spcPct val="240000"/>
              </a:lnSpc>
              <a:spcBef>
                <a:spcPts val="0"/>
              </a:spcBef>
              <a:spcAft>
                <a:spcPts val="0"/>
              </a:spcAft>
              <a:buNone/>
            </a:pPr>
            <a:r>
              <a:rPr lang="ar-AE" sz="2400">
                <a:solidFill>
                  <a:srgbClr val="111111"/>
                </a:solidFill>
                <a:latin typeface="Arial"/>
                <a:ea typeface="Arial"/>
                <a:cs typeface="Arial"/>
                <a:sym typeface="Arial"/>
              </a:rPr>
              <a:t>يُلزم القانون بدفع أجر عن كل ساعة عمل فعلية، بما في ذلك ساعات العمل الإضافية. ومع ذلك، يجب أن تكون ساعات العمل الإضافية قد تمت بموافقة مسبقة من المدير.</a:t>
            </a:r>
            <a:endParaRPr sz="2400">
              <a:solidFill>
                <a:srgbClr val="000000"/>
              </a:solidFill>
              <a:latin typeface="Arial"/>
              <a:ea typeface="Arial"/>
              <a:cs typeface="Arial"/>
              <a:sym typeface="Arial"/>
            </a:endParaRPr>
          </a:p>
        </p:txBody>
      </p:sp>
      <p:sp>
        <p:nvSpPr>
          <p:cNvPr id="386" name="Google Shape;386;p25" title="صورة"/>
          <p:cNvSpPr/>
          <p:nvPr/>
        </p:nvSpPr>
        <p:spPr>
          <a:xfrm>
            <a:off x="7319859" y="4883443"/>
            <a:ext cx="9898465" cy="5403557"/>
          </a:xfrm>
          <a:custGeom>
            <a:rect b="b" l="l" r="r" t="t"/>
            <a:pathLst>
              <a:path extrusionOk="0" h="5987491" w="10968141">
                <a:moveTo>
                  <a:pt x="0" y="0"/>
                </a:moveTo>
                <a:lnTo>
                  <a:pt x="10968141" y="0"/>
                </a:lnTo>
                <a:lnTo>
                  <a:pt x="10968141" y="5987491"/>
                </a:lnTo>
                <a:lnTo>
                  <a:pt x="0" y="598749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85"/>
                                        </p:tgtEl>
                                        <p:attrNameLst>
                                          <p:attrName>style.visibility</p:attrName>
                                        </p:attrNameLst>
                                      </p:cBhvr>
                                      <p:to>
                                        <p:strVal val="visible"/>
                                      </p:to>
                                    </p:set>
                                    <p:anim calcmode="lin" valueType="num">
                                      <p:cBhvr additive="base">
                                        <p:cTn dur="500"/>
                                        <p:tgtEl>
                                          <p:spTgt spid="3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3"/>
                                        </p:tgtEl>
                                        <p:attrNameLst>
                                          <p:attrName>style.visibility</p:attrName>
                                        </p:attrNameLst>
                                      </p:cBhvr>
                                      <p:to>
                                        <p:strVal val="visible"/>
                                      </p:to>
                                    </p:set>
                                    <p:anim calcmode="lin" valueType="num">
                                      <p:cBhvr additive="base">
                                        <p:cTn dur="500"/>
                                        <p:tgtEl>
                                          <p:spTgt spid="38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26" title="صورة"/>
          <p:cNvSpPr/>
          <p:nvPr/>
        </p:nvSpPr>
        <p:spPr>
          <a:xfrm>
            <a:off x="1028700" y="2032081"/>
            <a:ext cx="7858680" cy="8135035"/>
          </a:xfrm>
          <a:custGeom>
            <a:rect b="b" l="l" r="r" t="t"/>
            <a:pathLst>
              <a:path extrusionOk="0" h="8135035" w="7858680">
                <a:moveTo>
                  <a:pt x="0" y="0"/>
                </a:moveTo>
                <a:lnTo>
                  <a:pt x="7858680" y="0"/>
                </a:lnTo>
                <a:lnTo>
                  <a:pt x="7858680" y="8135034"/>
                </a:lnTo>
                <a:lnTo>
                  <a:pt x="0" y="8135034"/>
                </a:lnTo>
                <a:lnTo>
                  <a:pt x="0" y="0"/>
                </a:lnTo>
                <a:close/>
              </a:path>
            </a:pathLst>
          </a:custGeom>
          <a:blipFill rotWithShape="1">
            <a:blip r:embed="rId3">
              <a:alphaModFix/>
            </a:blip>
            <a:stretch>
              <a:fillRect b="0" l="-43380" r="-4624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6" name="Google Shape;396;p26" title="صورة"/>
          <p:cNvSpPr/>
          <p:nvPr/>
        </p:nvSpPr>
        <p:spPr>
          <a:xfrm>
            <a:off x="8035421" y="674959"/>
            <a:ext cx="8334083" cy="4250382"/>
          </a:xfrm>
          <a:custGeom>
            <a:rect b="b" l="l" r="r" t="t"/>
            <a:pathLst>
              <a:path extrusionOk="0" h="4250382" w="8334083">
                <a:moveTo>
                  <a:pt x="0" y="0"/>
                </a:moveTo>
                <a:lnTo>
                  <a:pt x="8334083" y="0"/>
                </a:lnTo>
                <a:lnTo>
                  <a:pt x="8334083" y="4250382"/>
                </a:lnTo>
                <a:lnTo>
                  <a:pt x="0" y="4250382"/>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7" name="Google Shape;397;p26" title="صورة"/>
          <p:cNvSpPr/>
          <p:nvPr/>
        </p:nvSpPr>
        <p:spPr>
          <a:xfrm>
            <a:off x="8035421" y="5924102"/>
            <a:ext cx="8465390" cy="3513137"/>
          </a:xfrm>
          <a:custGeom>
            <a:rect b="b" l="l" r="r" t="t"/>
            <a:pathLst>
              <a:path extrusionOk="0" h="3513137" w="8465390">
                <a:moveTo>
                  <a:pt x="0" y="0"/>
                </a:moveTo>
                <a:lnTo>
                  <a:pt x="8465390" y="0"/>
                </a:lnTo>
                <a:lnTo>
                  <a:pt x="8465390" y="3513137"/>
                </a:lnTo>
                <a:lnTo>
                  <a:pt x="0" y="351313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8" name="Google Shape;398;p26"/>
          <p:cNvSpPr txBox="1"/>
          <p:nvPr/>
        </p:nvSpPr>
        <p:spPr>
          <a:xfrm>
            <a:off x="8285356" y="1537234"/>
            <a:ext cx="7834213"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عمر، البالغ من العمر 15 عامًا، يعمل في محل لبيع الآيس كريم. دفع له صاحب العمل أجرًا يقل عن الحد الأدنى للأجور الذي يحدده القانون للقاصرين في مثل سنّه، بحجة أن المشروع لا يزال في أشهره الأولى وأن إيراداته منخفضة.</a:t>
            </a:r>
            <a:endParaRPr sz="3200">
              <a:solidFill>
                <a:srgbClr val="000000"/>
              </a:solidFill>
              <a:latin typeface="Arial"/>
              <a:ea typeface="Arial"/>
              <a:cs typeface="Arial"/>
              <a:sym typeface="Arial"/>
            </a:endParaRPr>
          </a:p>
        </p:txBody>
      </p:sp>
      <p:sp>
        <p:nvSpPr>
          <p:cNvPr id="399" name="Google Shape;399;p26"/>
          <p:cNvSpPr txBox="1"/>
          <p:nvPr/>
        </p:nvSpPr>
        <p:spPr>
          <a:xfrm>
            <a:off x="9192227" y="6215756"/>
            <a:ext cx="6020470"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صاحب العمل يخالف القانون، وقد يتعرّض لغرامات كبيرة! فالحد الأدنى للأجور هو أقل أجر يسمح القانون بدفعه للعامل، ويختلف مقداره بحسب عمره.</a:t>
            </a:r>
            <a:endParaRPr sz="3200">
              <a:solidFill>
                <a:srgbClr val="000000"/>
              </a:solidFill>
              <a:latin typeface="Arial"/>
              <a:ea typeface="Arial"/>
              <a:cs typeface="Arial"/>
              <a:sym typeface="Arial"/>
            </a:endParaRPr>
          </a:p>
        </p:txBody>
      </p:sp>
      <p:sp>
        <p:nvSpPr>
          <p:cNvPr id="400" name="Google Shape;400;p26" title="صورة"/>
          <p:cNvSpPr/>
          <p:nvPr/>
        </p:nvSpPr>
        <p:spPr>
          <a:xfrm>
            <a:off x="1028700" y="2032081"/>
            <a:ext cx="7858680" cy="8135035"/>
          </a:xfrm>
          <a:custGeom>
            <a:rect b="b" l="l" r="r" t="t"/>
            <a:pathLst>
              <a:path extrusionOk="0" h="8135035" w="7858680">
                <a:moveTo>
                  <a:pt x="0" y="0"/>
                </a:moveTo>
                <a:lnTo>
                  <a:pt x="7858680" y="0"/>
                </a:lnTo>
                <a:lnTo>
                  <a:pt x="7858680" y="8135034"/>
                </a:lnTo>
                <a:lnTo>
                  <a:pt x="0" y="8135034"/>
                </a:lnTo>
                <a:lnTo>
                  <a:pt x="0" y="0"/>
                </a:lnTo>
                <a:close/>
              </a:path>
            </a:pathLst>
          </a:custGeom>
          <a:blipFill rotWithShape="1">
            <a:blip r:embed="rId4">
              <a:alphaModFix/>
            </a:blip>
            <a:stretch>
              <a:fillRect b="0" l="-43380" r="-4624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97"/>
                                        </p:tgtEl>
                                        <p:attrNameLst>
                                          <p:attrName>style.visibility</p:attrName>
                                        </p:attrNameLst>
                                      </p:cBhvr>
                                      <p:to>
                                        <p:strVal val="visible"/>
                                      </p:to>
                                    </p:set>
                                    <p:anim calcmode="lin" valueType="num">
                                      <p:cBhvr additive="base">
                                        <p:cTn dur="500"/>
                                        <p:tgtEl>
                                          <p:spTgt spid="39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99"/>
                                        </p:tgtEl>
                                        <p:attrNameLst>
                                          <p:attrName>style.visibility</p:attrName>
                                        </p:attrNameLst>
                                      </p:cBhvr>
                                      <p:to>
                                        <p:strVal val="visible"/>
                                      </p:to>
                                    </p:set>
                                    <p:anim calcmode="lin" valueType="num">
                                      <p:cBhvr additive="base">
                                        <p:cTn dur="500"/>
                                        <p:tgtEl>
                                          <p:spTgt spid="39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27" title="صورة"/>
          <p:cNvSpPr/>
          <p:nvPr/>
        </p:nvSpPr>
        <p:spPr>
          <a:xfrm>
            <a:off x="8697109" y="4881689"/>
            <a:ext cx="8872668" cy="4539803"/>
          </a:xfrm>
          <a:custGeom>
            <a:rect b="b" l="l" r="r" t="t"/>
            <a:pathLst>
              <a:path extrusionOk="0" h="6899511" w="12638818">
                <a:moveTo>
                  <a:pt x="0" y="0"/>
                </a:moveTo>
                <a:lnTo>
                  <a:pt x="12638819" y="0"/>
                </a:lnTo>
                <a:lnTo>
                  <a:pt x="12638819" y="6899511"/>
                </a:lnTo>
                <a:lnTo>
                  <a:pt x="0" y="6899511"/>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0" name="Google Shape;410;p27" title="صورة"/>
          <p:cNvSpPr/>
          <p:nvPr/>
        </p:nvSpPr>
        <p:spPr>
          <a:xfrm>
            <a:off x="8584262" y="146496"/>
            <a:ext cx="7862356" cy="4082603"/>
          </a:xfrm>
          <a:custGeom>
            <a:rect b="b" l="l" r="r" t="t"/>
            <a:pathLst>
              <a:path extrusionOk="0" h="3439052" w="6743240">
                <a:moveTo>
                  <a:pt x="0" y="0"/>
                </a:moveTo>
                <a:lnTo>
                  <a:pt x="6743240" y="0"/>
                </a:lnTo>
                <a:lnTo>
                  <a:pt x="6743240" y="3439052"/>
                </a:lnTo>
                <a:lnTo>
                  <a:pt x="0" y="3439052"/>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1" name="Google Shape;411;p27" title="صورة"/>
          <p:cNvSpPr/>
          <p:nvPr/>
        </p:nvSpPr>
        <p:spPr>
          <a:xfrm flipH="1">
            <a:off x="-381000" y="4703554"/>
            <a:ext cx="8465390" cy="3513137"/>
          </a:xfrm>
          <a:custGeom>
            <a:rect b="b" l="l" r="r" t="t"/>
            <a:pathLst>
              <a:path extrusionOk="0" h="3513137" w="8465390">
                <a:moveTo>
                  <a:pt x="8465390" y="0"/>
                </a:moveTo>
                <a:lnTo>
                  <a:pt x="0" y="0"/>
                </a:lnTo>
                <a:lnTo>
                  <a:pt x="0" y="3513137"/>
                </a:lnTo>
                <a:lnTo>
                  <a:pt x="8465390" y="3513137"/>
                </a:lnTo>
                <a:lnTo>
                  <a:pt x="846539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2" name="Google Shape;412;p27"/>
          <p:cNvSpPr txBox="1"/>
          <p:nvPr/>
        </p:nvSpPr>
        <p:spPr>
          <a:xfrm>
            <a:off x="9144000" y="1015960"/>
            <a:ext cx="6981321" cy="2905988"/>
          </a:xfrm>
          <a:prstGeom prst="rect">
            <a:avLst/>
          </a:prstGeom>
          <a:noFill/>
          <a:ln>
            <a:noFill/>
          </a:ln>
        </p:spPr>
        <p:txBody>
          <a:bodyPr anchorCtr="0" anchor="t" bIns="0" lIns="0" spcFirstLastPara="1" rIns="0" wrap="square" tIns="0">
            <a:spAutoFit/>
          </a:bodyPr>
          <a:lstStyle/>
          <a:p>
            <a:pPr indent="0" lvl="0" marL="0" marR="0" rtl="1" algn="ctr">
              <a:lnSpc>
                <a:spcPct val="144000"/>
              </a:lnSpc>
              <a:spcBef>
                <a:spcPts val="0"/>
              </a:spcBef>
              <a:spcAft>
                <a:spcPts val="0"/>
              </a:spcAft>
              <a:buNone/>
            </a:pPr>
            <a:r>
              <a:rPr lang="ar-AE" sz="4000">
                <a:solidFill>
                  <a:srgbClr val="111111"/>
                </a:solidFill>
                <a:latin typeface="Arial"/>
                <a:ea typeface="Arial"/>
                <a:cs typeface="Arial"/>
                <a:sym typeface="Arial"/>
              </a:rPr>
              <a:t>دانيال، البالغ من العمر 15 عامًا، وافق على العمل مقابل البقشيش فقط، بل وأكّد خطيًا أنه يتنازل بمحض إرادته عن حقه في الحصول على الحد الأدنى للأجور.</a:t>
            </a:r>
            <a:endParaRPr sz="4000">
              <a:solidFill>
                <a:srgbClr val="000000"/>
              </a:solidFill>
              <a:latin typeface="Arial"/>
              <a:ea typeface="Arial"/>
              <a:cs typeface="Arial"/>
              <a:sym typeface="Arial"/>
            </a:endParaRPr>
          </a:p>
        </p:txBody>
      </p:sp>
      <p:sp>
        <p:nvSpPr>
          <p:cNvPr id="413" name="Google Shape;413;p27"/>
          <p:cNvSpPr txBox="1"/>
          <p:nvPr/>
        </p:nvSpPr>
        <p:spPr>
          <a:xfrm>
            <a:off x="1219200" y="5018797"/>
            <a:ext cx="5733537"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هذا الاتفاق غير قانوني! يجب على صاحب العمل دفع الحد الأدنى للأجور، ولا يحق للعامل التنازل عنه أو استبداله بالبقشيش، حتى لو وافق على ذلك.</a:t>
            </a:r>
            <a:endParaRPr sz="3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13"/>
                                        </p:tgtEl>
                                        <p:attrNameLst>
                                          <p:attrName>style.visibility</p:attrName>
                                        </p:attrNameLst>
                                      </p:cBhvr>
                                      <p:to>
                                        <p:strVal val="visible"/>
                                      </p:to>
                                    </p:set>
                                    <p:anim calcmode="lin" valueType="num">
                                      <p:cBhvr additive="base">
                                        <p:cTn dur="500"/>
                                        <p:tgtEl>
                                          <p:spTgt spid="4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1"/>
                                        </p:tgtEl>
                                        <p:attrNameLst>
                                          <p:attrName>style.visibility</p:attrName>
                                        </p:attrNameLst>
                                      </p:cBhvr>
                                      <p:to>
                                        <p:strVal val="visible"/>
                                      </p:to>
                                    </p:set>
                                    <p:anim calcmode="lin" valueType="num">
                                      <p:cBhvr additive="base">
                                        <p:cTn dur="500"/>
                                        <p:tgtEl>
                                          <p:spTgt spid="41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28" title="صورة"/>
          <p:cNvSpPr/>
          <p:nvPr/>
        </p:nvSpPr>
        <p:spPr>
          <a:xfrm>
            <a:off x="6755051" y="3996301"/>
            <a:ext cx="11532949" cy="6290699"/>
          </a:xfrm>
          <a:custGeom>
            <a:rect b="b" l="l" r="r" t="t"/>
            <a:pathLst>
              <a:path extrusionOk="0" h="6290699" w="11532949">
                <a:moveTo>
                  <a:pt x="0" y="0"/>
                </a:moveTo>
                <a:lnTo>
                  <a:pt x="11532949" y="0"/>
                </a:lnTo>
                <a:lnTo>
                  <a:pt x="11532949" y="6290699"/>
                </a:lnTo>
                <a:lnTo>
                  <a:pt x="0" y="629069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3" name="Google Shape;423;p28" title="صورة"/>
          <p:cNvSpPr/>
          <p:nvPr/>
        </p:nvSpPr>
        <p:spPr>
          <a:xfrm>
            <a:off x="8763596" y="308323"/>
            <a:ext cx="7534766" cy="3842731"/>
          </a:xfrm>
          <a:custGeom>
            <a:rect b="b" l="l" r="r" t="t"/>
            <a:pathLst>
              <a:path extrusionOk="0" h="3842731" w="7534766">
                <a:moveTo>
                  <a:pt x="0" y="0"/>
                </a:moveTo>
                <a:lnTo>
                  <a:pt x="7534767" y="0"/>
                </a:lnTo>
                <a:lnTo>
                  <a:pt x="7534767" y="3842730"/>
                </a:lnTo>
                <a:lnTo>
                  <a:pt x="0" y="3842730"/>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ar-AE" sz="1800">
                <a:solidFill>
                  <a:schemeClr val="dk1"/>
                </a:solidFill>
                <a:latin typeface="Arial"/>
                <a:ea typeface="Arial"/>
                <a:cs typeface="Arial"/>
                <a:sym typeface="Arial"/>
              </a:rPr>
              <a:t>صورة</a:t>
            </a:r>
            <a:endParaRPr sz="1800">
              <a:solidFill>
                <a:schemeClr val="dk1"/>
              </a:solidFill>
              <a:latin typeface="Arial"/>
              <a:ea typeface="Arial"/>
              <a:cs typeface="Arial"/>
              <a:sym typeface="Arial"/>
            </a:endParaRPr>
          </a:p>
        </p:txBody>
      </p:sp>
      <p:sp>
        <p:nvSpPr>
          <p:cNvPr id="424" name="Google Shape;424;p28" title="صورة"/>
          <p:cNvSpPr/>
          <p:nvPr/>
        </p:nvSpPr>
        <p:spPr>
          <a:xfrm flipH="1">
            <a:off x="-321325" y="2603106"/>
            <a:ext cx="8911880" cy="3698430"/>
          </a:xfrm>
          <a:custGeom>
            <a:rect b="b" l="l" r="r" t="t"/>
            <a:pathLst>
              <a:path extrusionOk="0" h="3698430" w="8911880">
                <a:moveTo>
                  <a:pt x="8911880" y="0"/>
                </a:moveTo>
                <a:lnTo>
                  <a:pt x="0" y="0"/>
                </a:lnTo>
                <a:lnTo>
                  <a:pt x="0" y="3698430"/>
                </a:lnTo>
                <a:lnTo>
                  <a:pt x="8911880" y="3698430"/>
                </a:lnTo>
                <a:lnTo>
                  <a:pt x="891188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5" name="Google Shape;425;p28"/>
          <p:cNvSpPr txBox="1"/>
          <p:nvPr/>
        </p:nvSpPr>
        <p:spPr>
          <a:xfrm>
            <a:off x="8976693" y="975335"/>
            <a:ext cx="7108571"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دانيال، البالغ من العمر 15 عامًا، رفض تسليم البقشيش الذي حصل عليه أثناء عمله كنادل إلى صندوق المحل، بحجة أن الزبائن أعطوه المال بشكل شخصي، ولذلك فهو من حقه وحده.</a:t>
            </a:r>
            <a:endParaRPr sz="3200">
              <a:solidFill>
                <a:srgbClr val="000000"/>
              </a:solidFill>
              <a:latin typeface="Arial"/>
              <a:ea typeface="Arial"/>
              <a:cs typeface="Arial"/>
              <a:sym typeface="Arial"/>
            </a:endParaRPr>
          </a:p>
        </p:txBody>
      </p:sp>
      <p:sp>
        <p:nvSpPr>
          <p:cNvPr id="426" name="Google Shape;426;p28" title="صورة"/>
          <p:cNvSpPr txBox="1"/>
          <p:nvPr/>
        </p:nvSpPr>
        <p:spPr>
          <a:xfrm>
            <a:off x="1143000" y="3010996"/>
            <a:ext cx="6859961" cy="2882649"/>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دانيال مخطئ! في المطاعم، تُعتبر الإكراميات جزءًا من الأجر. ويجب على صاحب العمل احتسابها ضمن الراتب، مع ضمان دفع الحد الأدنى للأجور ومنح العامل جميع حقوقه الاجتماعية بحسب القانون.</a:t>
            </a:r>
            <a:endParaRPr sz="3200">
              <a:solidFill>
                <a:srgbClr val="000000"/>
              </a:solidFill>
              <a:latin typeface="Arial"/>
              <a:ea typeface="Arial"/>
              <a:cs typeface="Arial"/>
              <a:sym typeface="Arial"/>
            </a:endParaRPr>
          </a:p>
        </p:txBody>
      </p:sp>
      <p:sp>
        <p:nvSpPr>
          <p:cNvPr id="427" name="Google Shape;427;p28" title="صورة"/>
          <p:cNvSpPr/>
          <p:nvPr/>
        </p:nvSpPr>
        <p:spPr>
          <a:xfrm>
            <a:off x="6755050" y="3996301"/>
            <a:ext cx="11532949" cy="6290699"/>
          </a:xfrm>
          <a:custGeom>
            <a:rect b="b" l="l" r="r" t="t"/>
            <a:pathLst>
              <a:path extrusionOk="0" h="6290699" w="11532949">
                <a:moveTo>
                  <a:pt x="0" y="0"/>
                </a:moveTo>
                <a:lnTo>
                  <a:pt x="11532949" y="0"/>
                </a:lnTo>
                <a:lnTo>
                  <a:pt x="11532949" y="6290699"/>
                </a:lnTo>
                <a:lnTo>
                  <a:pt x="0" y="629069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26"/>
                                        </p:tgtEl>
                                        <p:attrNameLst>
                                          <p:attrName>style.visibility</p:attrName>
                                        </p:attrNameLst>
                                      </p:cBhvr>
                                      <p:to>
                                        <p:strVal val="visible"/>
                                      </p:to>
                                    </p:set>
                                    <p:anim calcmode="lin" valueType="num">
                                      <p:cBhvr additive="base">
                                        <p:cTn dur="500"/>
                                        <p:tgtEl>
                                          <p:spTgt spid="42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4"/>
                                        </p:tgtEl>
                                        <p:attrNameLst>
                                          <p:attrName>style.visibility</p:attrName>
                                        </p:attrNameLst>
                                      </p:cBhvr>
                                      <p:to>
                                        <p:strVal val="visible"/>
                                      </p:to>
                                    </p:set>
                                    <p:anim calcmode="lin" valueType="num">
                                      <p:cBhvr additive="base">
                                        <p:cTn dur="500"/>
                                        <p:tgtEl>
                                          <p:spTgt spid="42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descr="أبي يعمل في سلسلة وجبات سريعة وفي منتصف الشهر احتفل بعيد ميلاده الثامن عشر. في نهاية الشهر رأى في قسيمة راتبه أن الأجر محسوب حسب معدل الساعة لعمر 17، وطلب التحقق مما إذا كان هذا صحيحًا.&#10;" id="436" name="Google Shape;436;p29"/>
          <p:cNvSpPr/>
          <p:nvPr/>
        </p:nvSpPr>
        <p:spPr>
          <a:xfrm>
            <a:off x="3263557" y="535975"/>
            <a:ext cx="8695182" cy="4434543"/>
          </a:xfrm>
          <a:custGeom>
            <a:rect b="b" l="l" r="r" t="t"/>
            <a:pathLst>
              <a:path extrusionOk="0" h="4434543" w="8695182">
                <a:moveTo>
                  <a:pt x="0" y="0"/>
                </a:moveTo>
                <a:lnTo>
                  <a:pt x="8695182" y="0"/>
                </a:lnTo>
                <a:lnTo>
                  <a:pt x="8695182" y="4434543"/>
                </a:lnTo>
                <a:lnTo>
                  <a:pt x="0" y="44345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الحساب غير صحيح: في شهر عيد الميلاد يتم احتساب الراتب نسبيًا وفقًا لمعدلين منفصلين – قبل عيد الميلاد وبعده.&#10;" id="437" name="Google Shape;437;p29"/>
          <p:cNvSpPr/>
          <p:nvPr/>
        </p:nvSpPr>
        <p:spPr>
          <a:xfrm flipH="1">
            <a:off x="1443677" y="5896304"/>
            <a:ext cx="8101194" cy="3361996"/>
          </a:xfrm>
          <a:custGeom>
            <a:rect b="b" l="l" r="r" t="t"/>
            <a:pathLst>
              <a:path extrusionOk="0" h="3361996" w="8101194">
                <a:moveTo>
                  <a:pt x="8101194" y="0"/>
                </a:moveTo>
                <a:lnTo>
                  <a:pt x="0" y="0"/>
                </a:lnTo>
                <a:lnTo>
                  <a:pt x="0" y="3361996"/>
                </a:lnTo>
                <a:lnTo>
                  <a:pt x="8101194" y="3361996"/>
                </a:lnTo>
                <a:lnTo>
                  <a:pt x="8101194"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8" name="Google Shape;438;p29" title="صورة"/>
          <p:cNvSpPr/>
          <p:nvPr/>
        </p:nvSpPr>
        <p:spPr>
          <a:xfrm>
            <a:off x="8637115" y="1578229"/>
            <a:ext cx="9754406" cy="8844995"/>
          </a:xfrm>
          <a:custGeom>
            <a:rect b="b" l="l" r="r" t="t"/>
            <a:pathLst>
              <a:path extrusionOk="0" h="8844995" w="9754406">
                <a:moveTo>
                  <a:pt x="0" y="0"/>
                </a:moveTo>
                <a:lnTo>
                  <a:pt x="9754406" y="0"/>
                </a:lnTo>
                <a:lnTo>
                  <a:pt x="9754406" y="8844995"/>
                </a:lnTo>
                <a:lnTo>
                  <a:pt x="0" y="8844995"/>
                </a:lnTo>
                <a:lnTo>
                  <a:pt x="0" y="0"/>
                </a:lnTo>
                <a:close/>
              </a:path>
            </a:pathLst>
          </a:custGeom>
          <a:blipFill rotWithShape="1">
            <a:blip r:embed="rId3">
              <a:alphaModFix/>
            </a:blip>
            <a:stretch>
              <a:fillRect b="0" l="-66105"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9" name="Google Shape;439;p29"/>
          <p:cNvSpPr txBox="1"/>
          <p:nvPr/>
        </p:nvSpPr>
        <p:spPr>
          <a:xfrm>
            <a:off x="3381125" y="1104938"/>
            <a:ext cx="7862670" cy="3626442"/>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رامي يعمل في أحد مطاعم الوجبات السريعة، وخلال الشهر احتفل بعيد ميلاده الثامن عشر. وعندما استلم قسيمة راتبه في نهاية الشهر، لاحظ أن أجره حُسب بالكامل وفق أجر الساعة المخصص لمن هم في سن 17 عامًا، فتساءل إن كان هذا الحساب صحيحًا.</a:t>
            </a:r>
            <a:endParaRPr sz="3200">
              <a:solidFill>
                <a:srgbClr val="000000"/>
              </a:solidFill>
              <a:latin typeface="Arial"/>
              <a:ea typeface="Arial"/>
              <a:cs typeface="Arial"/>
              <a:sym typeface="Arial"/>
            </a:endParaRPr>
          </a:p>
        </p:txBody>
      </p:sp>
      <p:sp>
        <p:nvSpPr>
          <p:cNvPr id="440" name="Google Shape;440;p29"/>
          <p:cNvSpPr txBox="1"/>
          <p:nvPr/>
        </p:nvSpPr>
        <p:spPr>
          <a:xfrm>
            <a:off x="2349413" y="6422872"/>
            <a:ext cx="6841016" cy="2138855"/>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ar-AE" sz="3200">
                <a:solidFill>
                  <a:srgbClr val="111111"/>
                </a:solidFill>
                <a:latin typeface="Arial"/>
                <a:ea typeface="Arial"/>
                <a:cs typeface="Arial"/>
                <a:sym typeface="Arial"/>
              </a:rPr>
              <a:t>الحساب غير صحيح! قبل عيد ميلاده يُحسب الأجر حسب عمره السابق، وبعد عيد ميلاده يُحسب حسب عمره الجديد.</a:t>
            </a:r>
            <a:endParaRPr sz="32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40"/>
                                        </p:tgtEl>
                                        <p:attrNameLst>
                                          <p:attrName>style.visibility</p:attrName>
                                        </p:attrNameLst>
                                      </p:cBhvr>
                                      <p:to>
                                        <p:strVal val="visible"/>
                                      </p:to>
                                    </p:set>
                                    <p:anim calcmode="lin" valueType="num">
                                      <p:cBhvr additive="base">
                                        <p:cTn dur="500"/>
                                        <p:tgtEl>
                                          <p:spTgt spid="4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7"/>
                                        </p:tgtEl>
                                        <p:attrNameLst>
                                          <p:attrName>style.visibility</p:attrName>
                                        </p:attrNameLst>
                                      </p:cBhvr>
                                      <p:to>
                                        <p:strVal val="visible"/>
                                      </p:to>
                                    </p:set>
                                    <p:anim calcmode="lin" valueType="num">
                                      <p:cBhvr additive="base">
                                        <p:cTn dur="500"/>
                                        <p:tgtEl>
                                          <p:spTgt spid="43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30" title="صورة"/>
          <p:cNvSpPr/>
          <p:nvPr/>
        </p:nvSpPr>
        <p:spPr>
          <a:xfrm>
            <a:off x="7905260" y="4669348"/>
            <a:ext cx="9956288" cy="5435122"/>
          </a:xfrm>
          <a:custGeom>
            <a:rect b="b" l="l" r="r" t="t"/>
            <a:pathLst>
              <a:path extrusionOk="0" h="5435122" w="9956288">
                <a:moveTo>
                  <a:pt x="0" y="0"/>
                </a:moveTo>
                <a:lnTo>
                  <a:pt x="9956288" y="0"/>
                </a:lnTo>
                <a:lnTo>
                  <a:pt x="9956288" y="5435122"/>
                </a:lnTo>
                <a:lnTo>
                  <a:pt x="0" y="543512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ريم، البالغة من العمر 15 عامًا، بدأت العمل من المنزل، لكن المدير اتفق معها على الشروط شفهياً فقط ولم يقدم لها نموذج شروط التوظيف ونموذج 101، بحجة أن راتبها المنخفض يعفيها من البيروقراطية.&#10;" id="450" name="Google Shape;450;p30"/>
          <p:cNvSpPr/>
          <p:nvPr/>
        </p:nvSpPr>
        <p:spPr>
          <a:xfrm>
            <a:off x="7403633" y="738048"/>
            <a:ext cx="8464244" cy="4316764"/>
          </a:xfrm>
          <a:custGeom>
            <a:rect b="b" l="l" r="r" t="t"/>
            <a:pathLst>
              <a:path extrusionOk="0" h="5004421" w="9812591">
                <a:moveTo>
                  <a:pt x="0" y="0"/>
                </a:moveTo>
                <a:lnTo>
                  <a:pt x="9812591" y="0"/>
                </a:lnTo>
                <a:lnTo>
                  <a:pt x="9812591" y="5004421"/>
                </a:lnTo>
                <a:lnTo>
                  <a:pt x="0" y="5004421"/>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صاحب العمل ينتهك القانون: من الضروري تسليم نموذج شروط التوظيف خلال 7 أيام (للأشخاص بعمر 18 وما دون)، على ريم واجب تقديم تقرير نموذج 101 بغض النظر عن مسؤوليتها الضريبية.&#10;" id="451" name="Google Shape;451;p30"/>
          <p:cNvSpPr/>
          <p:nvPr/>
        </p:nvSpPr>
        <p:spPr>
          <a:xfrm>
            <a:off x="426451" y="5705289"/>
            <a:ext cx="8018523" cy="3280824"/>
          </a:xfrm>
          <a:custGeom>
            <a:rect b="b" l="l" r="r" t="t"/>
            <a:pathLst>
              <a:path extrusionOk="0" h="3827335" w="9222494">
                <a:moveTo>
                  <a:pt x="0" y="0"/>
                </a:moveTo>
                <a:lnTo>
                  <a:pt x="9222495" y="0"/>
                </a:lnTo>
                <a:lnTo>
                  <a:pt x="9222495" y="3827335"/>
                </a:lnTo>
                <a:lnTo>
                  <a:pt x="0" y="3827335"/>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2" name="Google Shape;452;p30"/>
          <p:cNvSpPr txBox="1"/>
          <p:nvPr/>
        </p:nvSpPr>
        <p:spPr>
          <a:xfrm>
            <a:off x="7403633" y="1623248"/>
            <a:ext cx="7866911" cy="2882649"/>
          </a:xfrm>
          <a:prstGeom prst="rect">
            <a:avLst/>
          </a:prstGeom>
          <a:noFill/>
          <a:ln>
            <a:noFill/>
          </a:ln>
        </p:spPr>
        <p:txBody>
          <a:bodyPr anchorCtr="0" anchor="t" bIns="0" lIns="0" spcFirstLastPara="1" rIns="0" wrap="square" tIns="0">
            <a:spAutoFit/>
          </a:bodyPr>
          <a:lstStyle/>
          <a:p>
            <a:pPr indent="0" lvl="0" marL="0" marR="0" rtl="1" algn="r">
              <a:lnSpc>
                <a:spcPct val="180000"/>
              </a:lnSpc>
              <a:spcBef>
                <a:spcPts val="0"/>
              </a:spcBef>
              <a:spcAft>
                <a:spcPts val="0"/>
              </a:spcAft>
              <a:buNone/>
            </a:pPr>
            <a:r>
              <a:rPr lang="ar-AE" sz="3200">
                <a:solidFill>
                  <a:srgbClr val="111111"/>
                </a:solidFill>
                <a:latin typeface="Arial"/>
                <a:ea typeface="Arial"/>
                <a:cs typeface="Arial"/>
                <a:sym typeface="Arial"/>
              </a:rPr>
              <a:t>ريم، البالغة من العمر 15 عامًا، بدأت العمل من المنزل. اتفقت مع المدير على شروط العمل شفهيًا فقط، لكنه لم يعطها مستند شروط العمل أو نموذج 101، بحجة أن راتبها منخفض ولا حاجة لهذه الإجراءات.</a:t>
            </a:r>
            <a:endParaRPr sz="3200">
              <a:solidFill>
                <a:srgbClr val="000000"/>
              </a:solidFill>
              <a:latin typeface="Arial"/>
              <a:ea typeface="Arial"/>
              <a:cs typeface="Arial"/>
              <a:sym typeface="Arial"/>
            </a:endParaRPr>
          </a:p>
        </p:txBody>
      </p:sp>
      <p:sp>
        <p:nvSpPr>
          <p:cNvPr descr="صاحب العمل ينتهك القانون: من الضروري تسليم نموذج شروط التوظيف خلال 7 أيام (للأشخاص بعمر 18 وما دون)، على ريم واجب تقديم تقرير نموذج 101 بغض النظر عن مسؤوليتها الضريبية.&#10;" id="453" name="Google Shape;453;p30"/>
          <p:cNvSpPr txBox="1"/>
          <p:nvPr/>
        </p:nvSpPr>
        <p:spPr>
          <a:xfrm>
            <a:off x="1095493" y="6290279"/>
            <a:ext cx="6308140" cy="2147511"/>
          </a:xfrm>
          <a:prstGeom prst="rect">
            <a:avLst/>
          </a:prstGeom>
          <a:noFill/>
          <a:ln>
            <a:noFill/>
          </a:ln>
        </p:spPr>
        <p:txBody>
          <a:bodyPr anchorCtr="0" anchor="t" bIns="0" lIns="0" spcFirstLastPara="1" rIns="0" wrap="square" tIns="0">
            <a:spAutoFit/>
          </a:bodyPr>
          <a:lstStyle/>
          <a:p>
            <a:pPr indent="0" lvl="0" marL="0" marR="0" rtl="1" algn="ctr">
              <a:lnSpc>
                <a:spcPct val="150000"/>
              </a:lnSpc>
              <a:spcBef>
                <a:spcPts val="0"/>
              </a:spcBef>
              <a:spcAft>
                <a:spcPts val="0"/>
              </a:spcAft>
              <a:buNone/>
            </a:pPr>
            <a:r>
              <a:rPr lang="ar-AE" sz="2400">
                <a:solidFill>
                  <a:srgbClr val="111111"/>
                </a:solidFill>
                <a:latin typeface="Arial"/>
                <a:ea typeface="Arial"/>
                <a:cs typeface="Arial"/>
                <a:sym typeface="Arial"/>
              </a:rPr>
              <a:t>صاحب العمل يخالف القانون! يجب عليه تسليم العامل الذي عمره 18 عامًا أو أقل مستند شروط العمل خلال 7 أيام من بدء العمل. كما يجب على ريم تعبئة نموذج 101، حتى لو لم تكن مطالبة بدفع ضريبة.</a:t>
            </a:r>
            <a:endParaRPr sz="2400">
              <a:solidFill>
                <a:srgbClr val="000000"/>
              </a:solidFill>
              <a:latin typeface="Arial"/>
              <a:ea typeface="Arial"/>
              <a:cs typeface="Arial"/>
              <a:sym typeface="Arial"/>
            </a:endParaRPr>
          </a:p>
        </p:txBody>
      </p:sp>
      <p:sp>
        <p:nvSpPr>
          <p:cNvPr id="454" name="Google Shape;454;p30" title="صورة"/>
          <p:cNvSpPr/>
          <p:nvPr/>
        </p:nvSpPr>
        <p:spPr>
          <a:xfrm>
            <a:off x="7905260" y="4669348"/>
            <a:ext cx="9956288" cy="5435122"/>
          </a:xfrm>
          <a:custGeom>
            <a:rect b="b" l="l" r="r" t="t"/>
            <a:pathLst>
              <a:path extrusionOk="0" h="5435122" w="9956288">
                <a:moveTo>
                  <a:pt x="0" y="0"/>
                </a:moveTo>
                <a:lnTo>
                  <a:pt x="9956288" y="0"/>
                </a:lnTo>
                <a:lnTo>
                  <a:pt x="9956288" y="5435122"/>
                </a:lnTo>
                <a:lnTo>
                  <a:pt x="0" y="543512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53"/>
                                        </p:tgtEl>
                                        <p:attrNameLst>
                                          <p:attrName>style.visibility</p:attrName>
                                        </p:attrNameLst>
                                      </p:cBhvr>
                                      <p:to>
                                        <p:strVal val="visible"/>
                                      </p:to>
                                    </p:set>
                                    <p:anim calcmode="lin" valueType="num">
                                      <p:cBhvr additive="base">
                                        <p:cTn dur="500"/>
                                        <p:tgtEl>
                                          <p:spTgt spid="4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1"/>
                                        </p:tgtEl>
                                        <p:attrNameLst>
                                          <p:attrName>style.visibility</p:attrName>
                                        </p:attrNameLst>
                                      </p:cBhvr>
                                      <p:to>
                                        <p:strVal val="visible"/>
                                      </p:to>
                                    </p:set>
                                    <p:anim calcmode="lin" valueType="num">
                                      <p:cBhvr additive="base">
                                        <p:cTn dur="500"/>
                                        <p:tgtEl>
                                          <p:spTgt spid="45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31"/>
          <p:cNvSpPr txBox="1"/>
          <p:nvPr/>
        </p:nvSpPr>
        <p:spPr>
          <a:xfrm>
            <a:off x="4572000" y="3438605"/>
            <a:ext cx="9144000"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AE" sz="1800">
                <a:solidFill>
                  <a:schemeClr val="dk1"/>
                </a:solidFill>
                <a:latin typeface="Calibri"/>
                <a:ea typeface="Calibri"/>
                <a:cs typeface="Calibri"/>
                <a:sym typeface="Calibri"/>
              </a:rPr>
              <a:t>1. قانون الحد الأدنى للأجور:</a:t>
            </a:r>
            <a:br>
              <a:rPr lang="ar-AE" sz="1800">
                <a:solidFill>
                  <a:schemeClr val="dk1"/>
                </a:solidFill>
                <a:latin typeface="Calibri"/>
                <a:ea typeface="Calibri"/>
                <a:cs typeface="Calibri"/>
                <a:sym typeface="Calibri"/>
              </a:rPr>
            </a:br>
            <a:r>
              <a:rPr lang="ar-AE" sz="1800">
                <a:solidFill>
                  <a:schemeClr val="dk1"/>
                </a:solidFill>
                <a:latin typeface="Calibri"/>
                <a:ea typeface="Calibri"/>
                <a:cs typeface="Calibri"/>
                <a:sym typeface="Calibri"/>
              </a:rPr>
              <a:t>يفرض دفع الحد الأدنى للأجور حسب العمر، ولا يمكن التنازل عنه بأي شكل من الأشكال (عدم دفعه يُعتبر مخالفة جنائية).</a:t>
            </a:r>
            <a:endParaRPr/>
          </a:p>
          <a:p>
            <a:pPr indent="0" lvl="0" marL="0" marR="0" rtl="0" algn="l">
              <a:spcBef>
                <a:spcPts val="0"/>
              </a:spcBef>
              <a:spcAft>
                <a:spcPts val="0"/>
              </a:spcAft>
              <a:buNone/>
            </a:pPr>
            <a:r>
              <a:rPr lang="ar-AE" sz="1800">
                <a:solidFill>
                  <a:schemeClr val="dk1"/>
                </a:solidFill>
                <a:latin typeface="Calibri"/>
                <a:ea typeface="Calibri"/>
                <a:cs typeface="Calibri"/>
                <a:sym typeface="Calibri"/>
              </a:rPr>
              <a:t>2. قانون عمل الشبيبة:</a:t>
            </a:r>
            <a:br>
              <a:rPr lang="ar-AE" sz="1800">
                <a:solidFill>
                  <a:schemeClr val="dk1"/>
                </a:solidFill>
                <a:latin typeface="Calibri"/>
                <a:ea typeface="Calibri"/>
                <a:cs typeface="Calibri"/>
                <a:sym typeface="Calibri"/>
              </a:rPr>
            </a:br>
            <a:r>
              <a:rPr lang="ar-AE" sz="1800">
                <a:solidFill>
                  <a:schemeClr val="dk1"/>
                </a:solidFill>
                <a:latin typeface="Calibri"/>
                <a:ea typeface="Calibri"/>
                <a:cs typeface="Calibri"/>
                <a:sym typeface="Calibri"/>
              </a:rPr>
              <a:t>يمنع تشغيل الشبان في يوم الراحة الأسبوعية وفي الأعمال الخطرة أو الشاقة، ويلزم بمنح استراحة بعد 6 ساعات من العمل.</a:t>
            </a:r>
            <a:endParaRPr/>
          </a:p>
          <a:p>
            <a:pPr indent="0" lvl="0" marL="0" marR="0" rtl="0" algn="l">
              <a:spcBef>
                <a:spcPts val="0"/>
              </a:spcBef>
              <a:spcAft>
                <a:spcPts val="0"/>
              </a:spcAft>
              <a:buNone/>
            </a:pPr>
            <a:r>
              <a:rPr lang="ar-AE" sz="1800">
                <a:solidFill>
                  <a:schemeClr val="dk1"/>
                </a:solidFill>
                <a:latin typeface="Calibri"/>
                <a:ea typeface="Calibri"/>
                <a:cs typeface="Calibri"/>
                <a:sym typeface="Calibri"/>
              </a:rPr>
              <a:t>3. قانون حماية الأجور:</a:t>
            </a:r>
            <a:br>
              <a:rPr lang="ar-AE" sz="1800">
                <a:solidFill>
                  <a:schemeClr val="dk1"/>
                </a:solidFill>
                <a:latin typeface="Calibri"/>
                <a:ea typeface="Calibri"/>
                <a:cs typeface="Calibri"/>
                <a:sym typeface="Calibri"/>
              </a:rPr>
            </a:br>
            <a:r>
              <a:rPr lang="ar-AE" sz="1800">
                <a:solidFill>
                  <a:schemeClr val="dk1"/>
                </a:solidFill>
                <a:latin typeface="Calibri"/>
                <a:ea typeface="Calibri"/>
                <a:cs typeface="Calibri"/>
                <a:sym typeface="Calibri"/>
              </a:rPr>
              <a:t>يلزم بدفع الأجر عن كل وقت العمل (بما في ذلك فترة التدريب)، ويمنع فرض الغرامات، ويلزم بإصدار قسيمة راتب شهرية.</a:t>
            </a:r>
            <a:endParaRPr/>
          </a:p>
          <a:p>
            <a:pPr indent="0" lvl="0" marL="0" marR="0" rtl="0" algn="l">
              <a:spcBef>
                <a:spcPts val="0"/>
              </a:spcBef>
              <a:spcAft>
                <a:spcPts val="0"/>
              </a:spcAft>
              <a:buNone/>
            </a:pPr>
            <a:r>
              <a:rPr lang="ar-AE" sz="1800">
                <a:solidFill>
                  <a:schemeClr val="dk1"/>
                </a:solidFill>
                <a:latin typeface="Calibri"/>
                <a:ea typeface="Calibri"/>
                <a:cs typeface="Calibri"/>
                <a:sym typeface="Calibri"/>
              </a:rPr>
              <a:t>4. قانون إشعار العامل:</a:t>
            </a:r>
            <a:br>
              <a:rPr lang="ar-AE" sz="1800">
                <a:solidFill>
                  <a:schemeClr val="dk1"/>
                </a:solidFill>
                <a:latin typeface="Calibri"/>
                <a:ea typeface="Calibri"/>
                <a:cs typeface="Calibri"/>
                <a:sym typeface="Calibri"/>
              </a:rPr>
            </a:br>
            <a:r>
              <a:rPr lang="ar-AE" sz="1800">
                <a:solidFill>
                  <a:schemeClr val="dk1"/>
                </a:solidFill>
                <a:latin typeface="Calibri"/>
                <a:ea typeface="Calibri"/>
                <a:cs typeface="Calibri"/>
                <a:sym typeface="Calibri"/>
              </a:rPr>
              <a:t>يلزم صاحب العمل بتسليم العامل القاصر نموذجًا خطيًا ومفصلًا حول شروط العمل خلال 7 أيام من بداية العمل.</a:t>
            </a:r>
            <a:endParaRPr/>
          </a:p>
          <a:p>
            <a:pPr indent="0" lvl="0" marL="0" marR="0" rtl="0" algn="l">
              <a:spcBef>
                <a:spcPts val="0"/>
              </a:spcBef>
              <a:spcAft>
                <a:spcPts val="0"/>
              </a:spcAft>
              <a:buNone/>
            </a:pPr>
            <a:r>
              <a:rPr lang="ar-AE" sz="1800">
                <a:solidFill>
                  <a:schemeClr val="dk1"/>
                </a:solidFill>
                <a:latin typeface="Calibri"/>
                <a:ea typeface="Calibri"/>
                <a:cs typeface="Calibri"/>
                <a:sym typeface="Calibri"/>
              </a:rPr>
              <a:t>5. قانون الإشعار المسبق:</a:t>
            </a:r>
            <a:br>
              <a:rPr lang="ar-AE" sz="1800">
                <a:solidFill>
                  <a:schemeClr val="dk1"/>
                </a:solidFill>
                <a:latin typeface="Calibri"/>
                <a:ea typeface="Calibri"/>
                <a:cs typeface="Calibri"/>
                <a:sym typeface="Calibri"/>
              </a:rPr>
            </a:br>
            <a:r>
              <a:rPr lang="ar-AE" sz="1800">
                <a:solidFill>
                  <a:schemeClr val="dk1"/>
                </a:solidFill>
                <a:latin typeface="Calibri"/>
                <a:ea typeface="Calibri"/>
                <a:cs typeface="Calibri"/>
                <a:sym typeface="Calibri"/>
              </a:rPr>
              <a:t>يلزم العامل وصاحب العمل بتقديم إشعار خطي مسبق قبل إنهاء العمل، وفقًا لمدة العمل والخبرة.</a:t>
            </a:r>
            <a:endParaRPr/>
          </a:p>
          <a:p>
            <a:pPr indent="0" lvl="0" marL="0" marR="0" rtl="0" algn="l">
              <a:spcBef>
                <a:spcPts val="0"/>
              </a:spcBef>
              <a:spcAft>
                <a:spcPts val="0"/>
              </a:spcAft>
              <a:buNone/>
            </a:pPr>
            <a:r>
              <a:rPr lang="ar-AE" sz="1800">
                <a:solidFill>
                  <a:schemeClr val="dk1"/>
                </a:solidFill>
                <a:latin typeface="Calibri"/>
                <a:ea typeface="Calibri"/>
                <a:cs typeface="Calibri"/>
                <a:sym typeface="Calibri"/>
              </a:rPr>
              <a:t>6. قفزة يوم الميلاد:</a:t>
            </a:r>
            <a:br>
              <a:rPr lang="ar-AE" sz="1800">
                <a:solidFill>
                  <a:schemeClr val="dk1"/>
                </a:solidFill>
                <a:latin typeface="Calibri"/>
                <a:ea typeface="Calibri"/>
                <a:cs typeface="Calibri"/>
                <a:sym typeface="Calibri"/>
              </a:rPr>
            </a:br>
            <a:r>
              <a:rPr lang="ar-AE" sz="1800">
                <a:solidFill>
                  <a:schemeClr val="dk1"/>
                </a:solidFill>
                <a:latin typeface="Calibri"/>
                <a:ea typeface="Calibri"/>
                <a:cs typeface="Calibri"/>
                <a:sym typeface="Calibri"/>
              </a:rPr>
              <a:t>يرتفع الحد الأدنى للأجور في اليوم الذي يحتفل فيه العامل بعيد ميلاده، وذلك بشكل نسبي.</a:t>
            </a:r>
            <a:endParaRPr/>
          </a:p>
        </p:txBody>
      </p:sp>
      <p:pic>
        <p:nvPicPr>
          <p:cNvPr id="460" name="Google Shape;460;p31"/>
          <p:cNvPicPr preferRelativeResize="0"/>
          <p:nvPr/>
        </p:nvPicPr>
        <p:blipFill rotWithShape="1">
          <a:blip r:embed="rId3">
            <a:alphaModFix/>
          </a:blip>
          <a:srcRect b="0" l="0" r="0" t="0"/>
          <a:stretch/>
        </p:blipFill>
        <p:spPr>
          <a:xfrm>
            <a:off x="2819400" y="2171700"/>
            <a:ext cx="13144500" cy="7397712"/>
          </a:xfrm>
          <a:prstGeom prst="rect">
            <a:avLst/>
          </a:prstGeom>
          <a:noFill/>
          <a:ln>
            <a:noFill/>
          </a:ln>
          <a:effectLst>
            <a:outerShdw blurRad="292100" rotWithShape="0" algn="tl" dir="2700000" dist="139700">
              <a:srgbClr val="333333">
                <a:alpha val="65098"/>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32" title="صورة"/>
          <p:cNvSpPr/>
          <p:nvPr/>
        </p:nvSpPr>
        <p:spPr>
          <a:xfrm>
            <a:off x="-18757" y="-91788"/>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6" name="Google Shape;466;p32"/>
          <p:cNvSpPr/>
          <p:nvPr/>
        </p:nvSpPr>
        <p:spPr>
          <a:xfrm>
            <a:off x="6929247" y="3705101"/>
            <a:ext cx="4096988" cy="3188494"/>
          </a:xfrm>
          <a:custGeom>
            <a:rect b="b" l="l" r="r" t="t"/>
            <a:pathLst>
              <a:path extrusionOk="0" h="4251325" w="5462651">
                <a:moveTo>
                  <a:pt x="0" y="2125726"/>
                </a:moveTo>
                <a:cubicBezTo>
                  <a:pt x="0" y="951738"/>
                  <a:pt x="1222883" y="0"/>
                  <a:pt x="2731262" y="0"/>
                </a:cubicBezTo>
                <a:cubicBezTo>
                  <a:pt x="4239641" y="0"/>
                  <a:pt x="5462651" y="951738"/>
                  <a:pt x="5462651" y="2125726"/>
                </a:cubicBezTo>
                <a:cubicBezTo>
                  <a:pt x="5462651" y="3299714"/>
                  <a:pt x="4239768" y="4251325"/>
                  <a:pt x="2731262" y="4251325"/>
                </a:cubicBezTo>
                <a:cubicBezTo>
                  <a:pt x="1222756" y="4251325"/>
                  <a:pt x="0" y="3299714"/>
                  <a:pt x="0" y="2125726"/>
                </a:cubicBezTo>
                <a:close/>
              </a:path>
            </a:pathLst>
          </a:custGeom>
          <a:solidFill>
            <a:srgbClr val="EFEFE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شكراً!&#10; فريق التوجيه التعليم المالي&#10;" id="467" name="Google Shape;467;p32"/>
          <p:cNvSpPr txBox="1"/>
          <p:nvPr/>
        </p:nvSpPr>
        <p:spPr>
          <a:xfrm>
            <a:off x="7130058" y="2962871"/>
            <a:ext cx="4027884" cy="4177682"/>
          </a:xfrm>
          <a:prstGeom prst="rect">
            <a:avLst/>
          </a:prstGeom>
          <a:noFill/>
          <a:ln>
            <a:noFill/>
          </a:ln>
        </p:spPr>
        <p:txBody>
          <a:bodyPr anchorCtr="0" anchor="t" bIns="0" lIns="0" spcFirstLastPara="1" rIns="0" wrap="square" tIns="0">
            <a:spAutoFit/>
          </a:bodyPr>
          <a:lstStyle/>
          <a:p>
            <a:pPr indent="0" lvl="0" marL="0" marR="0" rtl="1" algn="ctr">
              <a:lnSpc>
                <a:spcPct val="171818"/>
              </a:lnSpc>
              <a:spcBef>
                <a:spcPts val="0"/>
              </a:spcBef>
              <a:spcAft>
                <a:spcPts val="0"/>
              </a:spcAft>
              <a:buNone/>
            </a:pPr>
            <a:r>
              <a:rPr b="1" lang="ar-AE" sz="6600">
                <a:solidFill>
                  <a:srgbClr val="111111"/>
                </a:solidFill>
                <a:latin typeface="Arial"/>
                <a:ea typeface="Arial"/>
                <a:cs typeface="Arial"/>
                <a:sym typeface="Arial"/>
              </a:rPr>
              <a:t>شكراً لكم!</a:t>
            </a:r>
            <a:endParaRPr/>
          </a:p>
          <a:p>
            <a:pPr indent="0" lvl="0" marL="0" marR="0" rtl="1" algn="ctr">
              <a:lnSpc>
                <a:spcPct val="171818"/>
              </a:lnSpc>
              <a:spcBef>
                <a:spcPts val="0"/>
              </a:spcBef>
              <a:spcAft>
                <a:spcPts val="0"/>
              </a:spcAft>
              <a:buNone/>
            </a:pPr>
            <a:r>
              <a:rPr b="1" lang="ar-AE" sz="6600">
                <a:solidFill>
                  <a:srgbClr val="111111"/>
                </a:solidFill>
                <a:latin typeface="Arial"/>
                <a:ea typeface="Arial"/>
                <a:cs typeface="Arial"/>
                <a:sym typeface="Arial"/>
              </a:rPr>
              <a:t> طاقم الإرشاد التثقيف المالي </a:t>
            </a:r>
            <a:endParaRPr b="1" sz="6300">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HP</dc:creator>
</cp:coreProperties>
</file>