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6858000" cx="12192000"/>
  <p:notesSz cx="7315200" cy="9601200"/>
  <p:embeddedFontLst>
    <p:embeddedFont>
      <p:font typeface="Rubik Medium"/>
      <p:regular r:id="rId49"/>
      <p:bold r:id="rId50"/>
      <p:italic r:id="rId51"/>
      <p:boldItalic r:id="rId52"/>
    </p:embeddedFont>
    <p:embeddedFont>
      <p:font typeface="Play"/>
      <p:regular r:id="rId53"/>
      <p:bold r:id="rId54"/>
    </p:embeddedFont>
    <p:embeddedFont>
      <p:font typeface="Rubik Light"/>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9" roundtripDataSignature="AMtx7mhwSboKRHLAu2CP8rTtDrblUJsS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0B8F6A4-AAD2-497D-96A8-4CC41B845931}">
  <a:tblStyle styleId="{E0B8F6A4-AAD2-497D-96A8-4CC41B845931}"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b="off" i="off"/>
      <a:tcStyle>
        <a:fill>
          <a:solidFill>
            <a:srgbClr val="CAD1D8"/>
          </a:solidFill>
        </a:fill>
      </a:tcStyle>
    </a:band1H>
    <a:band2H>
      <a:tcTxStyle b="off" i="off"/>
    </a:band2H>
    <a:band1V>
      <a:tcTxStyle b="off" i="off"/>
      <a:tcStyle>
        <a:fill>
          <a:solidFill>
            <a:srgbClr val="CAD1D8"/>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font" Target="fonts/Rubik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ubikMedium-italic.fntdata"/><Relationship Id="rId50" Type="http://schemas.openxmlformats.org/officeDocument/2006/relationships/font" Target="fonts/RubikMedium-bold.fntdata"/><Relationship Id="rId53" Type="http://schemas.openxmlformats.org/officeDocument/2006/relationships/font" Target="fonts/Play-regular.fntdata"/><Relationship Id="rId52" Type="http://schemas.openxmlformats.org/officeDocument/2006/relationships/font" Target="fonts/RubikMedium-boldItalic.fntdata"/><Relationship Id="rId11" Type="http://schemas.openxmlformats.org/officeDocument/2006/relationships/slide" Target="slides/slide6.xml"/><Relationship Id="rId55" Type="http://schemas.openxmlformats.org/officeDocument/2006/relationships/font" Target="fonts/RubikLight-regular.fntdata"/><Relationship Id="rId10" Type="http://schemas.openxmlformats.org/officeDocument/2006/relationships/slide" Target="slides/slide5.xml"/><Relationship Id="rId54" Type="http://schemas.openxmlformats.org/officeDocument/2006/relationships/font" Target="fonts/Play-bold.fntdata"/><Relationship Id="rId13" Type="http://schemas.openxmlformats.org/officeDocument/2006/relationships/slide" Target="slides/slide8.xml"/><Relationship Id="rId57" Type="http://schemas.openxmlformats.org/officeDocument/2006/relationships/font" Target="fonts/RubikLight-italic.fntdata"/><Relationship Id="rId12" Type="http://schemas.openxmlformats.org/officeDocument/2006/relationships/slide" Target="slides/slide7.xml"/><Relationship Id="rId56" Type="http://schemas.openxmlformats.org/officeDocument/2006/relationships/font" Target="fonts/RubikLight-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RubikLight-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219425" y="720075"/>
            <a:ext cx="4877025"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7: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 name="Google Shape;90;p17:notes"/>
          <p:cNvSpPr/>
          <p:nvPr>
            <p:ph idx="2" type="sldImg"/>
          </p:nvPr>
        </p:nvSpPr>
        <p:spPr>
          <a:xfrm>
            <a:off x="1219425" y="720075"/>
            <a:ext cx="4877025"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3: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298450" lvl="0" marL="457200" marR="0" rtl="1" algn="r">
              <a:lnSpc>
                <a:spcPct val="100000"/>
              </a:lnSpc>
              <a:spcBef>
                <a:spcPts val="0"/>
              </a:spcBef>
              <a:spcAft>
                <a:spcPts val="0"/>
              </a:spcAft>
              <a:buClr>
                <a:srgbClr val="000000"/>
              </a:buClr>
              <a:buSzPts val="1100"/>
              <a:buFont typeface="Arial"/>
              <a:buChar char="●"/>
            </a:pPr>
            <a:r>
              <a:rPr lang="iw-IL"/>
              <a:t>"תחשבו על זה ככה: כסף יכול 'לעבוד' או 'לנוח'. כשיש לכם כסף היום, אתם יכולים לעשות איתו דברים עכשיו – לקנות משהו או לחסוך אותו כדי שיגדל. אם מישהו מבקש מכם להלוות לו את הכסף הזה לתקופה, הוא בעצם לוקח מכם את 'הזמן' שבו הכסף יכול היה לעבוד בשבילכם. בגלל שאתם מוותרים על הזמן הזה (ועל האפשרות להשתמש בכסף), מגיע לכם פיצוי. הפיצוי הזה נקרא 'ריבית'. במילים פשוטות: ריבית היא המחיר שאנחנו משלמים (או מקבלים) על הזמן שבו הכסף נמצא אצל מישהו אחר. זה ממש כמו לשלם דמי שכירות, רק שכאן שוכרים כסף!"</a:t>
            </a:r>
            <a:endParaRPr/>
          </a:p>
          <a:p>
            <a:pPr indent="-298450" lvl="0" marL="457200" marR="0" rtl="1" algn="r">
              <a:lnSpc>
                <a:spcPct val="100000"/>
              </a:lnSpc>
              <a:spcBef>
                <a:spcPts val="0"/>
              </a:spcBef>
              <a:spcAft>
                <a:spcPts val="0"/>
              </a:spcAft>
              <a:buClr>
                <a:srgbClr val="000000"/>
              </a:buClr>
              <a:buSzPts val="1100"/>
              <a:buFont typeface="Arial"/>
              <a:buChar char="●"/>
            </a:pPr>
            <a:r>
              <a:rPr lang="iw-IL"/>
              <a:t>כסף שברשותכם יכול לשמש לקנייה מידית, אך גם ניתן לחסוך אותו כדי שיגדל ו"יעבוד" עבורכם.</a:t>
            </a:r>
            <a:endParaRPr/>
          </a:p>
          <a:p>
            <a:pPr indent="-298450" lvl="0" marL="457200" marR="0" rtl="1" algn="r">
              <a:lnSpc>
                <a:spcPct val="100000"/>
              </a:lnSpc>
              <a:spcBef>
                <a:spcPts val="0"/>
              </a:spcBef>
              <a:spcAft>
                <a:spcPts val="0"/>
              </a:spcAft>
              <a:buClr>
                <a:srgbClr val="000000"/>
              </a:buClr>
              <a:buSzPts val="1100"/>
              <a:buFont typeface="Arial"/>
              <a:buChar char="●"/>
            </a:pPr>
            <a:r>
              <a:rPr lang="iw-IL"/>
              <a:t>כאשר אתם מלווים כסף לאחרים, אתם מוותרים על האפשרות להשתמש בו עכשיו ועל הזמן שיכול היה להניב לכם רווח.</a:t>
            </a:r>
            <a:endParaRPr/>
          </a:p>
          <a:p>
            <a:pPr indent="-298450" lvl="0" marL="457200" marR="0" rtl="1" algn="r">
              <a:lnSpc>
                <a:spcPct val="100000"/>
              </a:lnSpc>
              <a:spcBef>
                <a:spcPts val="0"/>
              </a:spcBef>
              <a:spcAft>
                <a:spcPts val="0"/>
              </a:spcAft>
              <a:buClr>
                <a:srgbClr val="000000"/>
              </a:buClr>
              <a:buSzPts val="1100"/>
              <a:buFont typeface="Arial"/>
              <a:buChar char="●"/>
            </a:pPr>
            <a:r>
              <a:rPr lang="iw-IL"/>
              <a:t>הפיצוי שאתם מקבלים על הוויתור הזה נקרא ריבית, והיא מתפקדת למעשה כמו תשלום דמי שכירות על הכסף שלכם.</a:t>
            </a:r>
            <a:endParaRPr/>
          </a:p>
          <a:p>
            <a:pPr indent="-228600" lvl="0" marL="457200" marR="0" rtl="1" algn="r">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0baa70722_0_1: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3f0baa70722_0_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i="0" lang="iw-IL" sz="1100" u="none" cap="none" strike="noStrike">
                <a:solidFill>
                  <a:schemeClr val="dk1"/>
                </a:solidFill>
                <a:latin typeface="Arial"/>
                <a:ea typeface="Arial"/>
                <a:cs typeface="Arial"/>
                <a:sym typeface="Arial"/>
              </a:rPr>
              <a:t>ריבית היא פשוט דמי שכירות שאנחנו משלמים או מקבלים. כשאתם נותנים את הכסף שלכם היום, אתם מפסידים את האפשרות להשתמש בו ולוקחים סיכון. הריבית היא </a:t>
            </a:r>
            <a:r>
              <a:rPr b="1" i="0" lang="iw-IL" sz="1100" u="none" cap="none" strike="noStrike">
                <a:solidFill>
                  <a:schemeClr val="dk1"/>
                </a:solidFill>
                <a:latin typeface="Arial"/>
                <a:ea typeface="Arial"/>
                <a:cs typeface="Arial"/>
                <a:sym typeface="Arial"/>
              </a:rPr>
              <a:t>הפיצוי </a:t>
            </a:r>
            <a:endParaRPr b="1" i="0" sz="8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
        <p:nvSpPr>
          <p:cNvPr id="118" name="Google Shape;118;p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0baa70722_0_31: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i="0" lang="iw-IL" sz="1100" u="none" cap="none" strike="noStrike">
                <a:solidFill>
                  <a:srgbClr val="2C4B74"/>
                </a:solidFill>
                <a:latin typeface="Arial"/>
                <a:ea typeface="Arial"/>
                <a:cs typeface="Arial"/>
                <a:sym typeface="Arial"/>
              </a:rPr>
              <a:t>מה זו בעצם ריבית?</a:t>
            </a:r>
            <a:endParaRPr/>
          </a:p>
          <a:p>
            <a:pPr indent="0" lvl="0" marL="0" marR="0" rtl="1" algn="r">
              <a:lnSpc>
                <a:spcPct val="100000"/>
              </a:lnSpc>
              <a:spcBef>
                <a:spcPts val="0"/>
              </a:spcBef>
              <a:spcAft>
                <a:spcPts val="0"/>
              </a:spcAft>
              <a:buClr>
                <a:srgbClr val="000000"/>
              </a:buClr>
              <a:buSzPts val="1100"/>
              <a:buFont typeface="Arial"/>
              <a:buNone/>
            </a:pPr>
            <a:r>
              <a:rPr lang="iw-IL"/>
              <a:t>הבנק כשוכר : ריבית זכות : </a:t>
            </a:r>
            <a:r>
              <a:rPr i="0" lang="iw-IL" sz="1100" u="none" cap="none" strike="noStrike">
                <a:solidFill>
                  <a:srgbClr val="334155"/>
                </a:solidFill>
                <a:latin typeface="Arial"/>
                <a:ea typeface="Arial"/>
                <a:cs typeface="Arial"/>
                <a:sym typeface="Arial"/>
              </a:rPr>
              <a:t>כשאנחנו שמים כסף בפיקדון בבנק, אנחנו בעצם מלווים לבנק כסף. הבנק משתמש בו, ומשלם לנו "דמי שכירות". הכסף שלנו גדל, ואנחנו מרוויחים על דחיית הסיפוקים שלנו.</a:t>
            </a:r>
            <a:endParaRPr i="0" sz="1100" u="none" cap="none" strike="noStrike">
              <a:solidFill>
                <a:srgbClr val="334155"/>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100"/>
              <a:buFont typeface="Arial"/>
              <a:buNone/>
            </a:pPr>
            <a:r>
              <a:t/>
            </a:r>
            <a:endParaRPr i="0" sz="1100" u="none" cap="none" strike="noStrike">
              <a:solidFill>
                <a:srgbClr val="000000"/>
              </a:solidFill>
              <a:latin typeface="Arial"/>
              <a:ea typeface="Arial"/>
              <a:cs typeface="Arial"/>
              <a:sym typeface="Arial"/>
            </a:endParaRPr>
          </a:p>
          <a:p>
            <a:pPr indent="0" lvl="0" marL="0" rtl="1" algn="r">
              <a:lnSpc>
                <a:spcPct val="100000"/>
              </a:lnSpc>
              <a:spcBef>
                <a:spcPts val="0"/>
              </a:spcBef>
              <a:spcAft>
                <a:spcPts val="0"/>
              </a:spcAft>
              <a:buSzPts val="1100"/>
              <a:buNone/>
            </a:pPr>
            <a:r>
              <a:t/>
            </a:r>
            <a:endParaRPr/>
          </a:p>
          <a:p>
            <a:pPr indent="0" lvl="0" marL="0" rtl="1" algn="r">
              <a:lnSpc>
                <a:spcPct val="100000"/>
              </a:lnSpc>
              <a:spcBef>
                <a:spcPts val="0"/>
              </a:spcBef>
              <a:spcAft>
                <a:spcPts val="0"/>
              </a:spcAft>
              <a:buSzPts val="1100"/>
              <a:buNone/>
            </a:pPr>
            <a:r>
              <a:t/>
            </a:r>
            <a:endParaRPr/>
          </a:p>
        </p:txBody>
      </p:sp>
      <p:sp>
        <p:nvSpPr>
          <p:cNvPr id="126" name="Google Shape;126;g3f0baa70722_0_3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i="0" lang="iw-IL" sz="1100" u="none" cap="none" strike="noStrike">
                <a:solidFill>
                  <a:srgbClr val="2C4B74"/>
                </a:solidFill>
                <a:latin typeface="Arial"/>
                <a:ea typeface="Arial"/>
                <a:cs typeface="Arial"/>
                <a:sym typeface="Arial"/>
              </a:rPr>
              <a:t>מה זו בעצם ריבית?</a:t>
            </a:r>
            <a:endParaRPr/>
          </a:p>
          <a:p>
            <a:pPr indent="0" lvl="0" marL="0" marR="0" rtl="1" algn="r">
              <a:lnSpc>
                <a:spcPct val="100000"/>
              </a:lnSpc>
              <a:spcBef>
                <a:spcPts val="0"/>
              </a:spcBef>
              <a:spcAft>
                <a:spcPts val="0"/>
              </a:spcAft>
              <a:buClr>
                <a:srgbClr val="000000"/>
              </a:buClr>
              <a:buSzPts val="1100"/>
              <a:buFont typeface="Arial"/>
              <a:buNone/>
            </a:pPr>
            <a:r>
              <a:rPr lang="iw-IL"/>
              <a:t>הבנק כשוכר : ריבית זכות : </a:t>
            </a:r>
            <a:r>
              <a:rPr i="0" lang="iw-IL" sz="1100" u="none" cap="none" strike="noStrike">
                <a:solidFill>
                  <a:srgbClr val="334155"/>
                </a:solidFill>
                <a:latin typeface="Arial"/>
                <a:ea typeface="Arial"/>
                <a:cs typeface="Arial"/>
                <a:sym typeface="Arial"/>
              </a:rPr>
              <a:t>כשאנחנו שמים כסף בפיקדון בבנק, אנחנו בעצם מלווים לבנק כסף. הבנק משתמש בו, ומשלם לנו "דמי שכירות". הכסף שלנו גדל, ואנחנו מרוויחים על דחיית הסיפוקים שלנו.</a:t>
            </a:r>
            <a:endParaRPr i="0" sz="1100" u="none" cap="none" strike="noStrike">
              <a:solidFill>
                <a:srgbClr val="334155"/>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100"/>
              <a:buFont typeface="Arial"/>
              <a:buNone/>
            </a:pPr>
            <a:r>
              <a:t/>
            </a:r>
            <a:endParaRPr i="0" sz="1100" u="none" cap="none" strike="noStrike">
              <a:solidFill>
                <a:srgbClr val="000000"/>
              </a:solidFill>
              <a:latin typeface="Arial"/>
              <a:ea typeface="Arial"/>
              <a:cs typeface="Arial"/>
              <a:sym typeface="Arial"/>
            </a:endParaRPr>
          </a:p>
          <a:p>
            <a:pPr indent="0" lvl="0" marL="0" rtl="1" algn="r">
              <a:lnSpc>
                <a:spcPct val="100000"/>
              </a:lnSpc>
              <a:spcBef>
                <a:spcPts val="0"/>
              </a:spcBef>
              <a:spcAft>
                <a:spcPts val="0"/>
              </a:spcAft>
              <a:buSzPts val="1100"/>
              <a:buNone/>
            </a:pPr>
            <a:r>
              <a:t/>
            </a:r>
            <a:endParaRPr/>
          </a:p>
          <a:p>
            <a:pPr indent="0" lvl="0" marL="0" rtl="1" algn="r">
              <a:lnSpc>
                <a:spcPct val="100000"/>
              </a:lnSpc>
              <a:spcBef>
                <a:spcPts val="0"/>
              </a:spcBef>
              <a:spcAft>
                <a:spcPts val="0"/>
              </a:spcAft>
              <a:buSzPts val="1100"/>
              <a:buNone/>
            </a:pPr>
            <a:r>
              <a:t/>
            </a:r>
            <a:endParaRPr/>
          </a:p>
        </p:txBody>
      </p:sp>
      <p:sp>
        <p:nvSpPr>
          <p:cNvPr id="135" name="Google Shape;135;p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i="0" lang="iw-IL" sz="1100" u="none" cap="none" strike="noStrike">
                <a:solidFill>
                  <a:srgbClr val="FF0000"/>
                </a:solidFill>
                <a:latin typeface="Arial"/>
                <a:ea typeface="Arial"/>
                <a:cs typeface="Arial"/>
                <a:sym typeface="Arial"/>
              </a:rPr>
              <a:t>משלמים ריבית. אנחנו לוקחים כסף עכשיו ומחזירים לאט</a:t>
            </a:r>
            <a:endParaRPr/>
          </a:p>
          <a:p>
            <a:pPr indent="0" lvl="0" marL="0" rtl="0" algn="l">
              <a:lnSpc>
                <a:spcPct val="100000"/>
              </a:lnSpc>
              <a:spcBef>
                <a:spcPts val="0"/>
              </a:spcBef>
              <a:spcAft>
                <a:spcPts val="0"/>
              </a:spcAft>
              <a:buSzPts val="1100"/>
              <a:buNone/>
            </a:pPr>
            <a:r>
              <a:t/>
            </a:r>
            <a:endParaRPr/>
          </a:p>
        </p:txBody>
      </p:sp>
      <p:sp>
        <p:nvSpPr>
          <p:cNvPr id="144" name="Google Shape;144;p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457200" marR="0" rtl="1" algn="ctr">
              <a:lnSpc>
                <a:spcPct val="115000"/>
              </a:lnSpc>
              <a:spcBef>
                <a:spcPts val="1200"/>
              </a:spcBef>
              <a:spcAft>
                <a:spcPts val="0"/>
              </a:spcAft>
              <a:buClr>
                <a:srgbClr val="000000"/>
              </a:buClr>
              <a:buSzPts val="1800"/>
              <a:buFont typeface="Arial"/>
              <a:buNone/>
            </a:pPr>
            <a:r>
              <a:rPr i="0" lang="iw-IL" sz="1100" u="none" cap="none" strike="noStrike">
                <a:solidFill>
                  <a:schemeClr val="accent6"/>
                </a:solidFill>
                <a:latin typeface="Arial"/>
                <a:ea typeface="Arial"/>
                <a:cs typeface="Arial"/>
                <a:sym typeface="Arial"/>
              </a:rPr>
              <a:t>מרוויחים ריבית.</a:t>
            </a:r>
            <a:endParaRPr/>
          </a:p>
          <a:p>
            <a:pPr indent="0" lvl="0" marL="457200" marR="0" rtl="1" algn="ctr">
              <a:lnSpc>
                <a:spcPct val="115000"/>
              </a:lnSpc>
              <a:spcBef>
                <a:spcPts val="1200"/>
              </a:spcBef>
              <a:spcAft>
                <a:spcPts val="0"/>
              </a:spcAft>
              <a:buClr>
                <a:srgbClr val="000000"/>
              </a:buClr>
              <a:buSzPts val="1800"/>
              <a:buFont typeface="Arial"/>
              <a:buNone/>
            </a:pPr>
            <a:r>
              <a:rPr i="0" lang="iw-IL" sz="1100" u="none" cap="none" strike="noStrike">
                <a:solidFill>
                  <a:schemeClr val="accent6"/>
                </a:solidFill>
                <a:latin typeface="Arial"/>
                <a:ea typeface="Arial"/>
                <a:cs typeface="Arial"/>
                <a:sym typeface="Arial"/>
              </a:rPr>
              <a:t> הבנק "שוכר" מכם את הכסף</a:t>
            </a:r>
            <a:endParaRPr/>
          </a:p>
          <a:p>
            <a:pPr indent="0" lvl="0" marL="0" rtl="0" algn="l">
              <a:lnSpc>
                <a:spcPct val="100000"/>
              </a:lnSpc>
              <a:spcBef>
                <a:spcPts val="1200"/>
              </a:spcBef>
              <a:spcAft>
                <a:spcPts val="0"/>
              </a:spcAft>
              <a:buSzPts val="1100"/>
              <a:buNone/>
            </a:pPr>
            <a:r>
              <a:t/>
            </a:r>
            <a:endParaRPr/>
          </a:p>
        </p:txBody>
      </p:sp>
      <p:sp>
        <p:nvSpPr>
          <p:cNvPr id="153" name="Google Shape;153;p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0baa70722_0_101: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ctr">
              <a:lnSpc>
                <a:spcPct val="100000"/>
              </a:lnSpc>
              <a:spcBef>
                <a:spcPts val="1200"/>
              </a:spcBef>
              <a:spcAft>
                <a:spcPts val="0"/>
              </a:spcAft>
              <a:buClr>
                <a:srgbClr val="000000"/>
              </a:buClr>
              <a:buSzPts val="1800"/>
              <a:buFont typeface="Arial"/>
              <a:buNone/>
            </a:pPr>
            <a:r>
              <a:rPr i="0" lang="iw-IL" sz="1100" u="none" cap="none" strike="noStrike">
                <a:solidFill>
                  <a:srgbClr val="FF0000"/>
                </a:solidFill>
                <a:latin typeface="Arial"/>
                <a:ea typeface="Arial"/>
                <a:cs typeface="Arial"/>
                <a:sym typeface="Arial"/>
              </a:rPr>
              <a:t>משלמים ריבית.</a:t>
            </a:r>
            <a:endParaRPr/>
          </a:p>
          <a:p>
            <a:pPr indent="0" lvl="0" marL="0" marR="0" rtl="1" algn="ctr">
              <a:lnSpc>
                <a:spcPct val="100000"/>
              </a:lnSpc>
              <a:spcBef>
                <a:spcPts val="2400"/>
              </a:spcBef>
              <a:spcAft>
                <a:spcPts val="0"/>
              </a:spcAft>
              <a:buClr>
                <a:srgbClr val="000000"/>
              </a:buClr>
              <a:buSzPts val="1800"/>
              <a:buFont typeface="Arial"/>
              <a:buNone/>
            </a:pPr>
            <a:r>
              <a:rPr i="0" lang="iw-IL" sz="1100" u="none" cap="none" strike="noStrike">
                <a:solidFill>
                  <a:srgbClr val="FF0000"/>
                </a:solidFill>
                <a:latin typeface="Arial"/>
                <a:ea typeface="Arial"/>
                <a:cs typeface="Arial"/>
                <a:sym typeface="Arial"/>
              </a:rPr>
              <a:t> אנחנו לוקחים כסף עכשיו ומחזירים לאט</a:t>
            </a:r>
            <a:endParaRPr/>
          </a:p>
          <a:p>
            <a:pPr indent="0" lvl="0" marL="0" rtl="0" algn="l">
              <a:lnSpc>
                <a:spcPct val="100000"/>
              </a:lnSpc>
              <a:spcBef>
                <a:spcPts val="1200"/>
              </a:spcBef>
              <a:spcAft>
                <a:spcPts val="0"/>
              </a:spcAft>
              <a:buSzPts val="1100"/>
              <a:buNone/>
            </a:pPr>
            <a:r>
              <a:t/>
            </a:r>
            <a:endParaRPr/>
          </a:p>
        </p:txBody>
      </p:sp>
      <p:sp>
        <p:nvSpPr>
          <p:cNvPr id="162" name="Google Shape;162;g3f0baa70722_0_10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f0baa70722_0_66: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457200" marR="0" rtl="1" algn="ctr">
              <a:lnSpc>
                <a:spcPct val="100000"/>
              </a:lnSpc>
              <a:spcBef>
                <a:spcPts val="1200"/>
              </a:spcBef>
              <a:spcAft>
                <a:spcPts val="0"/>
              </a:spcAft>
              <a:buClr>
                <a:srgbClr val="000000"/>
              </a:buClr>
              <a:buSzPts val="2300"/>
              <a:buFont typeface="Arial"/>
              <a:buNone/>
            </a:pPr>
            <a:r>
              <a:rPr b="0" i="0" lang="iw-IL" sz="1100" u="none" cap="none" strike="noStrike">
                <a:solidFill>
                  <a:schemeClr val="dk1"/>
                </a:solidFill>
                <a:latin typeface="Arial"/>
                <a:ea typeface="Arial"/>
                <a:cs typeface="Arial"/>
                <a:sym typeface="Arial"/>
              </a:rPr>
              <a:t> המשפחה קיבלה דוח חניה מהעירייה</a:t>
            </a:r>
            <a:r>
              <a:rPr lang="iw-IL" sz="1100">
                <a:solidFill>
                  <a:schemeClr val="dk1"/>
                </a:solidFill>
                <a:latin typeface="Arial"/>
                <a:ea typeface="Arial"/>
                <a:cs typeface="Arial"/>
                <a:sym typeface="Arial"/>
              </a:rPr>
              <a:t>!</a:t>
            </a:r>
            <a:endParaRPr/>
          </a:p>
          <a:p>
            <a:pPr indent="0" lvl="0" marL="457200" marR="0" rtl="1" algn="ctr">
              <a:lnSpc>
                <a:spcPct val="100000"/>
              </a:lnSpc>
              <a:spcBef>
                <a:spcPts val="2400"/>
              </a:spcBef>
              <a:spcAft>
                <a:spcPts val="0"/>
              </a:spcAft>
              <a:buClr>
                <a:srgbClr val="000000"/>
              </a:buClr>
              <a:buSzPts val="2300"/>
              <a:buFont typeface="Arial"/>
              <a:buNone/>
            </a:pPr>
            <a:r>
              <a:rPr b="0" i="0" lang="iw-IL" sz="1100" u="none" cap="none" strike="noStrike">
                <a:solidFill>
                  <a:schemeClr val="dk1"/>
                </a:solidFill>
                <a:latin typeface="Arial"/>
                <a:ea typeface="Arial"/>
                <a:cs typeface="Arial"/>
                <a:sym typeface="Arial"/>
              </a:rPr>
              <a:t>הדו"ח נשאר על השולחן בפינת האוכל</a:t>
            </a:r>
            <a:r>
              <a:rPr lang="iw-IL" sz="1100">
                <a:solidFill>
                  <a:schemeClr val="dk1"/>
                </a:solidFill>
                <a:latin typeface="Arial"/>
                <a:ea typeface="Arial"/>
                <a:cs typeface="Arial"/>
                <a:sym typeface="Arial"/>
              </a:rPr>
              <a:t>, </a:t>
            </a:r>
            <a:r>
              <a:rPr b="0" i="0" lang="iw-IL" sz="1100" u="none" cap="none" strike="noStrike">
                <a:solidFill>
                  <a:schemeClr val="dk1"/>
                </a:solidFill>
                <a:latin typeface="Arial"/>
                <a:ea typeface="Arial"/>
                <a:cs typeface="Arial"/>
                <a:sym typeface="Arial"/>
              </a:rPr>
              <a:t>כולם שכחו ממנו.</a:t>
            </a:r>
            <a:endParaRPr/>
          </a:p>
          <a:p>
            <a:pPr indent="0" lvl="0" marL="457200" marR="0" rtl="1" algn="ctr">
              <a:lnSpc>
                <a:spcPct val="100000"/>
              </a:lnSpc>
              <a:spcBef>
                <a:spcPts val="2400"/>
              </a:spcBef>
              <a:spcAft>
                <a:spcPts val="0"/>
              </a:spcAft>
              <a:buClr>
                <a:srgbClr val="000000"/>
              </a:buClr>
              <a:buSzPts val="2300"/>
              <a:buFont typeface="Arial"/>
              <a:buNone/>
            </a:pPr>
            <a:r>
              <a:rPr b="0" i="0" lang="iw-IL" sz="1100" u="none" cap="none" strike="noStrike">
                <a:solidFill>
                  <a:schemeClr val="dk1"/>
                </a:solidFill>
                <a:latin typeface="Arial"/>
                <a:ea typeface="Arial"/>
                <a:cs typeface="Arial"/>
                <a:sym typeface="Arial"/>
              </a:rPr>
              <a:t> אחרי חצי שנה הגיע מכתב שדורש תשלום של 150 ש"ח</a:t>
            </a:r>
            <a:endParaRPr b="0" i="0" sz="1100" u="none" cap="none" strike="noStrike">
              <a:solidFill>
                <a:srgbClr val="000000"/>
              </a:solidFill>
              <a:latin typeface="Play"/>
              <a:ea typeface="Play"/>
              <a:cs typeface="Play"/>
              <a:sym typeface="Play"/>
            </a:endParaRPr>
          </a:p>
          <a:p>
            <a:pPr indent="0" lvl="0" marL="0" rtl="0" algn="l">
              <a:lnSpc>
                <a:spcPct val="100000"/>
              </a:lnSpc>
              <a:spcBef>
                <a:spcPts val="1200"/>
              </a:spcBef>
              <a:spcAft>
                <a:spcPts val="0"/>
              </a:spcAft>
              <a:buSzPts val="1100"/>
              <a:buNone/>
            </a:pPr>
            <a:r>
              <a:t/>
            </a:r>
            <a:endParaRPr/>
          </a:p>
          <a:p>
            <a:pPr indent="0" lvl="0" marL="0" marR="0" rtl="1" algn="ctr">
              <a:lnSpc>
                <a:spcPct val="150000"/>
              </a:lnSpc>
              <a:spcBef>
                <a:spcPts val="1200"/>
              </a:spcBef>
              <a:spcAft>
                <a:spcPts val="0"/>
              </a:spcAft>
              <a:buClr>
                <a:srgbClr val="000000"/>
              </a:buClr>
              <a:buSzPts val="1700"/>
              <a:buFont typeface="Arial"/>
              <a:buNone/>
            </a:pPr>
            <a:r>
              <a:rPr i="0" lang="iw-IL" sz="1100" u="none" cap="none" strike="noStrike">
                <a:solidFill>
                  <a:srgbClr val="FF0000"/>
                </a:solidFill>
                <a:latin typeface="Arial"/>
                <a:ea typeface="Arial"/>
                <a:cs typeface="Arial"/>
                <a:sym typeface="Arial"/>
              </a:rPr>
              <a:t>משלמים  ריבית פיגורים</a:t>
            </a:r>
            <a:endParaRPr/>
          </a:p>
          <a:p>
            <a:pPr indent="0" lvl="0" marL="0" marR="0" rtl="1" algn="ctr">
              <a:lnSpc>
                <a:spcPct val="150000"/>
              </a:lnSpc>
              <a:spcBef>
                <a:spcPts val="2400"/>
              </a:spcBef>
              <a:spcAft>
                <a:spcPts val="0"/>
              </a:spcAft>
              <a:buClr>
                <a:srgbClr val="000000"/>
              </a:buClr>
              <a:buSzPts val="1700"/>
              <a:buFont typeface="Arial"/>
              <a:buNone/>
            </a:pPr>
            <a:r>
              <a:rPr i="0" lang="iw-IL" sz="1100" u="none" cap="none" strike="noStrike">
                <a:solidFill>
                  <a:srgbClr val="FF0000"/>
                </a:solidFill>
                <a:latin typeface="Arial"/>
                <a:ea typeface="Arial"/>
                <a:cs typeface="Arial"/>
                <a:sym typeface="Arial"/>
              </a:rPr>
              <a:t> הריבית על חובות לרשויות ולמדינה היא לרוב גבוהה מאוד</a:t>
            </a:r>
            <a:endParaRPr/>
          </a:p>
          <a:p>
            <a:pPr indent="0" lvl="0" marL="0" rtl="0" algn="l">
              <a:lnSpc>
                <a:spcPct val="100000"/>
              </a:lnSpc>
              <a:spcBef>
                <a:spcPts val="1200"/>
              </a:spcBef>
              <a:spcAft>
                <a:spcPts val="0"/>
              </a:spcAft>
              <a:buSzPts val="1100"/>
              <a:buNone/>
            </a:pPr>
            <a:r>
              <a:t/>
            </a:r>
            <a:endParaRPr/>
          </a:p>
        </p:txBody>
      </p:sp>
      <p:sp>
        <p:nvSpPr>
          <p:cNvPr id="171" name="Google Shape;171;g3f0baa70722_0_6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b="0" i="0" lang="iw-IL" sz="1100" u="none" cap="none" strike="noStrike">
                <a:solidFill>
                  <a:schemeClr val="dk1"/>
                </a:solidFill>
                <a:latin typeface="Arial"/>
                <a:ea typeface="Arial"/>
                <a:cs typeface="Arial"/>
                <a:sym typeface="Arial"/>
              </a:rPr>
              <a:t>ההורים היו עסוקים מאוד החודש  ופספסו את התאריך האחרון לתשלום חשבון החשמל. בחשבון של החודש הבא, הופיעה שורה חדשה וקטנה למטה: "תוספת ריבית פיגורים"</a:t>
            </a:r>
            <a:endParaRPr/>
          </a:p>
          <a:p>
            <a:pPr indent="0" lvl="0" marL="0" marR="0" rtl="1" algn="r">
              <a:lnSpc>
                <a:spcPct val="100000"/>
              </a:lnSpc>
              <a:spcBef>
                <a:spcPts val="0"/>
              </a:spcBef>
              <a:spcAft>
                <a:spcPts val="0"/>
              </a:spcAft>
              <a:buClr>
                <a:srgbClr val="000000"/>
              </a:buClr>
              <a:buSzPts val="1100"/>
              <a:buFont typeface="Arial"/>
              <a:buNone/>
            </a:pPr>
            <a:r>
              <a:t/>
            </a:r>
            <a:endParaRPr b="1" i="0" sz="1100" u="none" cap="none" strike="noStrike">
              <a:solidFill>
                <a:srgbClr val="FF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100"/>
              <a:buFont typeface="Arial"/>
              <a:buNone/>
            </a:pPr>
            <a:r>
              <a:t/>
            </a:r>
            <a:endParaRPr b="1" i="0" sz="1100" u="none" cap="none" strike="noStrike">
              <a:solidFill>
                <a:srgbClr val="FF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100"/>
              <a:buFont typeface="Arial"/>
              <a:buNone/>
            </a:pPr>
            <a:r>
              <a:rPr b="1" i="0" lang="iw-IL" sz="1100" u="none" cap="none" strike="noStrike">
                <a:solidFill>
                  <a:srgbClr val="FF0000"/>
                </a:solidFill>
                <a:latin typeface="Arial"/>
                <a:ea typeface="Arial"/>
                <a:cs typeface="Arial"/>
                <a:sym typeface="Arial"/>
              </a:rPr>
              <a:t>משלמים.  גם חברת החשמל  מתייחסת לכסף שלא שולם בזמן כאל הלוואה שלקחתם ממנה ללא רשות, וגובה על כך מחיר.</a:t>
            </a:r>
            <a:endParaRPr/>
          </a:p>
          <a:p>
            <a:pPr indent="0" lvl="0" marL="0" rtl="0" algn="l">
              <a:lnSpc>
                <a:spcPct val="100000"/>
              </a:lnSpc>
              <a:spcBef>
                <a:spcPts val="0"/>
              </a:spcBef>
              <a:spcAft>
                <a:spcPts val="0"/>
              </a:spcAft>
              <a:buSzPts val="1100"/>
              <a:buNone/>
            </a:pPr>
            <a:r>
              <a:t/>
            </a:r>
            <a:endParaRPr/>
          </a:p>
        </p:txBody>
      </p:sp>
      <p:sp>
        <p:nvSpPr>
          <p:cNvPr id="180" name="Google Shape;180;p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f0baa70722_0_130: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b="1" i="0" lang="iw-IL" sz="1100" u="none" cap="none" strike="noStrike">
                <a:solidFill>
                  <a:srgbClr val="FF0000"/>
                </a:solidFill>
                <a:latin typeface="Arial"/>
                <a:ea typeface="Arial"/>
                <a:cs typeface="Arial"/>
                <a:sym typeface="Arial"/>
              </a:rPr>
              <a:t>מרוויחים: המדינה מחזירה את הכסף בצירוף ריבית על כספינו ששכבו אצלה</a:t>
            </a:r>
            <a:endParaRPr/>
          </a:p>
          <a:p>
            <a:pPr indent="0" lvl="0" marL="0" rtl="0" algn="l">
              <a:lnSpc>
                <a:spcPct val="100000"/>
              </a:lnSpc>
              <a:spcBef>
                <a:spcPts val="0"/>
              </a:spcBef>
              <a:spcAft>
                <a:spcPts val="0"/>
              </a:spcAft>
              <a:buSzPts val="1100"/>
              <a:buNone/>
            </a:pPr>
            <a:r>
              <a:t/>
            </a:r>
            <a:endParaRPr/>
          </a:p>
        </p:txBody>
      </p:sp>
      <p:sp>
        <p:nvSpPr>
          <p:cNvPr id="189" name="Google Shape;189;g3f0baa70722_0_13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8: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b="0" i="0" lang="iw-IL" sz="900" u="none" cap="none" strike="noStrike">
                <a:solidFill>
                  <a:schemeClr val="dk1"/>
                </a:solidFill>
                <a:latin typeface="Arial"/>
                <a:ea typeface="Arial"/>
                <a:cs typeface="Arial"/>
                <a:sym typeface="Arial"/>
              </a:rPr>
              <a:t> </a:t>
            </a:r>
            <a:r>
              <a:rPr b="1" i="0" lang="iw-IL" sz="1100" u="none" cap="none" strike="noStrike">
                <a:solidFill>
                  <a:srgbClr val="FF0000"/>
                </a:solidFill>
                <a:latin typeface="Arial"/>
                <a:ea typeface="Arial"/>
                <a:cs typeface="Arial"/>
                <a:sym typeface="Arial"/>
              </a:rPr>
              <a:t>מפסידים. אמנם לא שילמתם ריבית, אבל הפסדתם את ההזדמנות להרוויח אותה. הכסף היה יכול לגדול מעצמו ולממן לכם עוד בילוי, מבלי שתעבדו קשה יותר.</a:t>
            </a:r>
            <a:endParaRPr/>
          </a:p>
          <a:p>
            <a:pPr indent="0" lvl="0" marL="0" rtl="0" algn="l">
              <a:lnSpc>
                <a:spcPct val="100000"/>
              </a:lnSpc>
              <a:spcBef>
                <a:spcPts val="0"/>
              </a:spcBef>
              <a:spcAft>
                <a:spcPts val="0"/>
              </a:spcAft>
              <a:buSzPts val="1100"/>
              <a:buNone/>
            </a:pPr>
            <a:r>
              <a:t/>
            </a:r>
            <a:endParaRPr/>
          </a:p>
        </p:txBody>
      </p:sp>
      <p:sp>
        <p:nvSpPr>
          <p:cNvPr id="198" name="Google Shape;198;p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0baa70722_0_145: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g3f0baa70722_0_14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18: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0" lvl="0" marL="158750" rtl="1" algn="r">
              <a:lnSpc>
                <a:spcPct val="100000"/>
              </a:lnSpc>
              <a:spcBef>
                <a:spcPts val="0"/>
              </a:spcBef>
              <a:spcAft>
                <a:spcPts val="0"/>
              </a:spcAft>
              <a:buSzPts val="1100"/>
              <a:buNone/>
            </a:pPr>
            <a:r>
              <a:rPr lang="iw-IL"/>
              <a:t>הריבית מחושבת כאחוז מהסכום של הקרן שהוא הסכום ההתחלתי </a:t>
            </a:r>
            <a:endParaRPr/>
          </a:p>
          <a:p>
            <a:pPr indent="0" lvl="0" marL="158750" rtl="1" algn="r">
              <a:lnSpc>
                <a:spcPct val="100000"/>
              </a:lnSpc>
              <a:spcBef>
                <a:spcPts val="0"/>
              </a:spcBef>
              <a:spcAft>
                <a:spcPts val="0"/>
              </a:spcAft>
              <a:buSzPts val="1100"/>
              <a:buNone/>
            </a:pPr>
            <a:r>
              <a:rPr lang="iw-IL"/>
              <a:t>וישנם שתי שיטות לחישוב </a:t>
            </a:r>
            <a:endParaRPr/>
          </a:p>
          <a:p>
            <a:pPr indent="0" lvl="0" marL="158750" rtl="1" algn="r">
              <a:lnSpc>
                <a:spcPct val="100000"/>
              </a:lnSpc>
              <a:spcBef>
                <a:spcPts val="0"/>
              </a:spcBef>
              <a:spcAft>
                <a:spcPts val="0"/>
              </a:spcAft>
              <a:buSzPts val="1100"/>
              <a:buNone/>
            </a:pPr>
            <a:r>
              <a:rPr lang="iw-IL"/>
              <a:t>ריבית פשוטה וריבית דריבית </a:t>
            </a:r>
            <a:endParaRPr/>
          </a:p>
          <a:p>
            <a:pPr indent="0" lvl="0" marL="158750" rtl="1" algn="r">
              <a:lnSpc>
                <a:spcPct val="100000"/>
              </a:lnSpc>
              <a:spcBef>
                <a:spcPts val="0"/>
              </a:spcBef>
              <a:spcAft>
                <a:spcPts val="0"/>
              </a:spcAft>
              <a:buSzPts val="1100"/>
              <a:buNone/>
            </a:pPr>
            <a:r>
              <a:rPr lang="iw-IL"/>
              <a:t>בחישוב הפשוט = מכפילים את הסכום באחוז הריבית לתקופה ומכפילים במספר התקופות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f0baa70722_0_45: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i="0" lang="iw-IL" sz="1100" u="none" cap="none" strike="noStrike">
                <a:solidFill>
                  <a:srgbClr val="2C4B74"/>
                </a:solidFill>
                <a:latin typeface="Rubik Medium"/>
                <a:ea typeface="Rubik Medium"/>
                <a:cs typeface="Rubik Medium"/>
                <a:sym typeface="Rubik Medium"/>
              </a:rPr>
              <a:t>הריבית מחושבת אך ורק על הסכום המקורי שהפקדתם בהתחלה (הקרן). סכום הריבית נשאר קבוע </a:t>
            </a:r>
            <a:endParaRPr/>
          </a:p>
          <a:p>
            <a:pPr indent="0" lvl="0" marL="0" rtl="0" algn="l">
              <a:lnSpc>
                <a:spcPct val="100000"/>
              </a:lnSpc>
              <a:spcBef>
                <a:spcPts val="0"/>
              </a:spcBef>
              <a:spcAft>
                <a:spcPts val="0"/>
              </a:spcAft>
              <a:buSzPts val="1100"/>
              <a:buNone/>
            </a:pPr>
            <a:r>
              <a:t/>
            </a:r>
            <a:endParaRPr/>
          </a:p>
        </p:txBody>
      </p:sp>
      <p:sp>
        <p:nvSpPr>
          <p:cNvPr id="224" name="Google Shape;224;g3f0baa70722_0_4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f0baa70722_0_69: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1100"/>
              <a:buNone/>
            </a:pPr>
            <a:r>
              <a:rPr lang="iw-IL"/>
              <a:t>ריבית דריבית היא כמו עץ תפוחים </a:t>
            </a:r>
            <a:endParaRPr/>
          </a:p>
          <a:p>
            <a:pPr indent="0" lvl="0" marL="0" marR="0" rtl="0" algn="r">
              <a:lnSpc>
                <a:spcPct val="100000"/>
              </a:lnSpc>
              <a:spcBef>
                <a:spcPts val="0"/>
              </a:spcBef>
              <a:spcAft>
                <a:spcPts val="0"/>
              </a:spcAft>
              <a:buClr>
                <a:srgbClr val="000000"/>
              </a:buClr>
              <a:buSzPts val="1100"/>
              <a:buFont typeface="Arial"/>
              <a:buNone/>
            </a:pPr>
            <a:r>
              <a:rPr i="0" lang="iw-IL" sz="1100" u="none" cap="none" strike="noStrike">
                <a:solidFill>
                  <a:schemeClr val="dk1"/>
                </a:solidFill>
                <a:latin typeface="Arial"/>
                <a:ea typeface="Arial"/>
                <a:cs typeface="Arial"/>
                <a:sym typeface="Arial"/>
              </a:rPr>
              <a:t>כמו עץ תפוחים. </a:t>
            </a:r>
            <a:r>
              <a:rPr lang="iw-IL" sz="1100">
                <a:solidFill>
                  <a:schemeClr val="dk1"/>
                </a:solidFill>
              </a:rPr>
              <a:t>שנה ראשונה במקום לאכול את התפוחים שגדלו על העץ, בוחרים לשתול אותם באדמה.שנה שניה  התפוחים שנשתלו צומחים והופכים לעצים חדשים, שמניבים בעצמם תפוחים נוספים לצד העץ המקורי. שנה שלישית העצים החדשים מייצרים עוד תפוחים שנשתלים, ויוצרים יער קטן של עצים שמניב כמות עצומה של פירות בגרף של צמיחה מעריכית.</a:t>
            </a:r>
            <a:endParaRPr/>
          </a:p>
          <a:p>
            <a:pPr indent="0" lvl="0" marL="0" rtl="0" algn="r">
              <a:lnSpc>
                <a:spcPct val="100000"/>
              </a:lnSpc>
              <a:spcBef>
                <a:spcPts val="0"/>
              </a:spcBef>
              <a:spcAft>
                <a:spcPts val="0"/>
              </a:spcAft>
              <a:buSzPts val="1100"/>
              <a:buNone/>
            </a:pPr>
            <a:r>
              <a:t/>
            </a:r>
            <a:endParaRPr/>
          </a:p>
        </p:txBody>
      </p:sp>
      <p:sp>
        <p:nvSpPr>
          <p:cNvPr id="233" name="Google Shape;233;g3f0baa70722_0_69: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19: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298450" lvl="0" marL="457200" marR="0" rtl="1" algn="r">
              <a:lnSpc>
                <a:spcPct val="100000"/>
              </a:lnSpc>
              <a:spcBef>
                <a:spcPts val="0"/>
              </a:spcBef>
              <a:spcAft>
                <a:spcPts val="0"/>
              </a:spcAft>
              <a:buClr>
                <a:srgbClr val="000000"/>
              </a:buClr>
              <a:buSzPts val="1100"/>
              <a:buFont typeface="Arial"/>
              <a:buChar char="●"/>
            </a:pPr>
            <a:r>
              <a:rPr lang="iw-IL" sz="1100"/>
              <a:t>בואו נראה דוגמא מספרית : </a:t>
            </a:r>
            <a:endParaRPr/>
          </a:p>
          <a:p>
            <a:pPr indent="-298450" lvl="0" marL="457200" marR="0" rtl="1" algn="r">
              <a:lnSpc>
                <a:spcPct val="100000"/>
              </a:lnSpc>
              <a:spcBef>
                <a:spcPts val="0"/>
              </a:spcBef>
              <a:spcAft>
                <a:spcPts val="0"/>
              </a:spcAft>
              <a:buClr>
                <a:srgbClr val="000000"/>
              </a:buClr>
              <a:buSzPts val="1100"/>
              <a:buFont typeface="Arial"/>
              <a:buChar char="●"/>
            </a:pPr>
            <a:r>
              <a:rPr lang="iw-IL" sz="1100"/>
              <a:t> דנה קיבלה מתנה ביום הולדת על סך 3000 ₪ היא רצתה לחסוך את הסכום לתקופה של 4 שנים. והיא קיבלה 2 הצעות:</a:t>
            </a:r>
            <a:endParaRPr/>
          </a:p>
          <a:p>
            <a:pPr indent="-228600" lvl="0" marL="457200" rtl="1" algn="r">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0: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p2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11: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lang="iw-IL"/>
              <a:t>אפשר לראות מהטבלה חישוביפ והשוואה בין ריבית פשוטה לריבית דריבית כי ההבדל הוא מטורף ושהריבית עצמה תופחת וגדלה משנה לשנה </a:t>
            </a:r>
            <a:endParaRPr/>
          </a:p>
          <a:p>
            <a:pPr indent="-228600" lvl="0" marL="457200" marR="0" rtl="0" algn="l">
              <a:lnSpc>
                <a:spcPct val="100000"/>
              </a:lnSpc>
              <a:spcBef>
                <a:spcPts val="0"/>
              </a:spcBef>
              <a:spcAft>
                <a:spcPts val="0"/>
              </a:spcAft>
              <a:buClr>
                <a:srgbClr val="000000"/>
              </a:buClr>
              <a:buSzPts val="1100"/>
              <a:buFont typeface="Arial"/>
              <a:buNone/>
            </a:pPr>
            <a:r>
              <a:t/>
            </a:r>
            <a:endParaRPr/>
          </a:p>
          <a:p>
            <a:pPr indent="-228600" lvl="0" marL="457200" marR="0" rtl="0" algn="l">
              <a:lnSpc>
                <a:spcPct val="100000"/>
              </a:lnSpc>
              <a:spcBef>
                <a:spcPts val="0"/>
              </a:spcBef>
              <a:spcAft>
                <a:spcPts val="0"/>
              </a:spcAft>
              <a:buClr>
                <a:srgbClr val="000000"/>
              </a:buClr>
              <a:buSzPts val="1100"/>
              <a:buFont typeface="Arial"/>
              <a:buNone/>
            </a:pPr>
            <a:r>
              <a:t/>
            </a:r>
            <a:endParaRPr/>
          </a:p>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12: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298450" lvl="0" marL="457200" marR="0" rtl="1" algn="r">
              <a:lnSpc>
                <a:spcPct val="100000"/>
              </a:lnSpc>
              <a:spcBef>
                <a:spcPts val="0"/>
              </a:spcBef>
              <a:spcAft>
                <a:spcPts val="0"/>
              </a:spcAft>
              <a:buClr>
                <a:srgbClr val="000000"/>
              </a:buClr>
              <a:buSzPts val="1100"/>
              <a:buFont typeface="Arial"/>
              <a:buChar char="●"/>
            </a:pPr>
            <a:r>
              <a:rPr lang="iw-IL"/>
              <a:t>נגיד כשיש משכנתא קטנה של 100,000 ₪ בריבית של 3%. בשנה הראשונה 3% שווים 3000. אז החוב בשנה השניה הוא לא 100000 אלא 103000 שקלים. אז בשנה השניה מחשבים% לא מ- 100000 ₪ אלא מ- 103000 שח. זזה מיצר ריבית חדשה יותר גבוה כי הסכום יותר גבוה  והיא תהיה 3090 ₪. ואז החוב גדל ל- 106090 ₪ . על סכום זה מחשבים את הריבית של 3%. היות והסכום יותר גדול הריבית של 3% ממנו תהיה יותר גבוה. הריבית קופצת ל- 3180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13:notes"/>
          <p:cNvSpPr txBox="1"/>
          <p:nvPr>
            <p:ph idx="1" type="body"/>
          </p:nvPr>
        </p:nvSpPr>
        <p:spPr>
          <a:xfrm>
            <a:off x="731500" y="4560550"/>
            <a:ext cx="5852150" cy="4320525"/>
          </a:xfrm>
          <a:prstGeom prst="rect">
            <a:avLst/>
          </a:prstGeom>
          <a:noFill/>
          <a:ln>
            <a:noFill/>
          </a:ln>
        </p:spPr>
        <p:txBody>
          <a:bodyPr anchorCtr="0" anchor="t" bIns="91425" lIns="91425" spcFirstLastPara="1" rIns="91425" wrap="square" tIns="91425">
            <a:noAutofit/>
          </a:bodyPr>
          <a:lstStyle/>
          <a:p>
            <a:pPr indent="-298450" lvl="0" marL="457200" marR="0" rtl="1" algn="r">
              <a:lnSpc>
                <a:spcPct val="100000"/>
              </a:lnSpc>
              <a:spcBef>
                <a:spcPts val="0"/>
              </a:spcBef>
              <a:spcAft>
                <a:spcPts val="0"/>
              </a:spcAft>
              <a:buClr>
                <a:srgbClr val="000000"/>
              </a:buClr>
              <a:buSzPts val="1100"/>
              <a:buFont typeface="Arial"/>
              <a:buChar char="●"/>
            </a:pPr>
            <a:r>
              <a:rPr lang="iw-IL"/>
              <a:t>הריבית ניזונת מזמן לטוב ולרע </a:t>
            </a:r>
            <a:endParaRPr/>
          </a:p>
          <a:p>
            <a:pPr indent="-298450" lvl="0" marL="457200" marR="0" rtl="1" algn="r">
              <a:lnSpc>
                <a:spcPct val="100000"/>
              </a:lnSpc>
              <a:spcBef>
                <a:spcPts val="0"/>
              </a:spcBef>
              <a:spcAft>
                <a:spcPts val="0"/>
              </a:spcAft>
              <a:buClr>
                <a:srgbClr val="000000"/>
              </a:buClr>
              <a:buSzPts val="1100"/>
              <a:buFont typeface="Arial"/>
              <a:buChar char="●"/>
            </a:pPr>
            <a:r>
              <a:rPr lang="iw-IL"/>
              <a:t>כשמסתכלים קדימה השאלה האם כדור הפיננסי הוא מנוע שמייצר עושר או שהוא צובר צ=תאוצה בנמורד ההר</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0baa70722_0_58: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g3f0baa70722_0_5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0baa70722_0_188: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6" name="Google Shape;286;g3f0baa70722_0_18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f0baa70722_0_194: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b="0" i="0" lang="iw-IL" sz="1100" u="none" cap="none" strike="noStrike">
                <a:solidFill>
                  <a:schemeClr val="dk1"/>
                </a:solidFill>
                <a:latin typeface="Arial"/>
                <a:ea typeface="Arial"/>
                <a:cs typeface="Arial"/>
                <a:sym typeface="Arial"/>
              </a:rPr>
              <a:t>נדב ישלם ריבית גבוהה הרבה יותר. סכום ההלוואה זהה  (4,000 ₪) , </a:t>
            </a:r>
            <a:r>
              <a:rPr b="1" i="0" lang="iw-IL" sz="1100" u="none" cap="none" strike="noStrike">
                <a:solidFill>
                  <a:schemeClr val="dk1"/>
                </a:solidFill>
                <a:latin typeface="Arial"/>
                <a:ea typeface="Arial"/>
                <a:cs typeface="Arial"/>
                <a:sym typeface="Arial"/>
              </a:rPr>
              <a:t>אבל הזמן שונה.</a:t>
            </a:r>
            <a:r>
              <a:rPr b="0" i="0" lang="iw-IL" sz="1100" u="none" cap="none" strike="noStrike">
                <a:solidFill>
                  <a:schemeClr val="dk1"/>
                </a:solidFill>
                <a:latin typeface="Arial"/>
                <a:ea typeface="Arial"/>
                <a:cs typeface="Arial"/>
                <a:sym typeface="Arial"/>
              </a:rPr>
              <a:t> ככל שהכסף נמצא אצל נדב יותר זמן, </a:t>
            </a:r>
            <a:r>
              <a:rPr b="1" i="0" lang="iw-IL" sz="1100" u="none" cap="none" strike="noStrike">
                <a:solidFill>
                  <a:schemeClr val="dk1"/>
                </a:solidFill>
                <a:latin typeface="Arial"/>
                <a:ea typeface="Arial"/>
                <a:cs typeface="Arial"/>
                <a:sym typeface="Arial"/>
              </a:rPr>
              <a:t>הבנק לוקח סיכון גדול יותר</a:t>
            </a:r>
            <a:r>
              <a:rPr b="0" i="0" lang="iw-IL" sz="1100" u="none" cap="none" strike="noStrike">
                <a:solidFill>
                  <a:schemeClr val="dk1"/>
                </a:solidFill>
                <a:latin typeface="Arial"/>
                <a:ea typeface="Arial"/>
                <a:cs typeface="Arial"/>
                <a:sym typeface="Arial"/>
              </a:rPr>
              <a:t> (אולי נדב יאבד את העבודה שלו בחופש? אולי הקורקינט ייהרס?) הבנק "קונס" את נדב על הזמן הזה בדמות ריבית גבוהה יותר. המסקנה: פריסה לתשלומים רבים מייקרת מאוד את המחיר הסופי.</a:t>
            </a:r>
            <a:endParaRPr/>
          </a:p>
          <a:p>
            <a:pPr indent="0" lvl="0" marL="0" rtl="0" algn="r">
              <a:lnSpc>
                <a:spcPct val="100000"/>
              </a:lnSpc>
              <a:spcBef>
                <a:spcPts val="0"/>
              </a:spcBef>
              <a:spcAft>
                <a:spcPts val="0"/>
              </a:spcAft>
              <a:buSzPts val="1100"/>
              <a:buNone/>
            </a:pPr>
            <a:r>
              <a:t/>
            </a:r>
            <a:endParaRPr/>
          </a:p>
        </p:txBody>
      </p:sp>
      <p:sp>
        <p:nvSpPr>
          <p:cNvPr id="292" name="Google Shape;292;g3f0baa70722_0_19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0baa70722_0_200: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0" name="Google Shape;300;g3f0baa70722_0_20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f0baa70722_0_211: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b="0" i="0" lang="iw-IL" sz="1100" u="none" cap="none" strike="noStrike">
                <a:solidFill>
                  <a:schemeClr val="dk1"/>
                </a:solidFill>
                <a:latin typeface="Arial"/>
                <a:ea typeface="Arial"/>
                <a:cs typeface="Arial"/>
                <a:sym typeface="Arial"/>
              </a:rPr>
              <a:t>התשובה היא ממש לא. עומר יקבל ריבית נמוכה יחסית, ואיתי יקבל ריבית אדירה (או שהבנק פשוט יראה לו את הדלת ויסרב). למה? בגלל גובה הסכום ביחס להכנסה.</a:t>
            </a:r>
            <a:endParaRPr/>
          </a:p>
          <a:p>
            <a:pPr indent="0" lvl="0" marL="0" rtl="1" algn="r">
              <a:lnSpc>
                <a:spcPct val="100000"/>
              </a:lnSpc>
              <a:spcBef>
                <a:spcPts val="0"/>
              </a:spcBef>
              <a:spcAft>
                <a:spcPts val="0"/>
              </a:spcAft>
              <a:buSzPts val="1100"/>
              <a:buNone/>
            </a:pPr>
            <a:r>
              <a:t/>
            </a:r>
            <a:endParaRPr/>
          </a:p>
        </p:txBody>
      </p:sp>
      <p:sp>
        <p:nvSpPr>
          <p:cNvPr id="308" name="Google Shape;308;g3f0baa70722_0_21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f0baa70722_0_227: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8" name="Google Shape;318;g3f0baa70722_0_22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f0baa70722_0_234: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ctr">
              <a:lnSpc>
                <a:spcPct val="115000"/>
              </a:lnSpc>
              <a:spcBef>
                <a:spcPts val="1200"/>
              </a:spcBef>
              <a:spcAft>
                <a:spcPts val="0"/>
              </a:spcAft>
              <a:buClr>
                <a:srgbClr val="000000"/>
              </a:buClr>
              <a:buSzPts val="1900"/>
              <a:buFont typeface="Arial"/>
              <a:buNone/>
            </a:pPr>
            <a:r>
              <a:rPr b="1" i="0" lang="iw-IL" sz="1100" u="none" cap="none" strike="noStrike">
                <a:solidFill>
                  <a:schemeClr val="dk1"/>
                </a:solidFill>
                <a:latin typeface="Arial"/>
                <a:ea typeface="Arial"/>
                <a:cs typeface="Arial"/>
                <a:sym typeface="Arial"/>
              </a:rPr>
              <a:t>התשובה:</a:t>
            </a:r>
            <a:r>
              <a:rPr b="0" i="0" lang="iw-IL" sz="1100" u="none" cap="none" strike="noStrike">
                <a:solidFill>
                  <a:schemeClr val="dk1"/>
                </a:solidFill>
                <a:latin typeface="Arial"/>
                <a:ea typeface="Arial"/>
                <a:cs typeface="Arial"/>
                <a:sym typeface="Arial"/>
              </a:rPr>
              <a:t> מאיה תקבל ריבית הרבה יותר זולה. הפעם </a:t>
            </a:r>
            <a:r>
              <a:rPr b="1" i="0" lang="iw-IL" sz="1100" u="none" cap="none" strike="noStrike">
                <a:solidFill>
                  <a:schemeClr val="dk1"/>
                </a:solidFill>
                <a:latin typeface="Arial"/>
                <a:ea typeface="Arial"/>
                <a:cs typeface="Arial"/>
                <a:sym typeface="Arial"/>
              </a:rPr>
              <a:t>הסכום</a:t>
            </a:r>
            <a:r>
              <a:rPr b="0" i="0" lang="iw-IL" sz="1100" u="none" cap="none" strike="noStrike">
                <a:solidFill>
                  <a:schemeClr val="dk1"/>
                </a:solidFill>
                <a:latin typeface="Arial"/>
                <a:ea typeface="Arial"/>
                <a:cs typeface="Arial"/>
                <a:sym typeface="Arial"/>
              </a:rPr>
              <a:t> זהה ו</a:t>
            </a:r>
            <a:r>
              <a:rPr b="1" i="0" lang="iw-IL" sz="1100" u="none" cap="none" strike="noStrike">
                <a:solidFill>
                  <a:schemeClr val="dk1"/>
                </a:solidFill>
                <a:latin typeface="Arial"/>
                <a:ea typeface="Arial"/>
                <a:cs typeface="Arial"/>
                <a:sym typeface="Arial"/>
              </a:rPr>
              <a:t>הזמן</a:t>
            </a:r>
            <a:r>
              <a:rPr b="0" i="0" lang="iw-IL" sz="1100" u="none" cap="none" strike="noStrike">
                <a:solidFill>
                  <a:schemeClr val="dk1"/>
                </a:solidFill>
                <a:latin typeface="Arial"/>
                <a:ea typeface="Arial"/>
                <a:cs typeface="Arial"/>
                <a:sym typeface="Arial"/>
              </a:rPr>
              <a:t> זהה, </a:t>
            </a:r>
            <a:endParaRPr/>
          </a:p>
          <a:p>
            <a:pPr indent="0" lvl="0" marL="0" marR="0" rtl="1" algn="ctr">
              <a:lnSpc>
                <a:spcPct val="115000"/>
              </a:lnSpc>
              <a:spcBef>
                <a:spcPts val="1200"/>
              </a:spcBef>
              <a:spcAft>
                <a:spcPts val="0"/>
              </a:spcAft>
              <a:buClr>
                <a:srgbClr val="000000"/>
              </a:buClr>
              <a:buSzPts val="1900"/>
              <a:buFont typeface="Arial"/>
              <a:buNone/>
            </a:pPr>
            <a:r>
              <a:rPr b="0" i="0" lang="iw-IL" sz="1100" u="none" cap="none" strike="noStrike">
                <a:solidFill>
                  <a:schemeClr val="dk1"/>
                </a:solidFill>
                <a:latin typeface="Arial"/>
                <a:ea typeface="Arial"/>
                <a:cs typeface="Arial"/>
                <a:sym typeface="Arial"/>
              </a:rPr>
              <a:t>אבל </a:t>
            </a:r>
            <a:r>
              <a:rPr b="1" i="0" lang="iw-IL" sz="1100" u="none" cap="none" strike="noStrike">
                <a:solidFill>
                  <a:schemeClr val="dk1"/>
                </a:solidFill>
                <a:latin typeface="Arial"/>
                <a:ea typeface="Arial"/>
                <a:cs typeface="Arial"/>
                <a:sym typeface="Arial"/>
              </a:rPr>
              <a:t>רמת הסיכון</a:t>
            </a:r>
            <a:r>
              <a:rPr b="0" i="0" lang="iw-IL" sz="1100" u="none" cap="none" strike="noStrike">
                <a:solidFill>
                  <a:schemeClr val="dk1"/>
                </a:solidFill>
                <a:latin typeface="Arial"/>
                <a:ea typeface="Arial"/>
                <a:cs typeface="Arial"/>
                <a:sym typeface="Arial"/>
              </a:rPr>
              <a:t> שונה לגמרי. </a:t>
            </a:r>
            <a:endParaRPr/>
          </a:p>
          <a:p>
            <a:pPr indent="0" lvl="0" marL="0" marR="0" rtl="1" algn="ctr">
              <a:lnSpc>
                <a:spcPct val="115000"/>
              </a:lnSpc>
              <a:spcBef>
                <a:spcPts val="1200"/>
              </a:spcBef>
              <a:spcAft>
                <a:spcPts val="0"/>
              </a:spcAft>
              <a:buClr>
                <a:srgbClr val="000000"/>
              </a:buClr>
              <a:buSzPts val="1900"/>
              <a:buFont typeface="Arial"/>
              <a:buNone/>
            </a:pPr>
            <a:r>
              <a:rPr b="0" i="0" lang="iw-IL" sz="1100" u="none" cap="none" strike="noStrike">
                <a:solidFill>
                  <a:schemeClr val="dk1"/>
                </a:solidFill>
                <a:latin typeface="Arial"/>
                <a:ea typeface="Arial"/>
                <a:cs typeface="Arial"/>
                <a:sym typeface="Arial"/>
              </a:rPr>
              <a:t>למאיה יש "ביטחונות".  אצל שירה, הכסף "התאדה" על חוויה. </a:t>
            </a:r>
            <a:endParaRPr/>
          </a:p>
          <a:p>
            <a:pPr indent="0" lvl="0" marL="0" rtl="0" algn="l">
              <a:lnSpc>
                <a:spcPct val="100000"/>
              </a:lnSpc>
              <a:spcBef>
                <a:spcPts val="1200"/>
              </a:spcBef>
              <a:spcAft>
                <a:spcPts val="0"/>
              </a:spcAft>
              <a:buSzPts val="1100"/>
              <a:buNone/>
            </a:pPr>
            <a:r>
              <a:t/>
            </a:r>
            <a:endParaRPr/>
          </a:p>
        </p:txBody>
      </p:sp>
      <p:sp>
        <p:nvSpPr>
          <p:cNvPr id="325" name="Google Shape;325;g3f0baa70722_0_23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f0baa70722_0_242: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g3f0baa70722_0_24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f0baa70722_0_221: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100"/>
              <a:buFont typeface="Arial"/>
              <a:buNone/>
            </a:pPr>
            <a:r>
              <a:rPr i="0" lang="iw-IL" sz="1100" u="none" cap="none" strike="noStrike">
                <a:solidFill>
                  <a:schemeClr val="dk1"/>
                </a:solidFill>
                <a:latin typeface="Rubik Light"/>
                <a:ea typeface="Rubik Light"/>
                <a:cs typeface="Rubik Light"/>
                <a:sym typeface="Rubik Light"/>
              </a:rPr>
              <a:t>למרות שהאינסטינקט אומר שהלוואה של 100,000 ש"ח היא הכי יקרה, שיעור הריבית על המינוס יהיה כפול ולפעמים משולש! מינוס זו הלוואה שקיבלנו בלי ביצוע עסקה מס</a:t>
            </a:r>
            <a:r>
              <a:rPr lang="iw-IL" sz="1100">
                <a:solidFill>
                  <a:schemeClr val="dk1"/>
                </a:solidFill>
                <a:latin typeface="Rubik Light"/>
                <a:ea typeface="Rubik Light"/>
                <a:cs typeface="Rubik Light"/>
                <a:sym typeface="Rubik Light"/>
              </a:rPr>
              <a:t>ו</a:t>
            </a:r>
            <a:r>
              <a:rPr i="0" lang="iw-IL" sz="1100" u="none" cap="none" strike="noStrike">
                <a:solidFill>
                  <a:schemeClr val="dk1"/>
                </a:solidFill>
                <a:latin typeface="Rubik Light"/>
                <a:ea typeface="Rubik Light"/>
                <a:cs typeface="Rubik Light"/>
                <a:sym typeface="Rubik Light"/>
              </a:rPr>
              <a:t>דרת.</a:t>
            </a:r>
            <a:endParaRPr i="0" sz="1100" u="none" cap="none" strike="noStrike">
              <a:solidFill>
                <a:srgbClr val="000000"/>
              </a:solidFill>
              <a:latin typeface="Rubik Light"/>
              <a:ea typeface="Rubik Light"/>
              <a:cs typeface="Rubik Light"/>
              <a:sym typeface="Rubik Light"/>
            </a:endParaRPr>
          </a:p>
          <a:p>
            <a:pPr indent="0" lvl="0" marL="0" rtl="0" algn="l">
              <a:lnSpc>
                <a:spcPct val="100000"/>
              </a:lnSpc>
              <a:spcBef>
                <a:spcPts val="0"/>
              </a:spcBef>
              <a:spcAft>
                <a:spcPts val="0"/>
              </a:spcAft>
              <a:buSzPts val="1100"/>
              <a:buNone/>
            </a:pPr>
            <a:r>
              <a:t/>
            </a:r>
            <a:endParaRPr/>
          </a:p>
        </p:txBody>
      </p:sp>
      <p:sp>
        <p:nvSpPr>
          <p:cNvPr id="340" name="Google Shape;340;g3f0baa70722_0_22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f0baa70722_0_259: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9" name="Google Shape;349;g3f0baa70722_0_259: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4: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5" name="Google Shape;355;p1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1: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8" name="Google Shape;368;p2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5: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p1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6: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2" name="Google Shape;392;p1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2: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3" name="Google Shape;403;p2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f65866e778_0_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g3f65866e778_0_0: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0baa70722_0_252: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298450" lvl="0" marL="457200" rtl="1" algn="r">
              <a:lnSpc>
                <a:spcPct val="100000"/>
              </a:lnSpc>
              <a:spcBef>
                <a:spcPts val="0"/>
              </a:spcBef>
              <a:spcAft>
                <a:spcPts val="0"/>
              </a:spcAft>
              <a:buSzPts val="1100"/>
              <a:buChar char="●"/>
            </a:pPr>
            <a:r>
              <a:rPr b="0" i="0" lang="iw-IL" sz="1100" u="none" cap="none" strike="noStrike">
                <a:solidFill>
                  <a:srgbClr val="000000"/>
                </a:solidFill>
                <a:latin typeface="Arial"/>
                <a:ea typeface="Arial"/>
                <a:cs typeface="Arial"/>
                <a:sym typeface="Arial"/>
              </a:rPr>
              <a:t>תוציאו רגע את הסמארטפונים. אני רוצה שתיכנסו לווטסאפ, ותפתחו את הצ'אט שלכם עם עצמכם ואני רוצה שתכתבו עכשיו הודעה אחת קצרה ל "אני העתידי" שלכם – זה שהולך להוציא רישיון, לטוס לחו"ל עם חברים או לשכור דירה. תכתבו לו כלל אחד שלקחתם מהשיעור היום כדי שהוא לא ייצא פראייר. למשל: "מינוס זה הלוואה יקרה", או "אל תתפתה לקרדיט", או "ריבית דריבית היא הקסם שלי ". תכתבו, ותשלחו לעצמכם. שיישאר שם.</a:t>
            </a:r>
            <a:endParaRPr b="0"/>
          </a:p>
          <a:p>
            <a:pPr indent="0" lvl="0" marL="158750" marR="0" rtl="1" algn="r">
              <a:lnSpc>
                <a:spcPct val="100000"/>
              </a:lnSpc>
              <a:spcBef>
                <a:spcPts val="0"/>
              </a:spcBef>
              <a:spcAft>
                <a:spcPts val="0"/>
              </a:spcAft>
              <a:buClr>
                <a:srgbClr val="000000"/>
              </a:buClr>
              <a:buSzPts val="1100"/>
              <a:buFont typeface="Arial"/>
              <a:buNone/>
            </a:pPr>
            <a:br>
              <a:rPr lang="iw-IL"/>
            </a:br>
            <a:endParaRPr/>
          </a:p>
        </p:txBody>
      </p:sp>
      <p:sp>
        <p:nvSpPr>
          <p:cNvPr id="422" name="Google Shape;422;g3f0baa70722_0_25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f0baa70722_0_268: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1" algn="ctr">
              <a:lnSpc>
                <a:spcPct val="150000"/>
              </a:lnSpc>
              <a:spcBef>
                <a:spcPts val="0"/>
              </a:spcBef>
              <a:spcAft>
                <a:spcPts val="0"/>
              </a:spcAft>
              <a:buClr>
                <a:srgbClr val="000000"/>
              </a:buClr>
              <a:buSzPts val="2900"/>
              <a:buFont typeface="Arial"/>
              <a:buNone/>
            </a:pPr>
            <a:r>
              <a:rPr b="1" i="0" lang="iw-IL" sz="1100" u="none" cap="none" strike="noStrike">
                <a:solidFill>
                  <a:srgbClr val="2C4B74"/>
                </a:solidFill>
                <a:latin typeface="Arial"/>
                <a:ea typeface="Arial"/>
                <a:cs typeface="Arial"/>
                <a:sym typeface="Arial"/>
              </a:rPr>
              <a:t>משיכת יתר (מינוס)</a:t>
            </a:r>
            <a:endParaRPr b="1" i="0" sz="1100" u="none" cap="none" strike="noStrike">
              <a:solidFill>
                <a:srgbClr val="2C4B74"/>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900"/>
              <a:buFont typeface="Arial"/>
              <a:buNone/>
            </a:pPr>
            <a:r>
              <a:rPr b="1" i="0" lang="iw-IL" sz="1100" u="none" cap="none" strike="noStrike">
                <a:solidFill>
                  <a:srgbClr val="2C4B74"/>
                </a:solidFill>
                <a:latin typeface="Arial"/>
                <a:ea typeface="Arial"/>
                <a:cs typeface="Arial"/>
                <a:sym typeface="Arial"/>
              </a:rPr>
              <a:t>הלוואה אוטומטית יקרה </a:t>
            </a:r>
            <a:endParaRPr/>
          </a:p>
          <a:p>
            <a:pPr indent="0" lvl="0" marL="0" marR="0" rtl="1" algn="r">
              <a:lnSpc>
                <a:spcPct val="100000"/>
              </a:lnSpc>
              <a:spcBef>
                <a:spcPts val="0"/>
              </a:spcBef>
              <a:spcAft>
                <a:spcPts val="0"/>
              </a:spcAft>
              <a:buClr>
                <a:srgbClr val="000000"/>
              </a:buClr>
              <a:buSzPts val="1100"/>
              <a:buFont typeface="Arial"/>
              <a:buNone/>
            </a:pPr>
            <a:r>
              <a:rPr i="0" lang="iw-IL" sz="1100" u="none" cap="none" strike="noStrike">
                <a:solidFill>
                  <a:srgbClr val="2C4B74"/>
                </a:solidFill>
                <a:latin typeface="Arial"/>
                <a:ea typeface="Arial"/>
                <a:cs typeface="Arial"/>
                <a:sym typeface="Arial"/>
              </a:rPr>
              <a:t>מוציאים יותר כסף ממה שקיים בחשבון. הלוואה אוטומטית שהבנק נותן ללא תיאום מראש, והיא נחשבת להלוואה המסוכנת והיקרה ביותר, שעליה משלמים ריבית חובה גבוהה מאוד. </a:t>
            </a:r>
            <a:endParaRPr/>
          </a:p>
          <a:p>
            <a:pPr indent="0" lvl="0" marL="0" rtl="1" algn="r">
              <a:lnSpc>
                <a:spcPct val="100000"/>
              </a:lnSpc>
              <a:spcBef>
                <a:spcPts val="0"/>
              </a:spcBef>
              <a:spcAft>
                <a:spcPts val="0"/>
              </a:spcAft>
              <a:buSzPts val="1100"/>
              <a:buNone/>
            </a:pPr>
            <a:r>
              <a:t/>
            </a:r>
            <a:endParaRPr/>
          </a:p>
          <a:p>
            <a:pPr indent="0" lvl="0" marL="0" marR="0" rtl="1" algn="just">
              <a:lnSpc>
                <a:spcPct val="150000"/>
              </a:lnSpc>
              <a:spcBef>
                <a:spcPts val="0"/>
              </a:spcBef>
              <a:spcAft>
                <a:spcPts val="0"/>
              </a:spcAft>
              <a:buClr>
                <a:srgbClr val="000000"/>
              </a:buClr>
              <a:buSzPts val="2200"/>
              <a:buFont typeface="Arial"/>
              <a:buNone/>
            </a:pPr>
            <a:r>
              <a:rPr lang="iw-IL" sz="1100">
                <a:solidFill>
                  <a:srgbClr val="2C4B74"/>
                </a:solidFill>
                <a:latin typeface="Arial"/>
                <a:ea typeface="Arial"/>
                <a:cs typeface="Arial"/>
                <a:sym typeface="Arial"/>
              </a:rPr>
              <a:t>עסקת אשראי (קרדיט: חלוקת התשלום על קנייה למספר חודשים דרך חברת האשראי, הכוללת תוספת ריבית. </a:t>
            </a:r>
            <a:endParaRPr/>
          </a:p>
          <a:p>
            <a:pPr indent="0" lvl="0" marL="0" marR="0" rtl="1" algn="just">
              <a:lnSpc>
                <a:spcPct val="150000"/>
              </a:lnSpc>
              <a:spcBef>
                <a:spcPts val="0"/>
              </a:spcBef>
              <a:spcAft>
                <a:spcPts val="0"/>
              </a:spcAft>
              <a:buClr>
                <a:srgbClr val="000000"/>
              </a:buClr>
              <a:buSzPts val="2200"/>
              <a:buFont typeface="Arial"/>
              <a:buNone/>
            </a:pPr>
            <a:r>
              <a:rPr lang="iw-IL" sz="1100">
                <a:solidFill>
                  <a:srgbClr val="2C4B74"/>
                </a:solidFill>
                <a:latin typeface="Arial"/>
                <a:ea typeface="Arial"/>
                <a:cs typeface="Arial"/>
                <a:sym typeface="Arial"/>
              </a:rPr>
              <a:t>המחיר הסופי שישולם יהיה גבוה יותר מהמחיר המקורי של המוצר </a:t>
            </a:r>
            <a:endParaRPr sz="1100">
              <a:solidFill>
                <a:srgbClr val="2C4B74"/>
              </a:solidFill>
              <a:latin typeface="Arial"/>
              <a:ea typeface="Arial"/>
              <a:cs typeface="Arial"/>
              <a:sym typeface="Arial"/>
            </a:endParaRPr>
          </a:p>
          <a:p>
            <a:pPr indent="0" lvl="0" marL="0" marR="0" rtl="1" algn="just">
              <a:lnSpc>
                <a:spcPct val="150000"/>
              </a:lnSpc>
              <a:spcBef>
                <a:spcPts val="0"/>
              </a:spcBef>
              <a:spcAft>
                <a:spcPts val="0"/>
              </a:spcAft>
              <a:buClr>
                <a:srgbClr val="000000"/>
              </a:buClr>
              <a:buSzPts val="2200"/>
              <a:buFont typeface="Arial"/>
              <a:buNone/>
            </a:pPr>
            <a:r>
              <a:t/>
            </a:r>
            <a:endParaRPr sz="1100">
              <a:solidFill>
                <a:srgbClr val="2C4B74"/>
              </a:solidFill>
              <a:latin typeface="Arial"/>
              <a:ea typeface="Arial"/>
              <a:cs typeface="Arial"/>
              <a:sym typeface="Arial"/>
            </a:endParaRPr>
          </a:p>
          <a:p>
            <a:pPr indent="0" lvl="0" marL="0" marR="0" rtl="1" algn="just">
              <a:lnSpc>
                <a:spcPct val="150000"/>
              </a:lnSpc>
              <a:spcBef>
                <a:spcPts val="0"/>
              </a:spcBef>
              <a:spcAft>
                <a:spcPts val="0"/>
              </a:spcAft>
              <a:buClr>
                <a:srgbClr val="000000"/>
              </a:buClr>
              <a:buSzPts val="2200"/>
              <a:buFont typeface="Arial"/>
              <a:buNone/>
            </a:pPr>
            <a:r>
              <a:rPr lang="iw-IL" sz="1100">
                <a:solidFill>
                  <a:srgbClr val="2C4B74"/>
                </a:solidFill>
                <a:latin typeface="Arial"/>
                <a:ea typeface="Arial"/>
                <a:cs typeface="Arial"/>
                <a:sym typeface="Arial"/>
              </a:rPr>
              <a:t>ריבית פיגורים: תוספת תשלום (מעין קנס) המוטלת כאשר מאחרים בתשלום חוב, קנס, או חשבון שוטף (כמו חשמל או מים). </a:t>
            </a:r>
            <a:endParaRPr b="1" i="0" sz="1050" u="none" cap="none" strike="noStrike">
              <a:solidFill>
                <a:srgbClr val="2C4B74"/>
              </a:solidFill>
              <a:latin typeface="Arial"/>
              <a:ea typeface="Arial"/>
              <a:cs typeface="Arial"/>
              <a:sym typeface="Arial"/>
            </a:endParaRPr>
          </a:p>
          <a:p>
            <a:pPr indent="0" lvl="0" marL="0" marR="0" rtl="1" algn="just">
              <a:lnSpc>
                <a:spcPct val="150000"/>
              </a:lnSpc>
              <a:spcBef>
                <a:spcPts val="0"/>
              </a:spcBef>
              <a:spcAft>
                <a:spcPts val="0"/>
              </a:spcAft>
              <a:buClr>
                <a:srgbClr val="000000"/>
              </a:buClr>
              <a:buSzPts val="2200"/>
              <a:buFont typeface="Arial"/>
              <a:buNone/>
            </a:pPr>
            <a:r>
              <a:t/>
            </a:r>
            <a:endParaRPr sz="1100">
              <a:solidFill>
                <a:srgbClr val="2C4B74"/>
              </a:solidFill>
              <a:latin typeface="Arial"/>
              <a:ea typeface="Arial"/>
              <a:cs typeface="Arial"/>
              <a:sym typeface="Arial"/>
            </a:endParaRPr>
          </a:p>
          <a:p>
            <a:pPr indent="0" lvl="0" marL="0" rtl="1" algn="r">
              <a:lnSpc>
                <a:spcPct val="100000"/>
              </a:lnSpc>
              <a:spcBef>
                <a:spcPts val="0"/>
              </a:spcBef>
              <a:spcAft>
                <a:spcPts val="0"/>
              </a:spcAft>
              <a:buSzPts val="1100"/>
              <a:buNone/>
            </a:pPr>
            <a:r>
              <a:t/>
            </a:r>
            <a:endParaRPr/>
          </a:p>
        </p:txBody>
      </p:sp>
      <p:sp>
        <p:nvSpPr>
          <p:cNvPr id="429" name="Google Shape;429;g3f0baa70722_0_26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f0baa70722_0_78: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iw-IL"/>
              <a:t>"בעולם שלנו יש בדיוק שני סוגים של אנשים: אלה שמבינים איך הריבית עובדת – ומרוויחים אותה. ואלה שלא מבינים איך היא עובדת ומשלמים אותה לאלה שכן מבינים. החל מהיום, כולכם נמצאים בצד שמבין. </a:t>
            </a:r>
            <a:endParaRPr/>
          </a:p>
          <a:p>
            <a:pPr indent="0" lvl="0" marL="0" rtl="0" algn="l">
              <a:lnSpc>
                <a:spcPct val="100000"/>
              </a:lnSpc>
              <a:spcBef>
                <a:spcPts val="0"/>
              </a:spcBef>
              <a:spcAft>
                <a:spcPts val="0"/>
              </a:spcAft>
              <a:buSzPts val="1100"/>
              <a:buNone/>
            </a:pPr>
            <a:r>
              <a:t/>
            </a:r>
            <a:endParaRPr/>
          </a:p>
        </p:txBody>
      </p:sp>
      <p:sp>
        <p:nvSpPr>
          <p:cNvPr id="445" name="Google Shape;445;g3f0baa70722_0_7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26:notes"/>
          <p:cNvSpPr txBox="1"/>
          <p:nvPr>
            <p:ph idx="1" type="body"/>
          </p:nvPr>
        </p:nvSpPr>
        <p:spPr>
          <a:xfrm>
            <a:off x="731500" y="4560550"/>
            <a:ext cx="5852100" cy="432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2" name="Google Shape;452;p2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4" name="Google Shape;14;p2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5" name="Google Shape;1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6" name="Google Shape;16;p2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17" name="Shape 17"/>
        <p:cNvGrpSpPr/>
        <p:nvPr/>
      </p:nvGrpSpPr>
      <p:grpSpPr>
        <a:xfrm>
          <a:off x="0" y="0"/>
          <a:ext cx="0" cy="0"/>
          <a:chOff x="0" y="0"/>
          <a:chExt cx="0" cy="0"/>
        </a:xfrm>
      </p:grpSpPr>
      <p:sp>
        <p:nvSpPr>
          <p:cNvPr id="18" name="Google Shape;18;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0" name="Google Shape;20;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1" name="Google Shape;21;p2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2" name="Google Shape;22;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2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24" name="Shape 24"/>
        <p:cNvGrpSpPr/>
        <p:nvPr/>
      </p:nvGrpSpPr>
      <p:grpSpPr>
        <a:xfrm>
          <a:off x="0" y="0"/>
          <a:ext cx="0" cy="0"/>
          <a:chOff x="0" y="0"/>
          <a:chExt cx="0" cy="0"/>
        </a:xfrm>
      </p:grpSpPr>
      <p:sp>
        <p:nvSpPr>
          <p:cNvPr id="25" name="Google Shape;25;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7" name="Google Shape;27;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8" name="Google Shape;28;p3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9" name="Shape 29"/>
        <p:cNvGrpSpPr/>
        <p:nvPr/>
      </p:nvGrpSpPr>
      <p:grpSpPr>
        <a:xfrm>
          <a:off x="0" y="0"/>
          <a:ext cx="0" cy="0"/>
          <a:chOff x="0" y="0"/>
          <a:chExt cx="0" cy="0"/>
        </a:xfrm>
      </p:grpSpPr>
      <p:sp>
        <p:nvSpPr>
          <p:cNvPr id="30" name="Google Shape;3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2" name="Google Shape;32;p3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3" name="Google Shape;3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4" name="Google Shape;34;p3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5" name="Shape 35"/>
        <p:cNvGrpSpPr/>
        <p:nvPr/>
      </p:nvGrpSpPr>
      <p:grpSpPr>
        <a:xfrm>
          <a:off x="0" y="0"/>
          <a:ext cx="0" cy="0"/>
          <a:chOff x="0" y="0"/>
          <a:chExt cx="0" cy="0"/>
        </a:xfrm>
      </p:grpSpPr>
      <p:sp>
        <p:nvSpPr>
          <p:cNvPr id="36" name="Google Shape;36;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757575"/>
              </a:buClr>
              <a:buSzPts val="2400"/>
              <a:buNone/>
              <a:defRPr sz="2400">
                <a:solidFill>
                  <a:srgbClr val="757575"/>
                </a:solidFill>
              </a:defRPr>
            </a:lvl1pPr>
            <a:lvl2pPr indent="-228600" lvl="1" marL="914400" rtl="1" algn="r">
              <a:lnSpc>
                <a:spcPct val="90000"/>
              </a:lnSpc>
              <a:spcBef>
                <a:spcPts val="500"/>
              </a:spcBef>
              <a:spcAft>
                <a:spcPts val="0"/>
              </a:spcAft>
              <a:buClr>
                <a:srgbClr val="757575"/>
              </a:buClr>
              <a:buSzPts val="2000"/>
              <a:buNone/>
              <a:defRPr sz="2000">
                <a:solidFill>
                  <a:srgbClr val="757575"/>
                </a:solidFill>
              </a:defRPr>
            </a:lvl2pPr>
            <a:lvl3pPr indent="-228600" lvl="2" marL="1371600" rtl="1" algn="r">
              <a:lnSpc>
                <a:spcPct val="90000"/>
              </a:lnSpc>
              <a:spcBef>
                <a:spcPts val="500"/>
              </a:spcBef>
              <a:spcAft>
                <a:spcPts val="0"/>
              </a:spcAft>
              <a:buClr>
                <a:srgbClr val="757575"/>
              </a:buClr>
              <a:buSzPts val="1800"/>
              <a:buNone/>
              <a:defRPr sz="1800">
                <a:solidFill>
                  <a:srgbClr val="757575"/>
                </a:solidFill>
              </a:defRPr>
            </a:lvl3pPr>
            <a:lvl4pPr indent="-228600" lvl="3" marL="1828800" rtl="1" algn="r">
              <a:lnSpc>
                <a:spcPct val="90000"/>
              </a:lnSpc>
              <a:spcBef>
                <a:spcPts val="500"/>
              </a:spcBef>
              <a:spcAft>
                <a:spcPts val="0"/>
              </a:spcAft>
              <a:buClr>
                <a:srgbClr val="757575"/>
              </a:buClr>
              <a:buSzPts val="1600"/>
              <a:buNone/>
              <a:defRPr sz="1600">
                <a:solidFill>
                  <a:srgbClr val="757575"/>
                </a:solidFill>
              </a:defRPr>
            </a:lvl4pPr>
            <a:lvl5pPr indent="-228600" lvl="4" marL="2286000" rtl="1" algn="r">
              <a:lnSpc>
                <a:spcPct val="90000"/>
              </a:lnSpc>
              <a:spcBef>
                <a:spcPts val="500"/>
              </a:spcBef>
              <a:spcAft>
                <a:spcPts val="0"/>
              </a:spcAft>
              <a:buClr>
                <a:srgbClr val="757575"/>
              </a:buClr>
              <a:buSzPts val="1600"/>
              <a:buNone/>
              <a:defRPr sz="1600">
                <a:solidFill>
                  <a:srgbClr val="757575"/>
                </a:solidFill>
              </a:defRPr>
            </a:lvl5pPr>
            <a:lvl6pPr indent="-228600" lvl="5" marL="2743200" rtl="1" algn="r">
              <a:lnSpc>
                <a:spcPct val="90000"/>
              </a:lnSpc>
              <a:spcBef>
                <a:spcPts val="500"/>
              </a:spcBef>
              <a:spcAft>
                <a:spcPts val="0"/>
              </a:spcAft>
              <a:buClr>
                <a:srgbClr val="757575"/>
              </a:buClr>
              <a:buSzPts val="1600"/>
              <a:buNone/>
              <a:defRPr sz="1600">
                <a:solidFill>
                  <a:srgbClr val="757575"/>
                </a:solidFill>
              </a:defRPr>
            </a:lvl6pPr>
            <a:lvl7pPr indent="-228600" lvl="6" marL="3200400" rtl="1" algn="r">
              <a:lnSpc>
                <a:spcPct val="90000"/>
              </a:lnSpc>
              <a:spcBef>
                <a:spcPts val="500"/>
              </a:spcBef>
              <a:spcAft>
                <a:spcPts val="0"/>
              </a:spcAft>
              <a:buClr>
                <a:srgbClr val="757575"/>
              </a:buClr>
              <a:buSzPts val="1600"/>
              <a:buNone/>
              <a:defRPr sz="1600">
                <a:solidFill>
                  <a:srgbClr val="757575"/>
                </a:solidFill>
              </a:defRPr>
            </a:lvl7pPr>
            <a:lvl8pPr indent="-228600" lvl="7" marL="3657600" rtl="1" algn="r">
              <a:lnSpc>
                <a:spcPct val="90000"/>
              </a:lnSpc>
              <a:spcBef>
                <a:spcPts val="500"/>
              </a:spcBef>
              <a:spcAft>
                <a:spcPts val="0"/>
              </a:spcAft>
              <a:buClr>
                <a:srgbClr val="757575"/>
              </a:buClr>
              <a:buSzPts val="1600"/>
              <a:buNone/>
              <a:defRPr sz="1600">
                <a:solidFill>
                  <a:srgbClr val="757575"/>
                </a:solidFill>
              </a:defRPr>
            </a:lvl8pPr>
            <a:lvl9pPr indent="-228600" lvl="8" marL="4114800" rtl="1" algn="r">
              <a:lnSpc>
                <a:spcPct val="90000"/>
              </a:lnSpc>
              <a:spcBef>
                <a:spcPts val="500"/>
              </a:spcBef>
              <a:spcAft>
                <a:spcPts val="0"/>
              </a:spcAft>
              <a:buClr>
                <a:srgbClr val="757575"/>
              </a:buClr>
              <a:buSzPts val="1600"/>
              <a:buNone/>
              <a:defRPr sz="1600">
                <a:solidFill>
                  <a:srgbClr val="757575"/>
                </a:solidFill>
              </a:defRPr>
            </a:lvl9pPr>
          </a:lstStyle>
          <a:p/>
        </p:txBody>
      </p:sp>
      <p:sp>
        <p:nvSpPr>
          <p:cNvPr id="38" name="Google Shape;38;p3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9" name="Google Shape;3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0" name="Google Shape;40;p3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1" name="Shape 41"/>
        <p:cNvGrpSpPr/>
        <p:nvPr/>
      </p:nvGrpSpPr>
      <p:grpSpPr>
        <a:xfrm>
          <a:off x="0" y="0"/>
          <a:ext cx="0" cy="0"/>
          <a:chOff x="0" y="0"/>
          <a:chExt cx="0" cy="0"/>
        </a:xfrm>
      </p:grpSpPr>
      <p:sp>
        <p:nvSpPr>
          <p:cNvPr id="42" name="Google Shape;42;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4" name="Google Shape;44;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5" name="Google Shape;45;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6" name="Google Shape;46;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7" name="Google Shape;47;p3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8" name="Google Shape;4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9" name="Google Shape;49;p3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0" name="Shape 50"/>
        <p:cNvGrpSpPr/>
        <p:nvPr/>
      </p:nvGrpSpPr>
      <p:grpSpPr>
        <a:xfrm>
          <a:off x="0" y="0"/>
          <a:ext cx="0" cy="0"/>
          <a:chOff x="0" y="0"/>
          <a:chExt cx="0" cy="0"/>
        </a:xfrm>
      </p:grpSpPr>
      <p:sp>
        <p:nvSpPr>
          <p:cNvPr id="51" name="Google Shape;51;p3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3" name="Google Shape;53;p3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4" name="Shape 54"/>
        <p:cNvGrpSpPr/>
        <p:nvPr/>
      </p:nvGrpSpPr>
      <p:grpSpPr>
        <a:xfrm>
          <a:off x="0" y="0"/>
          <a:ext cx="0" cy="0"/>
          <a:chOff x="0" y="0"/>
          <a:chExt cx="0" cy="0"/>
        </a:xfrm>
      </p:grpSpPr>
      <p:sp>
        <p:nvSpPr>
          <p:cNvPr id="55" name="Google Shape;55;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57" name="Google Shape;57;p3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58" name="Google Shape;58;p3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9" name="Google Shape;5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0" name="Google Shape;60;p3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1" name="Shape 61"/>
        <p:cNvGrpSpPr/>
        <p:nvPr/>
      </p:nvGrpSpPr>
      <p:grpSpPr>
        <a:xfrm>
          <a:off x="0" y="0"/>
          <a:ext cx="0" cy="0"/>
          <a:chOff x="0" y="0"/>
          <a:chExt cx="0" cy="0"/>
        </a:xfrm>
      </p:grpSpPr>
      <p:sp>
        <p:nvSpPr>
          <p:cNvPr id="62" name="Google Shape;62;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6"/>
          <p:cNvSpPr/>
          <p:nvPr>
            <p:ph idx="2" type="pic"/>
          </p:nvPr>
        </p:nvSpPr>
        <p:spPr>
          <a:xfrm>
            <a:off x="5183188" y="987425"/>
            <a:ext cx="6172200" cy="4873625"/>
          </a:xfrm>
          <a:prstGeom prst="rect">
            <a:avLst/>
          </a:prstGeom>
          <a:noFill/>
          <a:ln>
            <a:noFill/>
          </a:ln>
        </p:spPr>
      </p:sp>
      <p:sp>
        <p:nvSpPr>
          <p:cNvPr id="64" name="Google Shape;64;p3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5" name="Google Shape;65;p3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7" name="Google Shape;67;p3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68" name="Shape 68"/>
        <p:cNvGrpSpPr/>
        <p:nvPr/>
      </p:nvGrpSpPr>
      <p:grpSpPr>
        <a:xfrm>
          <a:off x="0" y="0"/>
          <a:ext cx="0" cy="0"/>
          <a:chOff x="0" y="0"/>
          <a:chExt cx="0" cy="0"/>
        </a:xfrm>
      </p:grpSpPr>
      <p:sp>
        <p:nvSpPr>
          <p:cNvPr id="69" name="Google Shape;69;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1" name="Google Shape;71;p3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2" name="Google Shape;72;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3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4" name="Shape 74"/>
        <p:cNvGrpSpPr/>
        <p:nvPr/>
      </p:nvGrpSpPr>
      <p:grpSpPr>
        <a:xfrm>
          <a:off x="0" y="0"/>
          <a:ext cx="0" cy="0"/>
          <a:chOff x="0" y="0"/>
          <a:chExt cx="0" cy="0"/>
        </a:xfrm>
      </p:grpSpPr>
      <p:sp>
        <p:nvSpPr>
          <p:cNvPr id="75" name="Google Shape;75;p3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7" name="Google Shape;77;p3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8" name="Google Shape;7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9" name="Google Shape;79;p3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2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2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s://youtu.be/lz8-53x7pE0?si=MphYs90BDx9sNsW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hyperlink" Target="http://www.youtube.com/watch?v=lz8-53x7pE0" TargetMode="External"/><Relationship Id="rId5" Type="http://schemas.openxmlformats.org/officeDocument/2006/relationships/hyperlink" Target="https://youtu.be/lz8-53x7pE0?si=RMfzavXaXI9ToW6q" TargetMode="External"/><Relationship Id="rId6"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hyperlink" Target="http://www.youtube.com/watch?v=swooPjcBvks" TargetMode="External"/><Relationship Id="rId5" Type="http://schemas.openxmlformats.org/officeDocument/2006/relationships/image" Target="../media/image22.png"/><Relationship Id="rId6" Type="http://schemas.openxmlformats.org/officeDocument/2006/relationships/hyperlink" Target="https://www.youtube.com/watch?v=OVVWA98u4r4&amp;t=18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5.png"/><Relationship Id="rId5"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2.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3.png"/><Relationship Id="rId4" Type="http://schemas.openxmlformats.org/officeDocument/2006/relationships/image" Target="../media/image45.png"/><Relationship Id="rId5"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4.png"/><Relationship Id="rId4" Type="http://schemas.openxmlformats.org/officeDocument/2006/relationships/image" Target="../media/image59.png"/><Relationship Id="rId5" Type="http://schemas.openxmlformats.org/officeDocument/2006/relationships/image" Target="../media/image30.png"/><Relationship Id="rId6"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0.png"/><Relationship Id="rId4" Type="http://schemas.openxmlformats.org/officeDocument/2006/relationships/image" Target="../media/image47.png"/><Relationship Id="rId5"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48.png"/><Relationship Id="rId4" Type="http://schemas.openxmlformats.org/officeDocument/2006/relationships/image" Target="../media/image52.png"/><Relationship Id="rId5" Type="http://schemas.openxmlformats.org/officeDocument/2006/relationships/image" Target="../media/image49.png"/><Relationship Id="rId6" Type="http://schemas.openxmlformats.org/officeDocument/2006/relationships/image" Target="../media/image4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7.png"/><Relationship Id="rId4" Type="http://schemas.openxmlformats.org/officeDocument/2006/relationships/hyperlink" Target="https://meyda.education.gov.il/files/Pop/0files/Financial-Education/worksheets/ribit-targilim.pdf"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1.png"/><Relationship Id="rId4" Type="http://schemas.openxmlformats.org/officeDocument/2006/relationships/image" Target="../media/image53.png"/><Relationship Id="rId5"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5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2200675" y="-418687"/>
            <a:ext cx="9144000" cy="2387700"/>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2C4B74"/>
              </a:buClr>
              <a:buSzPts val="9600"/>
              <a:buFont typeface="Play"/>
              <a:buNone/>
            </a:pPr>
            <a:r>
              <a:rPr b="1" lang="iw-IL" sz="9600">
                <a:solidFill>
                  <a:srgbClr val="2C4B74"/>
                </a:solidFill>
                <a:latin typeface="Arial"/>
                <a:ea typeface="Arial"/>
                <a:cs typeface="Arial"/>
                <a:sym typeface="Arial"/>
              </a:rPr>
              <a:t>ריבית </a:t>
            </a:r>
            <a:endParaRPr sz="9600">
              <a:solidFill>
                <a:srgbClr val="2C4B74"/>
              </a:solidFill>
              <a:latin typeface="Arial"/>
              <a:ea typeface="Arial"/>
              <a:cs typeface="Arial"/>
              <a:sym typeface="Arial"/>
            </a:endParaRPr>
          </a:p>
        </p:txBody>
      </p:sp>
      <p:sp>
        <p:nvSpPr>
          <p:cNvPr id="85" name="Google Shape;85;p1"/>
          <p:cNvSpPr txBox="1"/>
          <p:nvPr>
            <p:ph idx="1" type="subTitle"/>
          </p:nvPr>
        </p:nvSpPr>
        <p:spPr>
          <a:xfrm>
            <a:off x="5273580" y="2048106"/>
            <a:ext cx="5792100" cy="4021362"/>
          </a:xfrm>
          <a:prstGeom prst="rect">
            <a:avLst/>
          </a:prstGeom>
          <a:noFill/>
          <a:ln>
            <a:noFill/>
          </a:ln>
        </p:spPr>
        <p:txBody>
          <a:bodyPr anchorCtr="0" anchor="t" bIns="45700" lIns="91425" spcFirstLastPara="1" rIns="91425" wrap="square" tIns="45700">
            <a:normAutofit fontScale="47500" lnSpcReduction="20000"/>
          </a:bodyPr>
          <a:lstStyle/>
          <a:p>
            <a:pPr indent="0" lvl="0" marL="0" marR="0" rtl="1" algn="ctr">
              <a:lnSpc>
                <a:spcPct val="150000"/>
              </a:lnSpc>
              <a:spcBef>
                <a:spcPts val="0"/>
              </a:spcBef>
              <a:spcAft>
                <a:spcPts val="0"/>
              </a:spcAft>
              <a:buClr>
                <a:srgbClr val="2C4B74"/>
              </a:buClr>
              <a:buSzPct val="100000"/>
              <a:buFont typeface="Play"/>
              <a:buNone/>
            </a:pPr>
            <a:r>
              <a:rPr lang="iw-IL" sz="9600">
                <a:solidFill>
                  <a:srgbClr val="2C4B74"/>
                </a:solidFill>
                <a:latin typeface="Arial"/>
                <a:ea typeface="Arial"/>
                <a:cs typeface="Arial"/>
                <a:sym typeface="Arial"/>
              </a:rPr>
              <a:t>המחיר של הזמן</a:t>
            </a:r>
            <a:endParaRPr sz="9600">
              <a:solidFill>
                <a:srgbClr val="2C4B74"/>
              </a:solidFill>
              <a:latin typeface="Arial"/>
              <a:ea typeface="Arial"/>
              <a:cs typeface="Arial"/>
              <a:sym typeface="Arial"/>
            </a:endParaRPr>
          </a:p>
          <a:p>
            <a:pPr indent="0" lvl="0" marL="0" marR="0" rtl="1" algn="ctr">
              <a:lnSpc>
                <a:spcPct val="150000"/>
              </a:lnSpc>
              <a:spcBef>
                <a:spcPts val="0"/>
              </a:spcBef>
              <a:spcAft>
                <a:spcPts val="0"/>
              </a:spcAft>
              <a:buClr>
                <a:srgbClr val="2C4B74"/>
              </a:buClr>
              <a:buSzPct val="100000"/>
              <a:buFont typeface="Play"/>
              <a:buNone/>
            </a:pPr>
            <a:r>
              <a:rPr lang="iw-IL" sz="9600">
                <a:solidFill>
                  <a:srgbClr val="2C4B74"/>
                </a:solidFill>
                <a:latin typeface="Arial"/>
                <a:ea typeface="Arial"/>
                <a:cs typeface="Arial"/>
                <a:sym typeface="Arial"/>
              </a:rPr>
              <a:t>איך כסף עובד, מי מרוויח אותו, ומי משלם אותו </a:t>
            </a:r>
            <a:endParaRPr sz="9600">
              <a:solidFill>
                <a:srgbClr val="2C4B74"/>
              </a:solidFill>
              <a:latin typeface="Arial"/>
              <a:ea typeface="Arial"/>
              <a:cs typeface="Arial"/>
              <a:sym typeface="Arial"/>
            </a:endParaRPr>
          </a:p>
        </p:txBody>
      </p:sp>
      <p:pic>
        <p:nvPicPr>
          <p:cNvPr id="86" name="Google Shape;86;p1"/>
          <p:cNvPicPr preferRelativeResize="0"/>
          <p:nvPr/>
        </p:nvPicPr>
        <p:blipFill rotWithShape="1">
          <a:blip r:embed="rId3">
            <a:alphaModFix/>
          </a:blip>
          <a:srcRect b="0" l="0" r="0" t="0"/>
          <a:stretch/>
        </p:blipFill>
        <p:spPr>
          <a:xfrm>
            <a:off x="589075" y="2328675"/>
            <a:ext cx="4185325" cy="3460225"/>
          </a:xfrm>
          <a:prstGeom prst="rect">
            <a:avLst/>
          </a:prstGeom>
          <a:noFill/>
          <a:ln>
            <a:noFill/>
          </a:ln>
        </p:spPr>
      </p:pic>
      <p:sp>
        <p:nvSpPr>
          <p:cNvPr id="87" name="Google Shape;87;p1"/>
          <p:cNvSpPr txBox="1"/>
          <p:nvPr/>
        </p:nvSpPr>
        <p:spPr>
          <a:xfrm>
            <a:off x="7700200" y="5715000"/>
            <a:ext cx="4050600" cy="782100"/>
          </a:xfrm>
          <a:prstGeom prst="rect">
            <a:avLst/>
          </a:prstGeom>
          <a:noFill/>
          <a:ln>
            <a:noFill/>
          </a:ln>
        </p:spPr>
        <p:txBody>
          <a:bodyPr anchorCtr="0" anchor="t" bIns="91425" lIns="91425" spcFirstLastPara="1" rIns="91425" wrap="square" tIns="91425">
            <a:noAutofit/>
          </a:bodyPr>
          <a:lstStyle/>
          <a:p>
            <a:pPr indent="0" lvl="0" marL="0" marR="0" rtl="1" algn="ctr">
              <a:lnSpc>
                <a:spcPct val="150000"/>
              </a:lnSpc>
              <a:spcBef>
                <a:spcPts val="0"/>
              </a:spcBef>
              <a:spcAft>
                <a:spcPts val="0"/>
              </a:spcAft>
              <a:buClr>
                <a:srgbClr val="2C4B74"/>
              </a:buClr>
              <a:buSzPts val="9600"/>
              <a:buFont typeface="Play"/>
              <a:buNone/>
            </a:pPr>
            <a:r>
              <a:rPr b="1" lang="iw-IL" sz="4000">
                <a:solidFill>
                  <a:srgbClr val="2C4B74"/>
                </a:solidFill>
              </a:rPr>
              <a:t>פריאל</a:t>
            </a:r>
            <a:r>
              <a:rPr b="1" lang="iw-IL" sz="4000">
                <a:solidFill>
                  <a:schemeClr val="dk1"/>
                </a:solidFill>
              </a:rPr>
              <a:t> </a:t>
            </a:r>
            <a:r>
              <a:rPr b="1" lang="iw-IL" sz="4000">
                <a:solidFill>
                  <a:srgbClr val="2C4B74"/>
                </a:solidFill>
              </a:rPr>
              <a:t>מסאד</a:t>
            </a:r>
            <a:r>
              <a:rPr b="1" lang="iw-IL" sz="4000">
                <a:solidFill>
                  <a:schemeClr val="dk1"/>
                </a:solidFill>
              </a:rPr>
              <a:t> </a:t>
            </a:r>
            <a:endParaRPr b="1" sz="40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nvSpPr>
        <p:spPr>
          <a:xfrm>
            <a:off x="3943350" y="795337"/>
            <a:ext cx="4572000" cy="646331"/>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000000"/>
                </a:solidFill>
                <a:latin typeface="Arial"/>
                <a:ea typeface="Arial"/>
                <a:cs typeface="Arial"/>
                <a:sym typeface="Arial"/>
              </a:rPr>
              <a:t>מה נלמד היום?</a:t>
            </a:r>
            <a:endParaRPr b="0" i="0" sz="1400" u="none" cap="none" strike="noStrike">
              <a:solidFill>
                <a:srgbClr val="000000"/>
              </a:solidFill>
              <a:latin typeface="Arial"/>
              <a:ea typeface="Arial"/>
              <a:cs typeface="Arial"/>
              <a:sym typeface="Arial"/>
            </a:endParaRPr>
          </a:p>
        </p:txBody>
      </p:sp>
      <p:sp>
        <p:nvSpPr>
          <p:cNvPr id="93" name="Google Shape;93;p17"/>
          <p:cNvSpPr txBox="1"/>
          <p:nvPr>
            <p:ph idx="1" type="body"/>
          </p:nvPr>
        </p:nvSpPr>
        <p:spPr>
          <a:xfrm>
            <a:off x="3314700" y="1711325"/>
            <a:ext cx="5448300" cy="4351338"/>
          </a:xfrm>
          <a:prstGeom prst="rect">
            <a:avLst/>
          </a:prstGeom>
          <a:noFill/>
          <a:ln>
            <a:noFill/>
          </a:ln>
        </p:spPr>
        <p:txBody>
          <a:bodyPr anchorCtr="0" anchor="t" bIns="45700" lIns="91425" spcFirstLastPara="1" rIns="91425" wrap="square" tIns="45700">
            <a:normAutofit fontScale="92500" lnSpcReduction="20000"/>
          </a:bodyPr>
          <a:lstStyle/>
          <a:p>
            <a:pPr indent="-342900" lvl="0" marL="457200" rtl="1" algn="r">
              <a:lnSpc>
                <a:spcPct val="200000"/>
              </a:lnSpc>
              <a:spcBef>
                <a:spcPts val="1000"/>
              </a:spcBef>
              <a:spcAft>
                <a:spcPts val="0"/>
              </a:spcAft>
              <a:buSzPct val="69498"/>
              <a:buFont typeface="Noto Sans Symbols"/>
              <a:buChar char="⮚"/>
            </a:pPr>
            <a:r>
              <a:rPr b="1" lang="iw-IL"/>
              <a:t>ריבית ערך הזמן של כסף </a:t>
            </a:r>
            <a:endParaRPr/>
          </a:p>
          <a:p>
            <a:pPr indent="-342900" lvl="0" marL="457200" rtl="1" algn="r">
              <a:lnSpc>
                <a:spcPct val="200000"/>
              </a:lnSpc>
              <a:spcBef>
                <a:spcPts val="1000"/>
              </a:spcBef>
              <a:spcAft>
                <a:spcPts val="0"/>
              </a:spcAft>
              <a:buSzPct val="69498"/>
              <a:buFont typeface="Noto Sans Symbols"/>
              <a:buChar char="⮚"/>
            </a:pPr>
            <a:r>
              <a:rPr b="1" lang="iw-IL"/>
              <a:t>גורמים שמשפיעים על גובה הריבית</a:t>
            </a:r>
            <a:endParaRPr/>
          </a:p>
          <a:p>
            <a:pPr indent="-342900" lvl="0" marL="457200" rtl="1" algn="r">
              <a:lnSpc>
                <a:spcPct val="200000"/>
              </a:lnSpc>
              <a:spcBef>
                <a:spcPts val="1000"/>
              </a:spcBef>
              <a:spcAft>
                <a:spcPts val="0"/>
              </a:spcAft>
              <a:buSzPct val="69498"/>
              <a:buFont typeface="Noto Sans Symbols"/>
              <a:buChar char="⮚"/>
            </a:pPr>
            <a:r>
              <a:rPr b="1" lang="iw-IL"/>
              <a:t>ריבית חובה וריבית זכות </a:t>
            </a:r>
            <a:endParaRPr/>
          </a:p>
          <a:p>
            <a:pPr indent="-342900" lvl="0" marL="457200" rtl="1" algn="r">
              <a:lnSpc>
                <a:spcPct val="200000"/>
              </a:lnSpc>
              <a:spcBef>
                <a:spcPts val="1000"/>
              </a:spcBef>
              <a:spcAft>
                <a:spcPts val="0"/>
              </a:spcAft>
              <a:buSzPct val="69498"/>
              <a:buFont typeface="Noto Sans Symbols"/>
              <a:buChar char="⮚"/>
            </a:pPr>
            <a:r>
              <a:rPr b="1" lang="iw-IL"/>
              <a:t>ריבית פשוטה וריבית דריבית </a:t>
            </a:r>
            <a:endParaRPr/>
          </a:p>
          <a:p>
            <a:pPr indent="-342900" lvl="0" marL="457200" rtl="1" algn="r">
              <a:lnSpc>
                <a:spcPct val="200000"/>
              </a:lnSpc>
              <a:spcBef>
                <a:spcPts val="1000"/>
              </a:spcBef>
              <a:spcAft>
                <a:spcPts val="0"/>
              </a:spcAft>
              <a:buSzPct val="69498"/>
              <a:buFont typeface="Noto Sans Symbols"/>
              <a:buChar char="⮚"/>
            </a:pPr>
            <a:r>
              <a:rPr b="1" lang="iw-IL"/>
              <a:t>חישובי ריבית דריבית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3"/>
          <p:cNvSpPr txBox="1"/>
          <p:nvPr>
            <p:ph type="title"/>
          </p:nvPr>
        </p:nvSpPr>
        <p:spPr>
          <a:xfrm>
            <a:off x="2400300" y="365125"/>
            <a:ext cx="691515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1800"/>
              <a:buNone/>
            </a:pPr>
            <a:r>
              <a:rPr lang="iw-IL">
                <a:latin typeface="Arial"/>
                <a:ea typeface="Arial"/>
                <a:cs typeface="Arial"/>
                <a:sym typeface="Arial"/>
              </a:rPr>
              <a:t>ריבית היא ערך הזמן של הכסף</a:t>
            </a:r>
            <a:endParaRPr/>
          </a:p>
        </p:txBody>
      </p:sp>
      <p:sp>
        <p:nvSpPr>
          <p:cNvPr id="99" name="Google Shape;99;p3"/>
          <p:cNvSpPr txBox="1"/>
          <p:nvPr/>
        </p:nvSpPr>
        <p:spPr>
          <a:xfrm>
            <a:off x="1419223" y="2590800"/>
            <a:ext cx="9353550" cy="2308324"/>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4800"/>
              <a:buFont typeface="Arial"/>
              <a:buNone/>
            </a:pPr>
            <a:r>
              <a:rPr b="0" i="0" lang="iw-IL" sz="4800" u="none" cap="none" strike="noStrike">
                <a:solidFill>
                  <a:srgbClr val="000000"/>
                </a:solidFill>
                <a:latin typeface="Arial"/>
                <a:ea typeface="Arial"/>
                <a:cs typeface="Arial"/>
                <a:sym typeface="Arial"/>
              </a:rPr>
              <a:t>ויתור על הזמן להשתמש בכסף וויתור על השימוש בכסף היום אנחנו מקבלים פיצוי שנקרא ריבית </a:t>
            </a:r>
            <a:endParaRPr b="0" i="0" sz="1400" u="none" cap="none" strike="noStrike">
              <a:solidFill>
                <a:srgbClr val="000000"/>
              </a:solidFill>
              <a:latin typeface="Arial"/>
              <a:ea typeface="Arial"/>
              <a:cs typeface="Arial"/>
              <a:sym typeface="Arial"/>
            </a:endParaRPr>
          </a:p>
        </p:txBody>
      </p:sp>
      <p:sp>
        <p:nvSpPr>
          <p:cNvPr id="100" name="Google Shape;100;p3"/>
          <p:cNvSpPr txBox="1"/>
          <p:nvPr/>
        </p:nvSpPr>
        <p:spPr>
          <a:xfrm>
            <a:off x="3219449" y="5439440"/>
            <a:ext cx="5753099" cy="83099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4800"/>
              <a:buFont typeface="Arial"/>
              <a:buNone/>
            </a:pPr>
            <a:r>
              <a:rPr b="0" i="0" lang="iw-IL" sz="4800" u="none" cap="none" strike="noStrike">
                <a:solidFill>
                  <a:srgbClr val="000000"/>
                </a:solidFill>
                <a:latin typeface="Arial"/>
                <a:ea typeface="Arial"/>
                <a:cs typeface="Arial"/>
                <a:sym typeface="Arial"/>
              </a:rPr>
              <a:t>הפיצוי נקרא "ריבית"</a:t>
            </a:r>
            <a:endParaRPr b="0" i="0" sz="4800" u="none" cap="none" strike="noStrike">
              <a:solidFill>
                <a:srgbClr val="000000"/>
              </a:solidFill>
              <a:latin typeface="Arial"/>
              <a:ea typeface="Arial"/>
              <a:cs typeface="Arial"/>
              <a:sym typeface="Arial"/>
            </a:endParaRPr>
          </a:p>
        </p:txBody>
      </p:sp>
      <p:pic>
        <p:nvPicPr>
          <p:cNvPr id="101" name="Google Shape;101;p3"/>
          <p:cNvPicPr preferRelativeResize="0"/>
          <p:nvPr/>
        </p:nvPicPr>
        <p:blipFill rotWithShape="1">
          <a:blip r:embed="rId3">
            <a:alphaModFix/>
          </a:blip>
          <a:srcRect b="0" l="0" r="0" t="0"/>
          <a:stretch/>
        </p:blipFill>
        <p:spPr>
          <a:xfrm>
            <a:off x="665177" y="2082751"/>
            <a:ext cx="11260121" cy="3086531"/>
          </a:xfrm>
          <a:prstGeom prst="rect">
            <a:avLst/>
          </a:prstGeom>
          <a:noFill/>
          <a:ln>
            <a:noFill/>
          </a:ln>
        </p:spPr>
      </p:pic>
      <p:pic>
        <p:nvPicPr>
          <p:cNvPr descr="לחץ כדי לצפות בסרטון" id="102" name="Google Shape;102;p3"/>
          <p:cNvPicPr preferRelativeResize="0"/>
          <p:nvPr/>
        </p:nvPicPr>
        <p:blipFill rotWithShape="1">
          <a:blip r:embed="rId4">
            <a:alphaModFix/>
          </a:blip>
          <a:srcRect b="0" l="0" r="0" t="0"/>
          <a:stretch/>
        </p:blipFill>
        <p:spPr>
          <a:xfrm rot="2864133">
            <a:off x="636418" y="5286288"/>
            <a:ext cx="870026" cy="1384132"/>
          </a:xfrm>
          <a:prstGeom prst="rect">
            <a:avLst/>
          </a:prstGeom>
          <a:noFill/>
          <a:ln>
            <a:noFill/>
          </a:ln>
        </p:spPr>
      </p:pic>
      <p:sp>
        <p:nvSpPr>
          <p:cNvPr id="103" name="Google Shape;103;p3">
            <a:hlinkClick r:id="rId5"/>
          </p:cNvPr>
          <p:cNvSpPr/>
          <p:nvPr/>
        </p:nvSpPr>
        <p:spPr>
          <a:xfrm>
            <a:off x="1571365" y="5270158"/>
            <a:ext cx="1343285" cy="830997"/>
          </a:xfrm>
          <a:prstGeom prst="roundRect">
            <a:avLst>
              <a:gd fmla="val 16667" name="adj"/>
            </a:avLst>
          </a:prstGeom>
          <a:gradFill>
            <a:gsLst>
              <a:gs pos="0">
                <a:srgbClr val="88D9FF"/>
              </a:gs>
              <a:gs pos="35000">
                <a:srgbClr val="AEE3FF"/>
              </a:gs>
              <a:gs pos="100000">
                <a:srgbClr val="DDF2FF"/>
              </a:gs>
            </a:gsLst>
            <a:lin ang="16200000" scaled="0"/>
          </a:gradFill>
          <a:ln cap="flat" cmpd="sng" w="9525">
            <a:solidFill>
              <a:srgbClr val="099CD4"/>
            </a:solidFill>
            <a:prstDash val="solid"/>
            <a:round/>
            <a:headEnd len="sm" w="sm" type="none"/>
            <a:tailEnd len="sm" w="sm" type="none"/>
          </a:ln>
          <a:effectLst>
            <a:outerShdw blurRad="40000" rotWithShape="0" dir="5400000" dist="20000">
              <a:srgbClr val="000000">
                <a:alpha val="3803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Arial"/>
                <a:ea typeface="Arial"/>
                <a:cs typeface="Arial"/>
                <a:sym typeface="Arial"/>
              </a:rPr>
              <a:t>לחץ לסרטון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500"/>
                                        <p:tgtEl>
                                          <p:spTgt spid="100"/>
                                        </p:tgtEl>
                                        <p:attrNameLst>
                                          <p:attrName>ppt_w</p:attrName>
                                        </p:attrNameLst>
                                      </p:cBhvr>
                                      <p:tavLst>
                                        <p:tav fmla="" tm="0">
                                          <p:val>
                                            <p:strVal val="0"/>
                                          </p:val>
                                        </p:tav>
                                        <p:tav fmla="" tm="100000">
                                          <p:val>
                                            <p:strVal val="#ppt_w"/>
                                          </p:val>
                                        </p:tav>
                                      </p:tavLst>
                                    </p:anim>
                                    <p:anim calcmode="lin" valueType="num">
                                      <p:cBhvr additive="base">
                                        <p:cTn dur="500"/>
                                        <p:tgtEl>
                                          <p:spTgt spid="10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3f0baa70722_0_1"/>
          <p:cNvSpPr txBox="1"/>
          <p:nvPr>
            <p:ph type="ctrTitle"/>
          </p:nvPr>
        </p:nvSpPr>
        <p:spPr>
          <a:xfrm>
            <a:off x="0" y="1298350"/>
            <a:ext cx="11859600" cy="733200"/>
          </a:xfrm>
          <a:prstGeom prst="rect">
            <a:avLst/>
          </a:prstGeom>
          <a:noFill/>
          <a:ln>
            <a:noFill/>
          </a:ln>
        </p:spPr>
        <p:txBody>
          <a:bodyPr anchorCtr="0" anchor="b" bIns="45700" lIns="91425" spcFirstLastPara="1" rIns="91425" wrap="square" tIns="45700">
            <a:noAutofit/>
          </a:bodyPr>
          <a:lstStyle/>
          <a:p>
            <a:pPr indent="0" lvl="0" marL="0" rtl="1" algn="ctr">
              <a:lnSpc>
                <a:spcPct val="90000"/>
              </a:lnSpc>
              <a:spcBef>
                <a:spcPts val="0"/>
              </a:spcBef>
              <a:spcAft>
                <a:spcPts val="0"/>
              </a:spcAft>
              <a:buClr>
                <a:srgbClr val="2C4B74"/>
              </a:buClr>
              <a:buSzPts val="8640"/>
              <a:buFont typeface="Play"/>
              <a:buNone/>
            </a:pPr>
            <a:r>
              <a:rPr b="1" lang="iw-IL" sz="2940">
                <a:solidFill>
                  <a:srgbClr val="2C4B74"/>
                </a:solidFill>
                <a:latin typeface="Arial"/>
                <a:ea typeface="Arial"/>
                <a:cs typeface="Arial"/>
                <a:sym typeface="Arial"/>
              </a:rPr>
              <a:t>אם חבר יבקש להשאיל את ה- Playstation  שלך לחודש, תסכים? </a:t>
            </a:r>
            <a:endParaRPr sz="2940">
              <a:solidFill>
                <a:srgbClr val="2C4B74"/>
              </a:solidFill>
              <a:latin typeface="Arial"/>
              <a:ea typeface="Arial"/>
              <a:cs typeface="Arial"/>
              <a:sym typeface="Arial"/>
            </a:endParaRPr>
          </a:p>
        </p:txBody>
      </p:sp>
      <p:pic>
        <p:nvPicPr>
          <p:cNvPr id="109" name="Google Shape;109;g3f0baa70722_0_1"/>
          <p:cNvPicPr preferRelativeResize="0"/>
          <p:nvPr/>
        </p:nvPicPr>
        <p:blipFill rotWithShape="1">
          <a:blip r:embed="rId3">
            <a:alphaModFix/>
          </a:blip>
          <a:srcRect b="0" l="0" r="0" t="0"/>
          <a:stretch/>
        </p:blipFill>
        <p:spPr>
          <a:xfrm>
            <a:off x="688950" y="2873900"/>
            <a:ext cx="1916550" cy="2874825"/>
          </a:xfrm>
          <a:prstGeom prst="rect">
            <a:avLst/>
          </a:prstGeom>
          <a:noFill/>
          <a:ln>
            <a:noFill/>
          </a:ln>
        </p:spPr>
      </p:pic>
      <p:pic>
        <p:nvPicPr>
          <p:cNvPr id="110" name="Google Shape;110;g3f0baa70722_0_1"/>
          <p:cNvPicPr preferRelativeResize="0"/>
          <p:nvPr/>
        </p:nvPicPr>
        <p:blipFill rotWithShape="1">
          <a:blip r:embed="rId4">
            <a:alphaModFix/>
          </a:blip>
          <a:srcRect b="45656" l="60880" r="17697" t="35807"/>
          <a:stretch/>
        </p:blipFill>
        <p:spPr>
          <a:xfrm>
            <a:off x="4826000" y="2328498"/>
            <a:ext cx="952500" cy="1104475"/>
          </a:xfrm>
          <a:prstGeom prst="rect">
            <a:avLst/>
          </a:prstGeom>
          <a:noFill/>
          <a:ln>
            <a:noFill/>
          </a:ln>
        </p:spPr>
      </p:pic>
      <p:pic>
        <p:nvPicPr>
          <p:cNvPr id="111" name="Google Shape;111;g3f0baa70722_0_1"/>
          <p:cNvPicPr preferRelativeResize="0"/>
          <p:nvPr/>
        </p:nvPicPr>
        <p:blipFill rotWithShape="1">
          <a:blip r:embed="rId4">
            <a:alphaModFix/>
          </a:blip>
          <a:srcRect b="77351" l="61582" r="17581" t="6951"/>
          <a:stretch/>
        </p:blipFill>
        <p:spPr>
          <a:xfrm>
            <a:off x="9254613" y="2328500"/>
            <a:ext cx="1203575" cy="1215052"/>
          </a:xfrm>
          <a:prstGeom prst="rect">
            <a:avLst/>
          </a:prstGeom>
          <a:noFill/>
          <a:ln>
            <a:noFill/>
          </a:ln>
        </p:spPr>
      </p:pic>
      <p:sp>
        <p:nvSpPr>
          <p:cNvPr id="112" name="Google Shape;112;g3f0baa70722_0_1"/>
          <p:cNvSpPr txBox="1"/>
          <p:nvPr>
            <p:ph idx="4294967295" type="body"/>
          </p:nvPr>
        </p:nvSpPr>
        <p:spPr>
          <a:xfrm>
            <a:off x="7778750" y="3543550"/>
            <a:ext cx="4155300" cy="1351500"/>
          </a:xfrm>
          <a:prstGeom prst="rect">
            <a:avLst/>
          </a:prstGeom>
          <a:noFill/>
          <a:ln>
            <a:noFill/>
          </a:ln>
        </p:spPr>
        <p:txBody>
          <a:bodyPr anchorCtr="0" anchor="t" bIns="45700" lIns="91425" spcFirstLastPara="1" rIns="91425" wrap="square" tIns="45700">
            <a:normAutofit fontScale="92500"/>
          </a:bodyPr>
          <a:lstStyle/>
          <a:p>
            <a:pPr indent="0" lvl="0" marL="0" rtl="1" algn="ctr">
              <a:lnSpc>
                <a:spcPct val="115000"/>
              </a:lnSpc>
              <a:spcBef>
                <a:spcPts val="0"/>
              </a:spcBef>
              <a:spcAft>
                <a:spcPts val="0"/>
              </a:spcAft>
              <a:buClr>
                <a:srgbClr val="2C4B74"/>
              </a:buClr>
              <a:buSzPct val="108108"/>
              <a:buNone/>
            </a:pPr>
            <a:r>
              <a:rPr lang="iw-IL">
                <a:solidFill>
                  <a:srgbClr val="2C4B74"/>
                </a:solidFill>
                <a:latin typeface="Arial"/>
                <a:ea typeface="Arial"/>
                <a:cs typeface="Arial"/>
                <a:sym typeface="Arial"/>
              </a:rPr>
              <a:t>הפסד הנאה : </a:t>
            </a:r>
            <a:br>
              <a:rPr lang="iw-IL">
                <a:latin typeface="Arial"/>
                <a:ea typeface="Arial"/>
                <a:cs typeface="Arial"/>
                <a:sym typeface="Arial"/>
              </a:rPr>
            </a:br>
            <a:r>
              <a:rPr lang="iw-IL">
                <a:latin typeface="Arial"/>
                <a:ea typeface="Arial"/>
                <a:cs typeface="Arial"/>
                <a:sym typeface="Arial"/>
              </a:rPr>
              <a:t>אתם לא יכולים לשחק בינתיים </a:t>
            </a:r>
            <a:endParaRPr>
              <a:latin typeface="Arial"/>
              <a:ea typeface="Arial"/>
              <a:cs typeface="Arial"/>
              <a:sym typeface="Arial"/>
            </a:endParaRPr>
          </a:p>
        </p:txBody>
      </p:sp>
      <p:sp>
        <p:nvSpPr>
          <p:cNvPr id="113" name="Google Shape;113;g3f0baa70722_0_1"/>
          <p:cNvSpPr txBox="1"/>
          <p:nvPr>
            <p:ph idx="4294967295" type="body"/>
          </p:nvPr>
        </p:nvSpPr>
        <p:spPr>
          <a:xfrm>
            <a:off x="3540125" y="3432975"/>
            <a:ext cx="3429000" cy="1520700"/>
          </a:xfrm>
          <a:prstGeom prst="rect">
            <a:avLst/>
          </a:prstGeom>
          <a:noFill/>
          <a:ln>
            <a:noFill/>
          </a:ln>
        </p:spPr>
        <p:txBody>
          <a:bodyPr anchorCtr="0" anchor="t" bIns="45700" lIns="91425" spcFirstLastPara="1" rIns="91425" wrap="square" tIns="45700">
            <a:normAutofit lnSpcReduction="10000"/>
          </a:bodyPr>
          <a:lstStyle/>
          <a:p>
            <a:pPr indent="0" lvl="0" marL="0" rtl="1" algn="ctr">
              <a:lnSpc>
                <a:spcPct val="115000"/>
              </a:lnSpc>
              <a:spcBef>
                <a:spcPts val="0"/>
              </a:spcBef>
              <a:spcAft>
                <a:spcPts val="0"/>
              </a:spcAft>
              <a:buClr>
                <a:srgbClr val="2C4B74"/>
              </a:buClr>
              <a:buSzPts val="2800"/>
              <a:buNone/>
            </a:pPr>
            <a:r>
              <a:rPr lang="iw-IL">
                <a:solidFill>
                  <a:srgbClr val="2C4B74"/>
                </a:solidFill>
                <a:latin typeface="Arial"/>
                <a:ea typeface="Arial"/>
                <a:cs typeface="Arial"/>
                <a:sym typeface="Arial"/>
              </a:rPr>
              <a:t>סיכון : </a:t>
            </a:r>
            <a:br>
              <a:rPr lang="iw-IL">
                <a:latin typeface="Arial"/>
                <a:ea typeface="Arial"/>
                <a:cs typeface="Arial"/>
                <a:sym typeface="Arial"/>
              </a:rPr>
            </a:br>
            <a:r>
              <a:rPr lang="iw-IL">
                <a:latin typeface="Arial"/>
                <a:ea typeface="Arial"/>
                <a:cs typeface="Arial"/>
                <a:sym typeface="Arial"/>
              </a:rPr>
              <a:t>אולי המכשיר ייהרס ולא יחזור  </a:t>
            </a:r>
            <a:endParaRPr>
              <a:latin typeface="Arial"/>
              <a:ea typeface="Arial"/>
              <a:cs typeface="Arial"/>
              <a:sym typeface="Arial"/>
            </a:endParaRPr>
          </a:p>
        </p:txBody>
      </p:sp>
      <p:pic>
        <p:nvPicPr>
          <p:cNvPr id="114" name="Google Shape;114;g3f0baa70722_0_1"/>
          <p:cNvPicPr preferRelativeResize="0"/>
          <p:nvPr/>
        </p:nvPicPr>
        <p:blipFill rotWithShape="1">
          <a:blip r:embed="rId4">
            <a:alphaModFix/>
          </a:blip>
          <a:srcRect b="8536" l="62577" r="10007" t="70292"/>
          <a:stretch/>
        </p:blipFill>
        <p:spPr>
          <a:xfrm>
            <a:off x="10231225" y="5153503"/>
            <a:ext cx="1203550" cy="1245534"/>
          </a:xfrm>
          <a:prstGeom prst="rect">
            <a:avLst/>
          </a:prstGeom>
          <a:noFill/>
          <a:ln>
            <a:noFill/>
          </a:ln>
        </p:spPr>
      </p:pic>
      <p:sp>
        <p:nvSpPr>
          <p:cNvPr id="115" name="Google Shape;115;g3f0baa70722_0_1"/>
          <p:cNvSpPr txBox="1"/>
          <p:nvPr>
            <p:ph idx="4294967295" type="body"/>
          </p:nvPr>
        </p:nvSpPr>
        <p:spPr>
          <a:xfrm>
            <a:off x="2928600" y="5218300"/>
            <a:ext cx="7238700" cy="1520700"/>
          </a:xfrm>
          <a:prstGeom prst="rect">
            <a:avLst/>
          </a:prstGeom>
          <a:noFill/>
          <a:ln>
            <a:noFill/>
          </a:ln>
        </p:spPr>
        <p:txBody>
          <a:bodyPr anchorCtr="0" anchor="t" bIns="45700" lIns="91425" spcFirstLastPara="1" rIns="91425" wrap="square" tIns="45700">
            <a:normAutofit/>
          </a:bodyPr>
          <a:lstStyle/>
          <a:p>
            <a:pPr indent="0" lvl="0" marL="0" rtl="1" algn="ctr">
              <a:lnSpc>
                <a:spcPct val="115000"/>
              </a:lnSpc>
              <a:spcBef>
                <a:spcPts val="0"/>
              </a:spcBef>
              <a:spcAft>
                <a:spcPts val="0"/>
              </a:spcAft>
              <a:buClr>
                <a:srgbClr val="2C4B74"/>
              </a:buClr>
              <a:buSzPts val="2800"/>
              <a:buNone/>
            </a:pPr>
            <a:r>
              <a:rPr lang="iw-IL">
                <a:solidFill>
                  <a:srgbClr val="2C4B74"/>
                </a:solidFill>
                <a:latin typeface="Arial"/>
                <a:ea typeface="Arial"/>
                <a:cs typeface="Arial"/>
                <a:sym typeface="Arial"/>
              </a:rPr>
              <a:t>המסקנה- פיצוי כלכלי: </a:t>
            </a:r>
            <a:br>
              <a:rPr lang="iw-IL">
                <a:latin typeface="Arial"/>
                <a:ea typeface="Arial"/>
                <a:cs typeface="Arial"/>
                <a:sym typeface="Arial"/>
              </a:rPr>
            </a:br>
            <a:r>
              <a:rPr lang="iw-IL">
                <a:latin typeface="Arial"/>
                <a:ea typeface="Arial"/>
                <a:cs typeface="Arial"/>
                <a:sym typeface="Arial"/>
              </a:rPr>
              <a:t>הפיצוי שאני מקבל על הזמן והסיכון הזה נקרא ריבית  </a:t>
            </a:r>
            <a:endParaRPr>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additive="base">
                                        <p:cTn dur="500"/>
                                        <p:tgtEl>
                                          <p:spTgt spid="111"/>
                                        </p:tgtEl>
                                        <p:attrNameLst>
                                          <p:attrName>ppt_w</p:attrName>
                                        </p:attrNameLst>
                                      </p:cBhvr>
                                      <p:tavLst>
                                        <p:tav fmla="" tm="0">
                                          <p:val>
                                            <p:strVal val="0"/>
                                          </p:val>
                                        </p:tav>
                                        <p:tav fmla="" tm="100000">
                                          <p:val>
                                            <p:strVal val="#ppt_w"/>
                                          </p:val>
                                        </p:tav>
                                      </p:tavLst>
                                    </p:anim>
                                    <p:anim calcmode="lin" valueType="num">
                                      <p:cBhvr additive="base">
                                        <p:cTn dur="500"/>
                                        <p:tgtEl>
                                          <p:spTgt spid="111"/>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12">
                                            <p:txEl>
                                              <p:pRg end="0" st="0"/>
                                            </p:txEl>
                                          </p:spTgt>
                                        </p:tgtEl>
                                        <p:attrNameLst>
                                          <p:attrName>style.visibility</p:attrName>
                                        </p:attrNameLst>
                                      </p:cBhvr>
                                      <p:to>
                                        <p:strVal val="visible"/>
                                      </p:to>
                                    </p:set>
                                    <p:anim calcmode="lin" valueType="num">
                                      <p:cBhvr additive="base">
                                        <p:cTn dur="500"/>
                                        <p:tgtEl>
                                          <p:spTgt spid="112">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12">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500"/>
                                        <p:tgtEl>
                                          <p:spTgt spid="110"/>
                                        </p:tgtEl>
                                        <p:attrNameLst>
                                          <p:attrName>ppt_w</p:attrName>
                                        </p:attrNameLst>
                                      </p:cBhvr>
                                      <p:tavLst>
                                        <p:tav fmla="" tm="0">
                                          <p:val>
                                            <p:strVal val="0"/>
                                          </p:val>
                                        </p:tav>
                                        <p:tav fmla="" tm="100000">
                                          <p:val>
                                            <p:strVal val="#ppt_w"/>
                                          </p:val>
                                        </p:tav>
                                      </p:tavLst>
                                    </p:anim>
                                    <p:anim calcmode="lin" valueType="num">
                                      <p:cBhvr additive="base">
                                        <p:cTn dur="500"/>
                                        <p:tgtEl>
                                          <p:spTgt spid="11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13">
                                            <p:txEl>
                                              <p:pRg end="0" st="0"/>
                                            </p:txEl>
                                          </p:spTgt>
                                        </p:tgtEl>
                                        <p:attrNameLst>
                                          <p:attrName>style.visibility</p:attrName>
                                        </p:attrNameLst>
                                      </p:cBhvr>
                                      <p:to>
                                        <p:strVal val="visible"/>
                                      </p:to>
                                    </p:set>
                                    <p:anim calcmode="lin" valueType="num">
                                      <p:cBhvr additive="base">
                                        <p:cTn dur="500"/>
                                        <p:tgtEl>
                                          <p:spTgt spid="113">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13">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5">
                                            <p:txEl>
                                              <p:pRg end="0" st="0"/>
                                            </p:txEl>
                                          </p:spTgt>
                                        </p:tgtEl>
                                        <p:attrNameLst>
                                          <p:attrName>style.visibility</p:attrName>
                                        </p:attrNameLst>
                                      </p:cBhvr>
                                      <p:to>
                                        <p:strVal val="visible"/>
                                      </p:to>
                                    </p:set>
                                    <p:anim calcmode="lin" valueType="num">
                                      <p:cBhvr additive="base">
                                        <p:cTn dur="500"/>
                                        <p:tgtEl>
                                          <p:spTgt spid="115">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15">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lang="iw-IL">
                <a:solidFill>
                  <a:srgbClr val="2C4B74"/>
                </a:solidFill>
                <a:latin typeface="Arial"/>
                <a:ea typeface="Arial"/>
                <a:cs typeface="Arial"/>
                <a:sym typeface="Arial"/>
              </a:rPr>
              <a:t>הנוסחה של הריבית</a:t>
            </a:r>
            <a:endParaRPr>
              <a:solidFill>
                <a:srgbClr val="2C4B74"/>
              </a:solidFill>
              <a:latin typeface="Arial"/>
              <a:ea typeface="Arial"/>
              <a:cs typeface="Arial"/>
              <a:sym typeface="Arial"/>
            </a:endParaRPr>
          </a:p>
        </p:txBody>
      </p:sp>
      <p:sp>
        <p:nvSpPr>
          <p:cNvPr id="121" name="Google Shape;121;p2"/>
          <p:cNvSpPr txBox="1"/>
          <p:nvPr/>
        </p:nvSpPr>
        <p:spPr>
          <a:xfrm>
            <a:off x="2665834" y="2343536"/>
            <a:ext cx="8812249" cy="670402"/>
          </a:xfrm>
          <a:prstGeom prst="rect">
            <a:avLst/>
          </a:prstGeom>
          <a:noFill/>
          <a:ln>
            <a:noFill/>
          </a:ln>
        </p:spPr>
        <p:txBody>
          <a:bodyPr anchorCtr="0" anchor="t" bIns="45700" lIns="91425" spcFirstLastPara="1" rIns="91425" wrap="square" tIns="45700">
            <a:normAutofit/>
          </a:bodyPr>
          <a:lstStyle/>
          <a:p>
            <a:pPr indent="0" lvl="0" marL="0" marR="0" rtl="1" algn="ctr">
              <a:lnSpc>
                <a:spcPct val="115000"/>
              </a:lnSpc>
              <a:spcBef>
                <a:spcPts val="0"/>
              </a:spcBef>
              <a:spcAft>
                <a:spcPts val="0"/>
              </a:spcAft>
              <a:buClr>
                <a:srgbClr val="2C4B74"/>
              </a:buClr>
              <a:buSzPts val="2800"/>
              <a:buFont typeface="Arial"/>
              <a:buNone/>
            </a:pPr>
            <a:r>
              <a:rPr b="0" i="0" lang="iw-IL" sz="2800" u="none" cap="none" strike="noStrike">
                <a:solidFill>
                  <a:schemeClr val="dk1"/>
                </a:solidFill>
                <a:latin typeface="Arial"/>
                <a:ea typeface="Arial"/>
                <a:cs typeface="Arial"/>
                <a:sym typeface="Arial"/>
              </a:rPr>
              <a:t>ערך הכסף ועוד ערך הזמן עם הסיכון שווה ריבית </a:t>
            </a:r>
            <a:endParaRPr b="0" i="0" sz="1400" u="none" cap="none" strike="noStrike">
              <a:solidFill>
                <a:srgbClr val="000000"/>
              </a:solidFill>
              <a:latin typeface="Arial"/>
              <a:ea typeface="Arial"/>
              <a:cs typeface="Arial"/>
              <a:sym typeface="Arial"/>
            </a:endParaRPr>
          </a:p>
        </p:txBody>
      </p:sp>
      <p:pic>
        <p:nvPicPr>
          <p:cNvPr id="122" name="Google Shape;122;p2"/>
          <p:cNvPicPr preferRelativeResize="0"/>
          <p:nvPr/>
        </p:nvPicPr>
        <p:blipFill rotWithShape="1">
          <a:blip r:embed="rId3">
            <a:alphaModFix/>
          </a:blip>
          <a:srcRect b="38416" l="0" r="0" t="0"/>
          <a:stretch/>
        </p:blipFill>
        <p:spPr>
          <a:xfrm>
            <a:off x="1143738" y="1690688"/>
            <a:ext cx="9904524" cy="2646500"/>
          </a:xfrm>
          <a:prstGeom prst="rect">
            <a:avLst/>
          </a:prstGeom>
          <a:noFill/>
          <a:ln>
            <a:noFill/>
          </a:ln>
        </p:spPr>
      </p:pic>
      <p:sp>
        <p:nvSpPr>
          <p:cNvPr id="123" name="Google Shape;123;p2"/>
          <p:cNvSpPr txBox="1"/>
          <p:nvPr/>
        </p:nvSpPr>
        <p:spPr>
          <a:xfrm>
            <a:off x="2038308" y="4769125"/>
            <a:ext cx="8115383" cy="1503924"/>
          </a:xfrm>
          <a:prstGeom prst="rect">
            <a:avLst/>
          </a:prstGeom>
          <a:noFill/>
          <a:ln>
            <a:noFill/>
          </a:ln>
        </p:spPr>
        <p:txBody>
          <a:bodyPr anchorCtr="0" anchor="t" bIns="45700" lIns="91425" spcFirstLastPara="1" rIns="91425" wrap="square" tIns="45700">
            <a:normAutofit lnSpcReduction="10000"/>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rgbClr val="000000"/>
                </a:solidFill>
                <a:latin typeface="Arial"/>
                <a:ea typeface="Arial"/>
                <a:cs typeface="Arial"/>
                <a:sym typeface="Arial"/>
              </a:rPr>
              <a:t>ריבית</a:t>
            </a:r>
            <a:r>
              <a:rPr b="0" i="0" lang="iw-IL" sz="28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היא דמי שכירות על כסף, המהווים פיצוי על </a:t>
            </a:r>
            <a:r>
              <a:rPr b="1" i="0" lang="iw-IL" sz="2800" u="none" cap="none" strike="noStrike">
                <a:solidFill>
                  <a:srgbClr val="000000"/>
                </a:solidFill>
                <a:latin typeface="Arial"/>
                <a:ea typeface="Arial"/>
                <a:cs typeface="Arial"/>
                <a:sym typeface="Arial"/>
              </a:rPr>
              <a:t>הוויתור</a:t>
            </a:r>
            <a:r>
              <a:rPr b="0" i="0" lang="iw-IL" sz="2800" u="none" cap="none" strike="noStrike">
                <a:solidFill>
                  <a:srgbClr val="000000"/>
                </a:solidFill>
                <a:latin typeface="Arial"/>
                <a:ea typeface="Arial"/>
                <a:cs typeface="Arial"/>
                <a:sym typeface="Arial"/>
              </a:rPr>
              <a:t> על השימוש בו </a:t>
            </a:r>
            <a:r>
              <a:rPr b="1" i="0" lang="iw-IL" sz="2800" u="none" cap="none" strike="noStrike">
                <a:solidFill>
                  <a:srgbClr val="000000"/>
                </a:solidFill>
                <a:latin typeface="Arial"/>
                <a:ea typeface="Arial"/>
                <a:cs typeface="Arial"/>
                <a:sym typeface="Arial"/>
              </a:rPr>
              <a:t>היום</a:t>
            </a:r>
            <a:r>
              <a:rPr b="0" i="0" lang="iw-IL" sz="2800" u="none" cap="none" strike="noStrike">
                <a:solidFill>
                  <a:srgbClr val="000000"/>
                </a:solidFill>
                <a:latin typeface="Arial"/>
                <a:ea typeface="Arial"/>
                <a:cs typeface="Arial"/>
                <a:sym typeface="Arial"/>
              </a:rPr>
              <a:t> </a:t>
            </a:r>
            <a:r>
              <a:rPr b="1" i="0" lang="iw-IL" sz="2800" u="none" cap="none" strike="noStrike">
                <a:solidFill>
                  <a:srgbClr val="000000"/>
                </a:solidFill>
                <a:latin typeface="Arial"/>
                <a:ea typeface="Arial"/>
                <a:cs typeface="Arial"/>
                <a:sym typeface="Arial"/>
              </a:rPr>
              <a:t>והסיכון</a:t>
            </a:r>
            <a:r>
              <a:rPr b="0" i="0" lang="iw-IL" sz="2800" u="none" cap="none" strike="noStrike">
                <a:solidFill>
                  <a:srgbClr val="000000"/>
                </a:solidFill>
                <a:latin typeface="Arial"/>
                <a:ea typeface="Arial"/>
                <a:cs typeface="Arial"/>
                <a:sym typeface="Arial"/>
              </a:rPr>
              <a:t> שבלקיחתו.</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3f0baa70722_0_31"/>
          <p:cNvSpPr txBox="1"/>
          <p:nvPr>
            <p:ph idx="4294967295" type="title"/>
          </p:nvPr>
        </p:nvSpPr>
        <p:spPr>
          <a:xfrm>
            <a:off x="2746300" y="533500"/>
            <a:ext cx="7369800" cy="609600"/>
          </a:xfrm>
          <a:prstGeom prst="rect">
            <a:avLst/>
          </a:prstGeom>
          <a:noFill/>
          <a:ln>
            <a:noFill/>
          </a:ln>
        </p:spPr>
        <p:txBody>
          <a:bodyPr anchorCtr="0" anchor="t" bIns="0" lIns="0" spcFirstLastPara="1" rIns="0" wrap="square" tIns="0">
            <a:spAutoFit/>
          </a:bodyPr>
          <a:lstStyle/>
          <a:p>
            <a:pPr indent="0" lvl="0" marL="0" marR="0" rtl="1" algn="ctr">
              <a:lnSpc>
                <a:spcPct val="90000"/>
              </a:lnSpc>
              <a:spcBef>
                <a:spcPts val="0"/>
              </a:spcBef>
              <a:spcAft>
                <a:spcPts val="0"/>
              </a:spcAft>
              <a:buClr>
                <a:srgbClr val="2C4B74"/>
              </a:buClr>
              <a:buSzPts val="4400"/>
              <a:buFont typeface="Play"/>
              <a:buNone/>
            </a:pPr>
            <a:r>
              <a:rPr b="0" i="0" lang="iw-IL" sz="4400" u="none" cap="none" strike="noStrike">
                <a:solidFill>
                  <a:srgbClr val="2C4B74"/>
                </a:solidFill>
                <a:latin typeface="Arial"/>
                <a:ea typeface="Arial"/>
                <a:cs typeface="Arial"/>
                <a:sym typeface="Arial"/>
              </a:rPr>
              <a:t>שני צידי המטבע </a:t>
            </a:r>
            <a:endParaRPr/>
          </a:p>
        </p:txBody>
      </p:sp>
      <p:sp>
        <p:nvSpPr>
          <p:cNvPr id="129" name="Google Shape;129;g3f0baa70722_0_31"/>
          <p:cNvSpPr txBox="1"/>
          <p:nvPr/>
        </p:nvSpPr>
        <p:spPr>
          <a:xfrm>
            <a:off x="1377897" y="1361099"/>
            <a:ext cx="10106606" cy="738664"/>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Clr>
                <a:srgbClr val="000000"/>
              </a:buClr>
              <a:buSzPts val="2400"/>
              <a:buFont typeface="Arial"/>
              <a:buNone/>
            </a:pPr>
            <a:r>
              <a:rPr b="1" i="0" lang="iw-IL" sz="3200" u="none" cap="none" strike="noStrike">
                <a:solidFill>
                  <a:srgbClr val="082836"/>
                </a:solidFill>
                <a:latin typeface="Arial"/>
                <a:ea typeface="Arial"/>
                <a:cs typeface="Arial"/>
                <a:sym typeface="Arial"/>
              </a:rPr>
              <a:t>ריבית </a:t>
            </a:r>
            <a:r>
              <a:rPr b="1" i="0" lang="iw-IL" sz="3200" u="none" cap="none" strike="noStrike">
                <a:solidFill>
                  <a:srgbClr val="FF0000"/>
                </a:solidFill>
                <a:latin typeface="Arial"/>
                <a:ea typeface="Arial"/>
                <a:cs typeface="Arial"/>
                <a:sym typeface="Arial"/>
              </a:rPr>
              <a:t>חובה</a:t>
            </a:r>
            <a:r>
              <a:rPr b="1" i="0" lang="iw-IL" sz="3200" u="none" cap="none" strike="noStrike">
                <a:solidFill>
                  <a:srgbClr val="082836"/>
                </a:solidFill>
                <a:latin typeface="Arial"/>
                <a:ea typeface="Arial"/>
                <a:cs typeface="Arial"/>
                <a:sym typeface="Arial"/>
              </a:rPr>
              <a:t> או ריבית </a:t>
            </a:r>
            <a:r>
              <a:rPr b="1" i="0" lang="iw-IL" sz="3200" u="none" cap="none" strike="noStrike">
                <a:solidFill>
                  <a:schemeClr val="accent6"/>
                </a:solidFill>
                <a:latin typeface="Arial"/>
                <a:ea typeface="Arial"/>
                <a:cs typeface="Arial"/>
                <a:sym typeface="Arial"/>
              </a:rPr>
              <a:t>זכות</a:t>
            </a:r>
            <a:r>
              <a:rPr b="1" i="0" lang="iw-IL" sz="3200" u="none" cap="none" strike="noStrike">
                <a:solidFill>
                  <a:srgbClr val="082836"/>
                </a:solidFill>
                <a:latin typeface="Arial"/>
                <a:ea typeface="Arial"/>
                <a:cs typeface="Arial"/>
                <a:sym typeface="Arial"/>
              </a:rPr>
              <a:t> </a:t>
            </a:r>
            <a:endParaRPr b="1" i="0" sz="3200" u="none" cap="none" strike="noStrike">
              <a:solidFill>
                <a:srgbClr val="082836"/>
              </a:solidFill>
              <a:latin typeface="Arial"/>
              <a:ea typeface="Arial"/>
              <a:cs typeface="Arial"/>
              <a:sym typeface="Arial"/>
            </a:endParaRPr>
          </a:p>
        </p:txBody>
      </p:sp>
      <p:sp>
        <p:nvSpPr>
          <p:cNvPr id="130" name="Google Shape;130;g3f0baa70722_0_31"/>
          <p:cNvSpPr txBox="1"/>
          <p:nvPr/>
        </p:nvSpPr>
        <p:spPr>
          <a:xfrm>
            <a:off x="725539" y="2535762"/>
            <a:ext cx="7658650" cy="492443"/>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2250"/>
              <a:buFont typeface="Arial"/>
              <a:buNone/>
            </a:pPr>
            <a:r>
              <a:rPr b="0" i="0" lang="iw-IL" sz="3200" u="none" cap="none" strike="noStrike">
                <a:solidFill>
                  <a:srgbClr val="0F172A"/>
                </a:solidFill>
                <a:latin typeface="Arial"/>
                <a:ea typeface="Arial"/>
                <a:cs typeface="Arial"/>
                <a:sym typeface="Arial"/>
              </a:rPr>
              <a:t>(ריבית </a:t>
            </a:r>
            <a:r>
              <a:rPr b="1" i="0" lang="iw-IL" sz="3200" u="none" cap="none" strike="noStrike">
                <a:solidFill>
                  <a:schemeClr val="accent6"/>
                </a:solidFill>
                <a:latin typeface="Arial"/>
                <a:ea typeface="Arial"/>
                <a:cs typeface="Arial"/>
                <a:sym typeface="Arial"/>
              </a:rPr>
              <a:t>זכות)</a:t>
            </a:r>
            <a:r>
              <a:rPr b="0" i="0" lang="iw-IL" sz="3200" u="none" cap="none" strike="noStrike">
                <a:solidFill>
                  <a:srgbClr val="0F172A"/>
                </a:solidFill>
                <a:latin typeface="Arial"/>
                <a:ea typeface="Arial"/>
                <a:cs typeface="Arial"/>
                <a:sym typeface="Arial"/>
              </a:rPr>
              <a:t> : הבנק שוכר </a:t>
            </a:r>
            <a:r>
              <a:rPr b="1" i="0" lang="iw-IL" sz="3200" u="none" cap="none" strike="noStrike">
                <a:solidFill>
                  <a:schemeClr val="accent6"/>
                </a:solidFill>
                <a:latin typeface="Arial"/>
                <a:ea typeface="Arial"/>
                <a:cs typeface="Arial"/>
                <a:sym typeface="Arial"/>
              </a:rPr>
              <a:t>מקבלים</a:t>
            </a:r>
            <a:r>
              <a:rPr b="0" i="0" lang="iw-IL" sz="3200" u="none" cap="none" strike="noStrike">
                <a:solidFill>
                  <a:srgbClr val="0F172A"/>
                </a:solidFill>
                <a:latin typeface="Arial"/>
                <a:ea typeface="Arial"/>
                <a:cs typeface="Arial"/>
                <a:sym typeface="Arial"/>
              </a:rPr>
              <a:t> ריבית</a:t>
            </a:r>
            <a:endParaRPr b="0" i="0" sz="3200" u="none" cap="none" strike="noStrike">
              <a:solidFill>
                <a:srgbClr val="0F172A"/>
              </a:solidFill>
              <a:latin typeface="Arial"/>
              <a:ea typeface="Arial"/>
              <a:cs typeface="Arial"/>
              <a:sym typeface="Arial"/>
            </a:endParaRPr>
          </a:p>
        </p:txBody>
      </p:sp>
      <p:sp>
        <p:nvSpPr>
          <p:cNvPr id="131" name="Google Shape;131;g3f0baa70722_0_31"/>
          <p:cNvSpPr txBox="1"/>
          <p:nvPr/>
        </p:nvSpPr>
        <p:spPr>
          <a:xfrm>
            <a:off x="1681671" y="3178916"/>
            <a:ext cx="5746386" cy="1754326"/>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Clr>
                <a:srgbClr val="000000"/>
              </a:buClr>
              <a:buSzPts val="2400"/>
              <a:buFont typeface="Arial"/>
              <a:buNone/>
            </a:pPr>
            <a:r>
              <a:rPr b="0" i="0" lang="iw-IL" sz="2400" u="none" cap="none" strike="noStrike">
                <a:solidFill>
                  <a:srgbClr val="334155"/>
                </a:solidFill>
                <a:latin typeface="Arial"/>
                <a:ea typeface="Arial"/>
                <a:cs typeface="Arial"/>
                <a:sym typeface="Arial"/>
              </a:rPr>
              <a:t>שמים כסף בפיקדון בבנק, הבנק משתמש בו, ומשלם לנו "דמי שכירות"</a:t>
            </a:r>
            <a:endParaRPr b="0" i="0" sz="2400" u="none" cap="none" strike="noStrike">
              <a:solidFill>
                <a:srgbClr val="334155"/>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400"/>
              <a:buFont typeface="Arial"/>
              <a:buNone/>
            </a:pPr>
            <a:r>
              <a:rPr b="0" i="0" lang="iw-IL" sz="2400" u="none" cap="none" strike="noStrike">
                <a:solidFill>
                  <a:srgbClr val="334155"/>
                </a:solidFill>
                <a:latin typeface="Arial"/>
                <a:ea typeface="Arial"/>
                <a:cs typeface="Arial"/>
                <a:sym typeface="Arial"/>
              </a:rPr>
              <a:t>אנחנו </a:t>
            </a:r>
            <a:r>
              <a:rPr b="1" i="0" lang="iw-IL" sz="2800" u="none" cap="none" strike="noStrike">
                <a:solidFill>
                  <a:schemeClr val="accent6"/>
                </a:solidFill>
                <a:latin typeface="Arial"/>
                <a:ea typeface="Arial"/>
                <a:cs typeface="Arial"/>
                <a:sym typeface="Arial"/>
              </a:rPr>
              <a:t>מרוויחים</a:t>
            </a:r>
            <a:r>
              <a:rPr b="0" i="0" lang="iw-IL" sz="2400" u="none" cap="none" strike="noStrike">
                <a:solidFill>
                  <a:srgbClr val="334155"/>
                </a:solidFill>
                <a:latin typeface="Arial"/>
                <a:ea typeface="Arial"/>
                <a:cs typeface="Arial"/>
                <a:sym typeface="Arial"/>
              </a:rPr>
              <a:t> מדחיית סיפוקים </a:t>
            </a:r>
            <a:endParaRPr b="0" i="0" sz="2400" u="none" cap="none" strike="noStrike">
              <a:solidFill>
                <a:srgbClr val="334155"/>
              </a:solidFill>
              <a:latin typeface="Arial"/>
              <a:ea typeface="Arial"/>
              <a:cs typeface="Arial"/>
              <a:sym typeface="Arial"/>
            </a:endParaRPr>
          </a:p>
        </p:txBody>
      </p:sp>
      <p:pic>
        <p:nvPicPr>
          <p:cNvPr id="132" name="Google Shape;132;g3f0baa70722_0_31"/>
          <p:cNvPicPr preferRelativeResize="0"/>
          <p:nvPr/>
        </p:nvPicPr>
        <p:blipFill rotWithShape="1">
          <a:blip r:embed="rId3">
            <a:alphaModFix/>
          </a:blip>
          <a:srcRect b="0" l="0" r="0" t="0"/>
          <a:stretch/>
        </p:blipFill>
        <p:spPr>
          <a:xfrm>
            <a:off x="8384189" y="3178916"/>
            <a:ext cx="3807811" cy="314558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4"/>
          <p:cNvSpPr txBox="1"/>
          <p:nvPr/>
        </p:nvSpPr>
        <p:spPr>
          <a:xfrm>
            <a:off x="2746300" y="533500"/>
            <a:ext cx="7369800" cy="609600"/>
          </a:xfrm>
          <a:prstGeom prst="rect">
            <a:avLst/>
          </a:prstGeom>
          <a:noFill/>
          <a:ln>
            <a:noFill/>
          </a:ln>
        </p:spPr>
        <p:txBody>
          <a:bodyPr anchorCtr="0" anchor="t" bIns="0" lIns="0" spcFirstLastPara="1" rIns="0" wrap="square" tIns="0">
            <a:spAutoFit/>
          </a:bodyPr>
          <a:lstStyle/>
          <a:p>
            <a:pPr indent="0" lvl="0" marL="0" marR="0" rtl="1" algn="ctr">
              <a:lnSpc>
                <a:spcPct val="90000"/>
              </a:lnSpc>
              <a:spcBef>
                <a:spcPts val="0"/>
              </a:spcBef>
              <a:spcAft>
                <a:spcPts val="0"/>
              </a:spcAft>
              <a:buClr>
                <a:srgbClr val="2C4B74"/>
              </a:buClr>
              <a:buSzPts val="4400"/>
              <a:buFont typeface="Play"/>
              <a:buNone/>
            </a:pPr>
            <a:r>
              <a:rPr b="0" i="0" lang="iw-IL" sz="4400" u="none" cap="none" strike="noStrike">
                <a:solidFill>
                  <a:srgbClr val="2C4B74"/>
                </a:solidFill>
                <a:latin typeface="Arial"/>
                <a:ea typeface="Arial"/>
                <a:cs typeface="Arial"/>
                <a:sym typeface="Arial"/>
              </a:rPr>
              <a:t>שני צידי המטבע </a:t>
            </a:r>
            <a:endParaRPr b="0" i="0" sz="4400" u="none" cap="none" strike="noStrike">
              <a:solidFill>
                <a:srgbClr val="2C4B74"/>
              </a:solidFill>
              <a:latin typeface="Arial"/>
              <a:ea typeface="Arial"/>
              <a:cs typeface="Arial"/>
              <a:sym typeface="Arial"/>
            </a:endParaRPr>
          </a:p>
        </p:txBody>
      </p:sp>
      <p:sp>
        <p:nvSpPr>
          <p:cNvPr id="138" name="Google Shape;138;p4"/>
          <p:cNvSpPr txBox="1"/>
          <p:nvPr/>
        </p:nvSpPr>
        <p:spPr>
          <a:xfrm>
            <a:off x="1377897" y="1040009"/>
            <a:ext cx="10106606" cy="738664"/>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Clr>
                <a:srgbClr val="000000"/>
              </a:buClr>
              <a:buSzPts val="2400"/>
              <a:buFont typeface="Arial"/>
              <a:buNone/>
            </a:pPr>
            <a:r>
              <a:rPr b="1" i="0" lang="iw-IL" sz="3200" u="none" cap="none" strike="noStrike">
                <a:solidFill>
                  <a:srgbClr val="082836"/>
                </a:solidFill>
                <a:latin typeface="Arial"/>
                <a:ea typeface="Arial"/>
                <a:cs typeface="Arial"/>
                <a:sym typeface="Arial"/>
              </a:rPr>
              <a:t>ריבית </a:t>
            </a:r>
            <a:r>
              <a:rPr b="1" i="0" lang="iw-IL" sz="3200" u="none" cap="none" strike="noStrike">
                <a:solidFill>
                  <a:srgbClr val="FF0000"/>
                </a:solidFill>
                <a:latin typeface="Arial"/>
                <a:ea typeface="Arial"/>
                <a:cs typeface="Arial"/>
                <a:sym typeface="Arial"/>
              </a:rPr>
              <a:t>חובה</a:t>
            </a:r>
            <a:r>
              <a:rPr b="1" i="0" lang="iw-IL" sz="3200" u="none" cap="none" strike="noStrike">
                <a:solidFill>
                  <a:srgbClr val="082836"/>
                </a:solidFill>
                <a:latin typeface="Arial"/>
                <a:ea typeface="Arial"/>
                <a:cs typeface="Arial"/>
                <a:sym typeface="Arial"/>
              </a:rPr>
              <a:t> או ריבית </a:t>
            </a:r>
            <a:r>
              <a:rPr b="1" i="0" lang="iw-IL" sz="3200" u="none" cap="none" strike="noStrike">
                <a:solidFill>
                  <a:schemeClr val="accent6"/>
                </a:solidFill>
                <a:latin typeface="Arial"/>
                <a:ea typeface="Arial"/>
                <a:cs typeface="Arial"/>
                <a:sym typeface="Arial"/>
              </a:rPr>
              <a:t>זכות</a:t>
            </a:r>
            <a:r>
              <a:rPr b="1" i="0" lang="iw-IL" sz="3200" u="none" cap="none" strike="noStrike">
                <a:solidFill>
                  <a:srgbClr val="082836"/>
                </a:solidFill>
                <a:latin typeface="Arial"/>
                <a:ea typeface="Arial"/>
                <a:cs typeface="Arial"/>
                <a:sym typeface="Arial"/>
              </a:rPr>
              <a:t> </a:t>
            </a:r>
            <a:endParaRPr b="1" i="0" sz="3200" u="none" cap="none" strike="noStrike">
              <a:solidFill>
                <a:srgbClr val="082836"/>
              </a:solidFill>
              <a:latin typeface="Arial"/>
              <a:ea typeface="Arial"/>
              <a:cs typeface="Arial"/>
              <a:sym typeface="Arial"/>
            </a:endParaRPr>
          </a:p>
        </p:txBody>
      </p:sp>
      <p:sp>
        <p:nvSpPr>
          <p:cNvPr id="139" name="Google Shape;139;p4"/>
          <p:cNvSpPr txBox="1"/>
          <p:nvPr/>
        </p:nvSpPr>
        <p:spPr>
          <a:xfrm>
            <a:off x="2746300" y="2202854"/>
            <a:ext cx="7647197" cy="738664"/>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Clr>
                <a:srgbClr val="000000"/>
              </a:buClr>
              <a:buSzPts val="3200"/>
              <a:buFont typeface="Arial"/>
              <a:buNone/>
            </a:pPr>
            <a:r>
              <a:rPr b="0" i="0" lang="iw-IL" sz="3200" u="none" cap="none" strike="noStrike">
                <a:solidFill>
                  <a:srgbClr val="0F172A"/>
                </a:solidFill>
                <a:latin typeface="Arial"/>
                <a:ea typeface="Arial"/>
                <a:cs typeface="Arial"/>
                <a:sym typeface="Arial"/>
              </a:rPr>
              <a:t>(ריבית </a:t>
            </a:r>
            <a:r>
              <a:rPr b="1" i="0" lang="iw-IL" sz="3200" u="none" cap="none" strike="noStrike">
                <a:solidFill>
                  <a:srgbClr val="FF0000"/>
                </a:solidFill>
                <a:latin typeface="Arial"/>
                <a:ea typeface="Arial"/>
                <a:cs typeface="Arial"/>
                <a:sym typeface="Arial"/>
              </a:rPr>
              <a:t>חובה</a:t>
            </a:r>
            <a:r>
              <a:rPr b="0" i="0" lang="iw-IL" sz="3200" u="none" cap="none" strike="noStrike">
                <a:solidFill>
                  <a:srgbClr val="0F172A"/>
                </a:solidFill>
                <a:latin typeface="Arial"/>
                <a:ea typeface="Arial"/>
                <a:cs typeface="Arial"/>
                <a:sym typeface="Arial"/>
              </a:rPr>
              <a:t>) אנחנו כשוכרים </a:t>
            </a:r>
            <a:r>
              <a:rPr b="1" i="0" lang="iw-IL" sz="3200" u="none" cap="none" strike="noStrike">
                <a:solidFill>
                  <a:srgbClr val="FF0000"/>
                </a:solidFill>
                <a:latin typeface="Arial"/>
                <a:ea typeface="Arial"/>
                <a:cs typeface="Arial"/>
                <a:sym typeface="Arial"/>
              </a:rPr>
              <a:t>משלמים</a:t>
            </a:r>
            <a:r>
              <a:rPr b="0" i="0" lang="iw-IL" sz="3200" u="none" cap="none" strike="noStrike">
                <a:solidFill>
                  <a:srgbClr val="0F172A"/>
                </a:solidFill>
                <a:latin typeface="Arial"/>
                <a:ea typeface="Arial"/>
                <a:cs typeface="Arial"/>
                <a:sym typeface="Arial"/>
              </a:rPr>
              <a:t> ריבית</a:t>
            </a:r>
            <a:endParaRPr b="0" i="0" sz="3200" u="none" cap="none" strike="noStrike">
              <a:solidFill>
                <a:srgbClr val="0F172A"/>
              </a:solidFill>
              <a:latin typeface="Arial"/>
              <a:ea typeface="Arial"/>
              <a:cs typeface="Arial"/>
              <a:sym typeface="Arial"/>
            </a:endParaRPr>
          </a:p>
        </p:txBody>
      </p:sp>
      <p:sp>
        <p:nvSpPr>
          <p:cNvPr id="140" name="Google Shape;140;p4"/>
          <p:cNvSpPr txBox="1"/>
          <p:nvPr/>
        </p:nvSpPr>
        <p:spPr>
          <a:xfrm>
            <a:off x="3279562" y="2939170"/>
            <a:ext cx="7113935" cy="1846659"/>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Clr>
                <a:srgbClr val="000000"/>
              </a:buClr>
              <a:buSzPts val="1800"/>
              <a:buFont typeface="Arial"/>
              <a:buNone/>
            </a:pPr>
            <a:r>
              <a:rPr b="0" i="0" lang="iw-IL" sz="2400" u="none" cap="none" strike="noStrike">
                <a:solidFill>
                  <a:srgbClr val="334155"/>
                </a:solidFill>
                <a:latin typeface="Arial"/>
                <a:ea typeface="Arial"/>
                <a:cs typeface="Arial"/>
                <a:sym typeface="Arial"/>
              </a:rPr>
              <a:t>צריכים כסף עכשיו ואין לכם?</a:t>
            </a:r>
            <a:endParaRPr b="0" i="0" sz="18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1800"/>
              <a:buFont typeface="Arial"/>
              <a:buNone/>
            </a:pPr>
            <a:r>
              <a:rPr b="0" i="0" lang="iw-IL" sz="2400" u="none" cap="none" strike="noStrike">
                <a:solidFill>
                  <a:srgbClr val="334155"/>
                </a:solidFill>
                <a:latin typeface="Arial"/>
                <a:ea typeface="Arial"/>
                <a:cs typeface="Arial"/>
                <a:sym typeface="Arial"/>
              </a:rPr>
              <a:t>אנחנו שוכרים כסף מהבנק כהלוואה או מינוס.</a:t>
            </a:r>
            <a:endParaRPr b="0" i="0" sz="18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1800"/>
              <a:buFont typeface="Arial"/>
              <a:buNone/>
            </a:pPr>
            <a:r>
              <a:rPr b="1" i="0" lang="iw-IL" sz="3200" u="none" cap="none" strike="noStrike">
                <a:solidFill>
                  <a:srgbClr val="FF0000"/>
                </a:solidFill>
                <a:latin typeface="Arial"/>
                <a:ea typeface="Arial"/>
                <a:cs typeface="Arial"/>
                <a:sym typeface="Arial"/>
              </a:rPr>
              <a:t>משלמים</a:t>
            </a:r>
            <a:r>
              <a:rPr b="0" i="0" lang="iw-IL" sz="2400" u="none" cap="none" strike="noStrike">
                <a:solidFill>
                  <a:srgbClr val="334155"/>
                </a:solidFill>
                <a:latin typeface="Arial"/>
                <a:ea typeface="Arial"/>
                <a:cs typeface="Arial"/>
                <a:sym typeface="Arial"/>
              </a:rPr>
              <a:t> דמי שכירות ומחזירים לבנק סכום יותר גדול .</a:t>
            </a:r>
            <a:endParaRPr b="0" i="0" sz="1800" u="none" cap="none" strike="noStrike">
              <a:solidFill>
                <a:srgbClr val="000000"/>
              </a:solidFill>
              <a:latin typeface="Arial"/>
              <a:ea typeface="Arial"/>
              <a:cs typeface="Arial"/>
              <a:sym typeface="Arial"/>
            </a:endParaRPr>
          </a:p>
        </p:txBody>
      </p:sp>
      <p:pic>
        <p:nvPicPr>
          <p:cNvPr id="141" name="Google Shape;141;p4"/>
          <p:cNvPicPr preferRelativeResize="0"/>
          <p:nvPr/>
        </p:nvPicPr>
        <p:blipFill rotWithShape="1">
          <a:blip r:embed="rId3">
            <a:alphaModFix/>
          </a:blip>
          <a:srcRect b="0" l="0" r="0" t="0"/>
          <a:stretch/>
        </p:blipFill>
        <p:spPr>
          <a:xfrm>
            <a:off x="0" y="2838427"/>
            <a:ext cx="4370568" cy="38948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5"/>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147" name="Google Shape;147;p5"/>
          <p:cNvSpPr txBox="1"/>
          <p:nvPr>
            <p:ph idx="4294967295" type="title"/>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1</a:t>
            </a:r>
            <a:endParaRPr/>
          </a:p>
        </p:txBody>
      </p:sp>
      <p:sp>
        <p:nvSpPr>
          <p:cNvPr id="148" name="Google Shape;148;p5"/>
          <p:cNvSpPr txBox="1"/>
          <p:nvPr/>
        </p:nvSpPr>
        <p:spPr>
          <a:xfrm>
            <a:off x="6071256" y="2073352"/>
            <a:ext cx="5080231" cy="2223655"/>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2500"/>
              <a:buFont typeface="Arial"/>
              <a:buNone/>
            </a:pPr>
            <a:r>
              <a:rPr b="0" i="0" lang="iw-IL" sz="2500" u="none" cap="none" strike="noStrike">
                <a:solidFill>
                  <a:schemeClr val="dk1"/>
                </a:solidFill>
                <a:latin typeface="Arial"/>
                <a:ea typeface="Arial"/>
                <a:cs typeface="Arial"/>
                <a:sym typeface="Arial"/>
              </a:rPr>
              <a:t>אבא קנה רכב חדש וחילק את התשלום ל- 60  תשלומים חודשיים  מול חברת המימון </a:t>
            </a:r>
            <a:endParaRPr b="0" i="0" sz="2500" u="none" cap="none" strike="noStrike">
              <a:solidFill>
                <a:srgbClr val="000000"/>
              </a:solidFill>
              <a:latin typeface="Arial"/>
              <a:ea typeface="Arial"/>
              <a:cs typeface="Arial"/>
              <a:sym typeface="Arial"/>
            </a:endParaRPr>
          </a:p>
        </p:txBody>
      </p:sp>
      <p:pic>
        <p:nvPicPr>
          <p:cNvPr id="149" name="Google Shape;149;p5"/>
          <p:cNvPicPr preferRelativeResize="0"/>
          <p:nvPr/>
        </p:nvPicPr>
        <p:blipFill rotWithShape="1">
          <a:blip r:embed="rId3">
            <a:alphaModFix/>
          </a:blip>
          <a:srcRect b="0" l="0" r="0" t="0"/>
          <a:stretch/>
        </p:blipFill>
        <p:spPr>
          <a:xfrm>
            <a:off x="843266" y="3262704"/>
            <a:ext cx="4485594" cy="2538612"/>
          </a:xfrm>
          <a:prstGeom prst="rect">
            <a:avLst/>
          </a:prstGeom>
          <a:noFill/>
          <a:ln>
            <a:noFill/>
          </a:ln>
        </p:spPr>
      </p:pic>
      <p:pic>
        <p:nvPicPr>
          <p:cNvPr descr="משלמים ריבית" id="150" name="Google Shape;150;p5"/>
          <p:cNvPicPr preferRelativeResize="0"/>
          <p:nvPr/>
        </p:nvPicPr>
        <p:blipFill rotWithShape="1">
          <a:blip r:embed="rId4">
            <a:alphaModFix/>
          </a:blip>
          <a:srcRect b="0" l="0" r="0" t="0"/>
          <a:stretch/>
        </p:blipFill>
        <p:spPr>
          <a:xfrm>
            <a:off x="5328860" y="3429000"/>
            <a:ext cx="3304318" cy="29446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500"/>
                                        <p:tgtEl>
                                          <p:spTgt spid="150"/>
                                        </p:tgtEl>
                                        <p:attrNameLst>
                                          <p:attrName>ppt_w</p:attrName>
                                        </p:attrNameLst>
                                      </p:cBhvr>
                                      <p:tavLst>
                                        <p:tav fmla="" tm="0">
                                          <p:val>
                                            <p:strVal val="0"/>
                                          </p:val>
                                        </p:tav>
                                        <p:tav fmla="" tm="100000">
                                          <p:val>
                                            <p:strVal val="#ppt_w"/>
                                          </p:val>
                                        </p:tav>
                                      </p:tavLst>
                                    </p:anim>
                                    <p:anim calcmode="lin" valueType="num">
                                      <p:cBhvr additive="base">
                                        <p:cTn dur="500"/>
                                        <p:tgtEl>
                                          <p:spTgt spid="15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6"/>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156" name="Google Shape;156;p6"/>
          <p:cNvSpPr txBox="1"/>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2</a:t>
            </a:r>
            <a:endParaRPr b="0" i="0" sz="4400" u="none" cap="none" strike="noStrike">
              <a:solidFill>
                <a:schemeClr val="dk1"/>
              </a:solidFill>
              <a:latin typeface="Play"/>
              <a:ea typeface="Play"/>
              <a:cs typeface="Play"/>
              <a:sym typeface="Play"/>
            </a:endParaRPr>
          </a:p>
        </p:txBody>
      </p:sp>
      <p:sp>
        <p:nvSpPr>
          <p:cNvPr id="157" name="Google Shape;157;p6"/>
          <p:cNvSpPr txBox="1"/>
          <p:nvPr/>
        </p:nvSpPr>
        <p:spPr>
          <a:xfrm>
            <a:off x="5796643" y="2613670"/>
            <a:ext cx="5088164" cy="2223655"/>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2500"/>
              <a:buFont typeface="Arial"/>
              <a:buNone/>
            </a:pPr>
            <a:r>
              <a:rPr b="0" i="0" lang="iw-IL" sz="2500" u="none" cap="none" strike="noStrike">
                <a:solidFill>
                  <a:schemeClr val="dk1"/>
                </a:solidFill>
                <a:latin typeface="Arial"/>
                <a:ea typeface="Arial"/>
                <a:cs typeface="Arial"/>
                <a:sym typeface="Arial"/>
              </a:rPr>
              <a:t>קיבלתי 2,000   ש"ח מתנת יום הולדת וסגרתי אותם בתכנית חיסכון בבנק עד לגיל 18</a:t>
            </a:r>
            <a:endParaRPr b="0" i="0" sz="2500" u="none" cap="none" strike="noStrike">
              <a:solidFill>
                <a:schemeClr val="dk1"/>
              </a:solidFill>
              <a:latin typeface="Arial"/>
              <a:ea typeface="Arial"/>
              <a:cs typeface="Arial"/>
              <a:sym typeface="Arial"/>
            </a:endParaRPr>
          </a:p>
        </p:txBody>
      </p:sp>
      <p:pic>
        <p:nvPicPr>
          <p:cNvPr id="158" name="Google Shape;158;p6"/>
          <p:cNvPicPr preferRelativeResize="0"/>
          <p:nvPr/>
        </p:nvPicPr>
        <p:blipFill rotWithShape="1">
          <a:blip r:embed="rId3">
            <a:alphaModFix/>
          </a:blip>
          <a:srcRect b="0" l="0" r="0" t="0"/>
          <a:stretch/>
        </p:blipFill>
        <p:spPr>
          <a:xfrm>
            <a:off x="836626" y="2613670"/>
            <a:ext cx="3820203" cy="3836115"/>
          </a:xfrm>
          <a:prstGeom prst="rect">
            <a:avLst/>
          </a:prstGeom>
          <a:noFill/>
          <a:ln>
            <a:noFill/>
          </a:ln>
        </p:spPr>
      </p:pic>
      <p:pic>
        <p:nvPicPr>
          <p:cNvPr descr="מרוויחים ריבית" id="159" name="Google Shape;159;p6"/>
          <p:cNvPicPr preferRelativeResize="0"/>
          <p:nvPr/>
        </p:nvPicPr>
        <p:blipFill rotWithShape="1">
          <a:blip r:embed="rId4">
            <a:alphaModFix/>
          </a:blip>
          <a:srcRect b="0" l="0" r="0" t="0"/>
          <a:stretch/>
        </p:blipFill>
        <p:spPr>
          <a:xfrm>
            <a:off x="9277350" y="4042030"/>
            <a:ext cx="2914650" cy="24077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500"/>
                                        <p:tgtEl>
                                          <p:spTgt spid="159"/>
                                        </p:tgtEl>
                                        <p:attrNameLst>
                                          <p:attrName>ppt_w</p:attrName>
                                        </p:attrNameLst>
                                      </p:cBhvr>
                                      <p:tavLst>
                                        <p:tav fmla="" tm="0">
                                          <p:val>
                                            <p:strVal val="0"/>
                                          </p:val>
                                        </p:tav>
                                        <p:tav fmla="" tm="100000">
                                          <p:val>
                                            <p:strVal val="#ppt_w"/>
                                          </p:val>
                                        </p:tav>
                                      </p:tavLst>
                                    </p:anim>
                                    <p:anim calcmode="lin" valueType="num">
                                      <p:cBhvr additive="base">
                                        <p:cTn dur="500"/>
                                        <p:tgtEl>
                                          <p:spTgt spid="15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f0baa70722_0_101"/>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165" name="Google Shape;165;g3f0baa70722_0_101"/>
          <p:cNvSpPr txBox="1"/>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3</a:t>
            </a:r>
            <a:endParaRPr b="0" i="0" sz="4400" u="none" cap="none" strike="noStrike">
              <a:solidFill>
                <a:schemeClr val="dk1"/>
              </a:solidFill>
              <a:latin typeface="Play"/>
              <a:ea typeface="Play"/>
              <a:cs typeface="Play"/>
              <a:sym typeface="Play"/>
            </a:endParaRPr>
          </a:p>
        </p:txBody>
      </p:sp>
      <p:sp>
        <p:nvSpPr>
          <p:cNvPr id="166" name="Google Shape;166;g3f0baa70722_0_101"/>
          <p:cNvSpPr txBox="1"/>
          <p:nvPr/>
        </p:nvSpPr>
        <p:spPr>
          <a:xfrm>
            <a:off x="5967884" y="2248439"/>
            <a:ext cx="5024354" cy="2301000"/>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2500"/>
              <a:buFont typeface="Arial"/>
              <a:buNone/>
            </a:pPr>
            <a:r>
              <a:rPr b="0" i="0" lang="iw-IL" sz="2500" u="none" cap="none" strike="noStrike">
                <a:solidFill>
                  <a:schemeClr val="dk1"/>
                </a:solidFill>
                <a:latin typeface="Arial"/>
                <a:ea typeface="Arial"/>
                <a:cs typeface="Arial"/>
                <a:sym typeface="Arial"/>
              </a:rPr>
              <a:t>אמא גיהצה כרטיס אשראי והחליטה לחלק את העסקה ל-12 תשלומים חודשיים  דרך חברת האשראי</a:t>
            </a:r>
            <a:endParaRPr b="0" i="0" sz="2500" u="none" cap="none" strike="noStrike">
              <a:solidFill>
                <a:schemeClr val="dk1"/>
              </a:solidFill>
              <a:latin typeface="Arial"/>
              <a:ea typeface="Arial"/>
              <a:cs typeface="Arial"/>
              <a:sym typeface="Arial"/>
            </a:endParaRPr>
          </a:p>
        </p:txBody>
      </p:sp>
      <p:pic>
        <p:nvPicPr>
          <p:cNvPr id="167" name="Google Shape;167;g3f0baa70722_0_101"/>
          <p:cNvPicPr preferRelativeResize="0"/>
          <p:nvPr/>
        </p:nvPicPr>
        <p:blipFill rotWithShape="1">
          <a:blip r:embed="rId3">
            <a:alphaModFix/>
          </a:blip>
          <a:srcRect b="0" l="0" r="0" t="0"/>
          <a:stretch/>
        </p:blipFill>
        <p:spPr>
          <a:xfrm>
            <a:off x="891169" y="2501783"/>
            <a:ext cx="3852600" cy="3585149"/>
          </a:xfrm>
          <a:prstGeom prst="rect">
            <a:avLst/>
          </a:prstGeom>
          <a:noFill/>
          <a:ln>
            <a:noFill/>
          </a:ln>
        </p:spPr>
      </p:pic>
      <p:pic>
        <p:nvPicPr>
          <p:cNvPr descr="משלמים ריבית" id="168" name="Google Shape;168;g3f0baa70722_0_101"/>
          <p:cNvPicPr preferRelativeResize="0"/>
          <p:nvPr/>
        </p:nvPicPr>
        <p:blipFill rotWithShape="1">
          <a:blip r:embed="rId4">
            <a:alphaModFix/>
          </a:blip>
          <a:srcRect b="0" l="0" r="0" t="0"/>
          <a:stretch/>
        </p:blipFill>
        <p:spPr>
          <a:xfrm>
            <a:off x="4743769" y="3703180"/>
            <a:ext cx="3304318" cy="29446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500"/>
                                        <p:tgtEl>
                                          <p:spTgt spid="164"/>
                                        </p:tgtEl>
                                        <p:attrNameLst>
                                          <p:attrName>ppt_w</p:attrName>
                                        </p:attrNameLst>
                                      </p:cBhvr>
                                      <p:tavLst>
                                        <p:tav fmla="" tm="0">
                                          <p:val>
                                            <p:strVal val="0"/>
                                          </p:val>
                                        </p:tav>
                                        <p:tav fmla="" tm="100000">
                                          <p:val>
                                            <p:strVal val="#ppt_w"/>
                                          </p:val>
                                        </p:tav>
                                      </p:tavLst>
                                    </p:anim>
                                    <p:anim calcmode="lin" valueType="num">
                                      <p:cBhvr additive="base">
                                        <p:cTn dur="500"/>
                                        <p:tgtEl>
                                          <p:spTgt spid="16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f0baa70722_0_66"/>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174" name="Google Shape;174;g3f0baa70722_0_66"/>
          <p:cNvSpPr txBox="1"/>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4</a:t>
            </a:r>
            <a:endParaRPr b="0" i="0" sz="4400" u="none" cap="none" strike="noStrike">
              <a:solidFill>
                <a:schemeClr val="dk1"/>
              </a:solidFill>
              <a:latin typeface="Play"/>
              <a:ea typeface="Play"/>
              <a:cs typeface="Play"/>
              <a:sym typeface="Play"/>
            </a:endParaRPr>
          </a:p>
        </p:txBody>
      </p:sp>
      <p:sp>
        <p:nvSpPr>
          <p:cNvPr id="175" name="Google Shape;175;g3f0baa70722_0_66"/>
          <p:cNvSpPr txBox="1"/>
          <p:nvPr/>
        </p:nvSpPr>
        <p:spPr>
          <a:xfrm>
            <a:off x="5176157" y="1990159"/>
            <a:ext cx="6975147" cy="2169794"/>
          </a:xfrm>
          <a:prstGeom prst="rect">
            <a:avLst/>
          </a:prstGeom>
          <a:noFill/>
          <a:ln>
            <a:noFill/>
          </a:ln>
        </p:spPr>
        <p:txBody>
          <a:bodyPr anchorCtr="0" anchor="t" bIns="91425" lIns="91425" spcFirstLastPara="1" rIns="91425" wrap="square" tIns="91425">
            <a:spAutoFit/>
          </a:bodyPr>
          <a:lstStyle/>
          <a:p>
            <a:pPr indent="0" lvl="0" marL="457200" marR="0" rtl="1" algn="ctr">
              <a:lnSpc>
                <a:spcPct val="100000"/>
              </a:lnSpc>
              <a:spcBef>
                <a:spcPts val="1200"/>
              </a:spcBef>
              <a:spcAft>
                <a:spcPts val="0"/>
              </a:spcAft>
              <a:buClr>
                <a:srgbClr val="000000"/>
              </a:buClr>
              <a:buSzPts val="2300"/>
              <a:buFont typeface="Arial"/>
              <a:buNone/>
            </a:pPr>
            <a:r>
              <a:rPr b="0" i="0" lang="iw-IL" sz="2300" u="none" cap="none" strike="noStrike">
                <a:solidFill>
                  <a:schemeClr val="dk1"/>
                </a:solidFill>
                <a:latin typeface="Arial"/>
                <a:ea typeface="Arial"/>
                <a:cs typeface="Arial"/>
                <a:sym typeface="Arial"/>
              </a:rPr>
              <a:t> המשפחה קיבלה דוח חניה מהעירייה!</a:t>
            </a:r>
            <a:endParaRPr b="0" i="0" sz="1400" u="none" cap="none" strike="noStrike">
              <a:solidFill>
                <a:srgbClr val="000000"/>
              </a:solidFill>
              <a:latin typeface="Arial"/>
              <a:ea typeface="Arial"/>
              <a:cs typeface="Arial"/>
              <a:sym typeface="Arial"/>
            </a:endParaRPr>
          </a:p>
          <a:p>
            <a:pPr indent="0" lvl="0" marL="457200" marR="0" rtl="1" algn="ctr">
              <a:lnSpc>
                <a:spcPct val="100000"/>
              </a:lnSpc>
              <a:spcBef>
                <a:spcPts val="2400"/>
              </a:spcBef>
              <a:spcAft>
                <a:spcPts val="0"/>
              </a:spcAft>
              <a:buClr>
                <a:srgbClr val="000000"/>
              </a:buClr>
              <a:buSzPts val="2300"/>
              <a:buFont typeface="Arial"/>
              <a:buNone/>
            </a:pPr>
            <a:r>
              <a:rPr b="0" i="0" lang="iw-IL" sz="2300" u="none" cap="none" strike="noStrike">
                <a:solidFill>
                  <a:schemeClr val="dk1"/>
                </a:solidFill>
                <a:latin typeface="Arial"/>
                <a:ea typeface="Arial"/>
                <a:cs typeface="Arial"/>
                <a:sym typeface="Arial"/>
              </a:rPr>
              <a:t>הדו"ח נשאר על השולחן בפינת האוכל, כולם שכחו ממנו.</a:t>
            </a:r>
            <a:endParaRPr b="0" i="0" sz="1400" u="none" cap="none" strike="noStrike">
              <a:solidFill>
                <a:srgbClr val="000000"/>
              </a:solidFill>
              <a:latin typeface="Arial"/>
              <a:ea typeface="Arial"/>
              <a:cs typeface="Arial"/>
              <a:sym typeface="Arial"/>
            </a:endParaRPr>
          </a:p>
          <a:p>
            <a:pPr indent="0" lvl="0" marL="457200" marR="0" rtl="1" algn="ctr">
              <a:lnSpc>
                <a:spcPct val="100000"/>
              </a:lnSpc>
              <a:spcBef>
                <a:spcPts val="2400"/>
              </a:spcBef>
              <a:spcAft>
                <a:spcPts val="1200"/>
              </a:spcAft>
              <a:buClr>
                <a:srgbClr val="000000"/>
              </a:buClr>
              <a:buSzPts val="2300"/>
              <a:buFont typeface="Arial"/>
              <a:buNone/>
            </a:pPr>
            <a:r>
              <a:rPr b="0" i="0" lang="iw-IL" sz="2300" u="none" cap="none" strike="noStrike">
                <a:solidFill>
                  <a:schemeClr val="dk1"/>
                </a:solidFill>
                <a:latin typeface="Arial"/>
                <a:ea typeface="Arial"/>
                <a:cs typeface="Arial"/>
                <a:sym typeface="Arial"/>
              </a:rPr>
              <a:t> אחרי חצי שנה הגיע מכתב שדורש תשלום של 150 ש"ח</a:t>
            </a:r>
            <a:endParaRPr b="0" i="0" sz="2300" u="none" cap="none" strike="noStrike">
              <a:solidFill>
                <a:srgbClr val="000000"/>
              </a:solidFill>
              <a:latin typeface="Play"/>
              <a:ea typeface="Play"/>
              <a:cs typeface="Play"/>
              <a:sym typeface="Play"/>
            </a:endParaRPr>
          </a:p>
        </p:txBody>
      </p:sp>
      <p:pic>
        <p:nvPicPr>
          <p:cNvPr id="176" name="Google Shape;176;g3f0baa70722_0_66"/>
          <p:cNvPicPr preferRelativeResize="0"/>
          <p:nvPr/>
        </p:nvPicPr>
        <p:blipFill rotWithShape="1">
          <a:blip r:embed="rId3">
            <a:alphaModFix/>
          </a:blip>
          <a:srcRect b="0" l="0" r="0" t="0"/>
          <a:stretch/>
        </p:blipFill>
        <p:spPr>
          <a:xfrm>
            <a:off x="767729" y="2133600"/>
            <a:ext cx="3658894" cy="3919150"/>
          </a:xfrm>
          <a:prstGeom prst="rect">
            <a:avLst/>
          </a:prstGeom>
          <a:noFill/>
          <a:ln>
            <a:noFill/>
          </a:ln>
        </p:spPr>
      </p:pic>
      <p:pic>
        <p:nvPicPr>
          <p:cNvPr descr="משלמים ריבית" id="177" name="Google Shape;177;g3f0baa70722_0_66"/>
          <p:cNvPicPr preferRelativeResize="0"/>
          <p:nvPr/>
        </p:nvPicPr>
        <p:blipFill rotWithShape="1">
          <a:blip r:embed="rId4">
            <a:alphaModFix/>
          </a:blip>
          <a:srcRect b="0" l="0" r="0" t="0"/>
          <a:stretch/>
        </p:blipFill>
        <p:spPr>
          <a:xfrm>
            <a:off x="4291441" y="3747388"/>
            <a:ext cx="3304318" cy="29446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500"/>
                                        <p:tgtEl>
                                          <p:spTgt spid="177"/>
                                        </p:tgtEl>
                                        <p:attrNameLst>
                                          <p:attrName>ppt_w</p:attrName>
                                        </p:attrNameLst>
                                      </p:cBhvr>
                                      <p:tavLst>
                                        <p:tav fmla="" tm="0">
                                          <p:val>
                                            <p:strVal val="0"/>
                                          </p:val>
                                        </p:tav>
                                        <p:tav fmla="" tm="100000">
                                          <p:val>
                                            <p:strVal val="#ppt_w"/>
                                          </p:val>
                                        </p:tav>
                                      </p:tavLst>
                                    </p:anim>
                                    <p:anim calcmode="lin" valueType="num">
                                      <p:cBhvr additive="base">
                                        <p:cTn dur="500"/>
                                        <p:tgtEl>
                                          <p:spTgt spid="17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7"/>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183" name="Google Shape;183;p7"/>
          <p:cNvSpPr txBox="1"/>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5</a:t>
            </a:r>
            <a:endParaRPr b="0" i="0" sz="4400" u="none" cap="none" strike="noStrike">
              <a:solidFill>
                <a:schemeClr val="dk1"/>
              </a:solidFill>
              <a:latin typeface="Play"/>
              <a:ea typeface="Play"/>
              <a:cs typeface="Play"/>
              <a:sym typeface="Play"/>
            </a:endParaRPr>
          </a:p>
        </p:txBody>
      </p:sp>
      <p:sp>
        <p:nvSpPr>
          <p:cNvPr id="184" name="Google Shape;184;p7"/>
          <p:cNvSpPr txBox="1"/>
          <p:nvPr/>
        </p:nvSpPr>
        <p:spPr>
          <a:xfrm>
            <a:off x="5595660" y="2386520"/>
            <a:ext cx="4965660" cy="3447067"/>
          </a:xfrm>
          <a:prstGeom prst="rect">
            <a:avLst/>
          </a:prstGeom>
          <a:noFill/>
          <a:ln>
            <a:noFill/>
          </a:ln>
        </p:spPr>
        <p:txBody>
          <a:bodyPr anchorCtr="0" anchor="t" bIns="91425" lIns="91425" spcFirstLastPara="1" rIns="91425" wrap="square" tIns="91425">
            <a:spAutoFit/>
          </a:bodyPr>
          <a:lstStyle/>
          <a:p>
            <a:pPr indent="0" lvl="0" marL="0" marR="0" rtl="1" algn="r">
              <a:lnSpc>
                <a:spcPct val="150000"/>
              </a:lnSpc>
              <a:spcBef>
                <a:spcPts val="1200"/>
              </a:spcBef>
              <a:spcAft>
                <a:spcPts val="1200"/>
              </a:spcAft>
              <a:buClr>
                <a:srgbClr val="000000"/>
              </a:buClr>
              <a:buSzPts val="2300"/>
              <a:buFont typeface="Arial"/>
              <a:buNone/>
            </a:pPr>
            <a:r>
              <a:rPr b="0" i="0" lang="iw-IL" sz="3200" u="none" cap="none" strike="noStrike">
                <a:solidFill>
                  <a:schemeClr val="dk1"/>
                </a:solidFill>
                <a:latin typeface="Arial"/>
                <a:ea typeface="Arial"/>
                <a:cs typeface="Arial"/>
                <a:sym typeface="Arial"/>
              </a:rPr>
              <a:t>ההורים היו עסוקים מאוד החודש  ופספסו את התאריך האחרון לתשלום חשבון החשמל.  </a:t>
            </a:r>
            <a:endParaRPr b="0" i="0" sz="3200" u="none" cap="none" strike="noStrike">
              <a:solidFill>
                <a:schemeClr val="dk1"/>
              </a:solidFill>
              <a:latin typeface="Arial"/>
              <a:ea typeface="Arial"/>
              <a:cs typeface="Arial"/>
              <a:sym typeface="Arial"/>
            </a:endParaRPr>
          </a:p>
        </p:txBody>
      </p:sp>
      <p:pic>
        <p:nvPicPr>
          <p:cNvPr id="185" name="Google Shape;185;p7"/>
          <p:cNvPicPr preferRelativeResize="0"/>
          <p:nvPr/>
        </p:nvPicPr>
        <p:blipFill rotWithShape="1">
          <a:blip r:embed="rId3">
            <a:alphaModFix/>
          </a:blip>
          <a:srcRect b="0" l="0" r="0" t="0"/>
          <a:stretch/>
        </p:blipFill>
        <p:spPr>
          <a:xfrm>
            <a:off x="1315188" y="1482387"/>
            <a:ext cx="3000000" cy="3893225"/>
          </a:xfrm>
          <a:prstGeom prst="rect">
            <a:avLst/>
          </a:prstGeom>
          <a:noFill/>
          <a:ln>
            <a:noFill/>
          </a:ln>
        </p:spPr>
      </p:pic>
      <p:pic>
        <p:nvPicPr>
          <p:cNvPr descr="משלמים ריבית" id="186" name="Google Shape;186;p7"/>
          <p:cNvPicPr preferRelativeResize="0"/>
          <p:nvPr/>
        </p:nvPicPr>
        <p:blipFill rotWithShape="1">
          <a:blip r:embed="rId4">
            <a:alphaModFix/>
          </a:blip>
          <a:srcRect b="0" l="0" r="0" t="0"/>
          <a:stretch/>
        </p:blipFill>
        <p:spPr>
          <a:xfrm>
            <a:off x="4315188" y="4038896"/>
            <a:ext cx="3000000" cy="26734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500"/>
                                        <p:tgtEl>
                                          <p:spTgt spid="186"/>
                                        </p:tgtEl>
                                        <p:attrNameLst>
                                          <p:attrName>ppt_w</p:attrName>
                                        </p:attrNameLst>
                                      </p:cBhvr>
                                      <p:tavLst>
                                        <p:tav fmla="" tm="0">
                                          <p:val>
                                            <p:strVal val="0"/>
                                          </p:val>
                                        </p:tav>
                                        <p:tav fmla="" tm="100000">
                                          <p:val>
                                            <p:strVal val="#ppt_w"/>
                                          </p:val>
                                        </p:tav>
                                      </p:tavLst>
                                    </p:anim>
                                    <p:anim calcmode="lin" valueType="num">
                                      <p:cBhvr additive="base">
                                        <p:cTn dur="500"/>
                                        <p:tgtEl>
                                          <p:spTgt spid="18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3f0baa70722_0_130"/>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192" name="Google Shape;192;g3f0baa70722_0_130"/>
          <p:cNvSpPr txBox="1"/>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6</a:t>
            </a:r>
            <a:endParaRPr b="0" i="0" sz="4400" u="none" cap="none" strike="noStrike">
              <a:solidFill>
                <a:schemeClr val="dk1"/>
              </a:solidFill>
              <a:latin typeface="Play"/>
              <a:ea typeface="Play"/>
              <a:cs typeface="Play"/>
              <a:sym typeface="Play"/>
            </a:endParaRPr>
          </a:p>
        </p:txBody>
      </p:sp>
      <p:sp>
        <p:nvSpPr>
          <p:cNvPr id="193" name="Google Shape;193;g3f0baa70722_0_130"/>
          <p:cNvSpPr txBox="1"/>
          <p:nvPr/>
        </p:nvSpPr>
        <p:spPr>
          <a:xfrm>
            <a:off x="5081524" y="2384399"/>
            <a:ext cx="6309987" cy="3146985"/>
          </a:xfrm>
          <a:prstGeom prst="rect">
            <a:avLst/>
          </a:prstGeom>
          <a:noFill/>
          <a:ln>
            <a:noFill/>
          </a:ln>
        </p:spPr>
        <p:txBody>
          <a:bodyPr anchorCtr="0" anchor="t" bIns="91425" lIns="91425" spcFirstLastPara="1" rIns="91425" wrap="square" tIns="91425">
            <a:spAutoFit/>
          </a:bodyPr>
          <a:lstStyle/>
          <a:p>
            <a:pPr indent="0" lvl="0" marL="457200" marR="0" rtl="1" algn="just">
              <a:lnSpc>
                <a:spcPct val="150000"/>
              </a:lnSpc>
              <a:spcBef>
                <a:spcPts val="1200"/>
              </a:spcBef>
              <a:spcAft>
                <a:spcPts val="1200"/>
              </a:spcAft>
              <a:buClr>
                <a:srgbClr val="000000"/>
              </a:buClr>
              <a:buSzPts val="2300"/>
              <a:buFont typeface="Arial"/>
              <a:buNone/>
            </a:pPr>
            <a:r>
              <a:rPr b="0" i="0" lang="iw-IL" sz="2300" u="none" cap="none" strike="noStrike">
                <a:solidFill>
                  <a:schemeClr val="dk1"/>
                </a:solidFill>
                <a:latin typeface="Arial"/>
                <a:ea typeface="Arial"/>
                <a:cs typeface="Arial"/>
                <a:sym typeface="Arial"/>
              </a:rPr>
              <a:t>אחרי בדיקה של רואה חשבון, התברר שאבא שילם בשנה שעברה יותר מדי מס הכנסה. המדינה החזירה לו את הכסף לחשבון הבנק, אבל הסכום שנכנס היה גבוה יותר מהסכום המקורי שהוא שילם.</a:t>
            </a:r>
            <a:endParaRPr b="0" i="0" sz="2300" u="none" cap="none" strike="noStrike">
              <a:solidFill>
                <a:srgbClr val="000000"/>
              </a:solidFill>
              <a:latin typeface="Play"/>
              <a:ea typeface="Play"/>
              <a:cs typeface="Play"/>
              <a:sym typeface="Play"/>
            </a:endParaRPr>
          </a:p>
        </p:txBody>
      </p:sp>
      <p:pic>
        <p:nvPicPr>
          <p:cNvPr id="194" name="Google Shape;194;g3f0baa70722_0_130"/>
          <p:cNvPicPr preferRelativeResize="0"/>
          <p:nvPr/>
        </p:nvPicPr>
        <p:blipFill rotWithShape="1">
          <a:blip r:embed="rId3">
            <a:alphaModFix/>
          </a:blip>
          <a:srcRect b="0" l="0" r="0" t="0"/>
          <a:stretch/>
        </p:blipFill>
        <p:spPr>
          <a:xfrm>
            <a:off x="1121233" y="2228152"/>
            <a:ext cx="2863645" cy="2043048"/>
          </a:xfrm>
          <a:prstGeom prst="rect">
            <a:avLst/>
          </a:prstGeom>
          <a:noFill/>
          <a:ln>
            <a:noFill/>
          </a:ln>
        </p:spPr>
      </p:pic>
      <p:pic>
        <p:nvPicPr>
          <p:cNvPr descr="מרוויחים ריבית" id="195" name="Google Shape;195;g3f0baa70722_0_130"/>
          <p:cNvPicPr preferRelativeResize="0"/>
          <p:nvPr/>
        </p:nvPicPr>
        <p:blipFill rotWithShape="1">
          <a:blip r:embed="rId4">
            <a:alphaModFix/>
          </a:blip>
          <a:srcRect b="0" l="0" r="0" t="0"/>
          <a:stretch/>
        </p:blipFill>
        <p:spPr>
          <a:xfrm>
            <a:off x="3392728" y="3865478"/>
            <a:ext cx="2863644" cy="23656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500"/>
                                        <p:tgtEl>
                                          <p:spTgt spid="195"/>
                                        </p:tgtEl>
                                        <p:attrNameLst>
                                          <p:attrName>ppt_w</p:attrName>
                                        </p:attrNameLst>
                                      </p:cBhvr>
                                      <p:tavLst>
                                        <p:tav fmla="" tm="0">
                                          <p:val>
                                            <p:strVal val="0"/>
                                          </p:val>
                                        </p:tav>
                                        <p:tav fmla="" tm="100000">
                                          <p:val>
                                            <p:strVal val="#ppt_w"/>
                                          </p:val>
                                        </p:tav>
                                      </p:tavLst>
                                    </p:anim>
                                    <p:anim calcmode="lin" valueType="num">
                                      <p:cBhvr additive="base">
                                        <p:cTn dur="500"/>
                                        <p:tgtEl>
                                          <p:spTgt spid="19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8"/>
          <p:cNvSpPr txBox="1"/>
          <p:nvPr/>
        </p:nvSpPr>
        <p:spPr>
          <a:xfrm>
            <a:off x="2968308" y="626903"/>
            <a:ext cx="6576128" cy="677108"/>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Clr>
                <a:srgbClr val="000000"/>
              </a:buClr>
              <a:buSzPts val="3600"/>
              <a:buFont typeface="Arial"/>
              <a:buNone/>
            </a:pPr>
            <a:r>
              <a:rPr b="0" i="0" lang="iw-IL" sz="4400" u="none" cap="none" strike="noStrike">
                <a:solidFill>
                  <a:schemeClr val="accent6"/>
                </a:solidFill>
                <a:latin typeface="Arial"/>
                <a:ea typeface="Arial"/>
                <a:cs typeface="Arial"/>
                <a:sym typeface="Arial"/>
              </a:rPr>
              <a:t>מרוויחים</a:t>
            </a:r>
            <a:r>
              <a:rPr b="0" i="0" lang="iw-IL" sz="4400" u="none" cap="none" strike="noStrike">
                <a:solidFill>
                  <a:srgbClr val="2C4B74"/>
                </a:solidFill>
                <a:latin typeface="Arial"/>
                <a:ea typeface="Arial"/>
                <a:cs typeface="Arial"/>
                <a:sym typeface="Arial"/>
              </a:rPr>
              <a:t> או </a:t>
            </a:r>
            <a:r>
              <a:rPr b="0" i="0" lang="iw-IL" sz="4400" u="none" cap="none" strike="noStrike">
                <a:solidFill>
                  <a:srgbClr val="FF0000"/>
                </a:solidFill>
                <a:latin typeface="Arial"/>
                <a:ea typeface="Arial"/>
                <a:cs typeface="Arial"/>
                <a:sym typeface="Arial"/>
              </a:rPr>
              <a:t>משלמים</a:t>
            </a:r>
            <a:r>
              <a:rPr b="0" i="0" lang="iw-IL" sz="4400" u="none" cap="none" strike="noStrike">
                <a:solidFill>
                  <a:srgbClr val="2C4B74"/>
                </a:solidFill>
                <a:latin typeface="Arial"/>
                <a:ea typeface="Arial"/>
                <a:cs typeface="Arial"/>
                <a:sym typeface="Arial"/>
              </a:rPr>
              <a:t> ריבית ?</a:t>
            </a:r>
            <a:r>
              <a:rPr b="1" i="0" lang="iw-IL" sz="3600" u="none" cap="none" strike="noStrike">
                <a:solidFill>
                  <a:srgbClr val="0F172A"/>
                </a:solidFill>
                <a:latin typeface="Arial"/>
                <a:ea typeface="Arial"/>
                <a:cs typeface="Arial"/>
                <a:sym typeface="Arial"/>
              </a:rPr>
              <a:t> </a:t>
            </a:r>
            <a:endParaRPr b="1" i="0" sz="3600" u="none" cap="none" strike="noStrike">
              <a:solidFill>
                <a:srgbClr val="000000"/>
              </a:solidFill>
              <a:latin typeface="Arial"/>
              <a:ea typeface="Arial"/>
              <a:cs typeface="Arial"/>
              <a:sym typeface="Arial"/>
            </a:endParaRPr>
          </a:p>
        </p:txBody>
      </p:sp>
      <p:sp>
        <p:nvSpPr>
          <p:cNvPr id="201" name="Google Shape;201;p8"/>
          <p:cNvSpPr txBox="1"/>
          <p:nvPr/>
        </p:nvSpPr>
        <p:spPr>
          <a:xfrm>
            <a:off x="3614979" y="960586"/>
            <a:ext cx="5282786"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3100"/>
              <a:buFont typeface="Arial"/>
              <a:buNone/>
            </a:pPr>
            <a:r>
              <a:rPr b="0" i="0" lang="iw-IL" sz="4800" u="none" cap="none" strike="noStrike">
                <a:solidFill>
                  <a:schemeClr val="dk1"/>
                </a:solidFill>
                <a:latin typeface="Arial"/>
                <a:ea typeface="Arial"/>
                <a:cs typeface="Arial"/>
                <a:sym typeface="Arial"/>
              </a:rPr>
              <a:t>תרחיש 7</a:t>
            </a:r>
            <a:endParaRPr b="0" i="0" sz="4400" u="none" cap="none" strike="noStrike">
              <a:solidFill>
                <a:schemeClr val="dk1"/>
              </a:solidFill>
              <a:latin typeface="Play"/>
              <a:ea typeface="Play"/>
              <a:cs typeface="Play"/>
              <a:sym typeface="Play"/>
            </a:endParaRPr>
          </a:p>
        </p:txBody>
      </p:sp>
      <p:sp>
        <p:nvSpPr>
          <p:cNvPr id="202" name="Google Shape;202;p8"/>
          <p:cNvSpPr txBox="1"/>
          <p:nvPr/>
        </p:nvSpPr>
        <p:spPr>
          <a:xfrm>
            <a:off x="1177376" y="2604177"/>
            <a:ext cx="5282903" cy="3385512"/>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0"/>
              </a:spcAft>
              <a:buClr>
                <a:srgbClr val="000000"/>
              </a:buClr>
              <a:buSzPts val="2300"/>
              <a:buFont typeface="Arial"/>
              <a:buNone/>
            </a:pPr>
            <a:r>
              <a:rPr b="0" i="0" lang="iw-IL" sz="2800" u="none" cap="none" strike="noStrike">
                <a:solidFill>
                  <a:schemeClr val="dk1"/>
                </a:solidFill>
                <a:latin typeface="Arial"/>
                <a:ea typeface="Arial"/>
                <a:cs typeface="Arial"/>
                <a:sym typeface="Arial"/>
              </a:rPr>
              <a:t>חסכתם במשך שלוש שנים כסף במזומן בתוך </a:t>
            </a:r>
            <a:r>
              <a:rPr b="1" i="0" lang="iw-IL" sz="2800" u="none" cap="none" strike="noStrike">
                <a:solidFill>
                  <a:schemeClr val="dk1"/>
                </a:solidFill>
                <a:latin typeface="Arial"/>
                <a:ea typeface="Arial"/>
                <a:cs typeface="Arial"/>
                <a:sym typeface="Arial"/>
              </a:rPr>
              <a:t>קופה בחדר</a:t>
            </a:r>
            <a:r>
              <a:rPr b="0" i="0" lang="iw-IL" sz="2800" u="none" cap="none" strike="noStrike">
                <a:solidFill>
                  <a:schemeClr val="dk1"/>
                </a:solidFill>
                <a:latin typeface="Arial"/>
                <a:ea typeface="Arial"/>
                <a:cs typeface="Arial"/>
                <a:sym typeface="Arial"/>
              </a:rPr>
              <a:t> כדי לממן הוצאות בעתיד.</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2400"/>
              </a:spcBef>
              <a:spcAft>
                <a:spcPts val="1200"/>
              </a:spcAft>
              <a:buClr>
                <a:srgbClr val="000000"/>
              </a:buClr>
              <a:buSzPts val="2300"/>
              <a:buFont typeface="Arial"/>
              <a:buNone/>
            </a:pPr>
            <a:r>
              <a:rPr b="0" i="0" lang="iw-IL" sz="2800" u="none" cap="none" strike="noStrike">
                <a:solidFill>
                  <a:schemeClr val="dk1"/>
                </a:solidFill>
                <a:latin typeface="Arial"/>
                <a:ea typeface="Arial"/>
                <a:cs typeface="Arial"/>
                <a:sym typeface="Arial"/>
              </a:rPr>
              <a:t> הכסף שכב שם ולא זז.</a:t>
            </a:r>
            <a:endParaRPr b="0" i="0" sz="2800" u="none" cap="none" strike="noStrike">
              <a:solidFill>
                <a:schemeClr val="dk1"/>
              </a:solidFill>
              <a:latin typeface="Arial"/>
              <a:ea typeface="Arial"/>
              <a:cs typeface="Arial"/>
              <a:sym typeface="Arial"/>
            </a:endParaRPr>
          </a:p>
        </p:txBody>
      </p:sp>
      <p:pic>
        <p:nvPicPr>
          <p:cNvPr id="203" name="Google Shape;203;p8"/>
          <p:cNvPicPr preferRelativeResize="0"/>
          <p:nvPr/>
        </p:nvPicPr>
        <p:blipFill rotWithShape="1">
          <a:blip r:embed="rId3">
            <a:alphaModFix/>
          </a:blip>
          <a:srcRect b="0" l="54346" r="0" t="27463"/>
          <a:stretch/>
        </p:blipFill>
        <p:spPr>
          <a:xfrm>
            <a:off x="9230056" y="4154903"/>
            <a:ext cx="2961944" cy="2949496"/>
          </a:xfrm>
          <a:prstGeom prst="rect">
            <a:avLst/>
          </a:prstGeom>
          <a:noFill/>
          <a:ln>
            <a:noFill/>
          </a:ln>
        </p:spPr>
      </p:pic>
      <p:pic>
        <p:nvPicPr>
          <p:cNvPr descr="מפסידים ריבית" id="204" name="Google Shape;204;p8"/>
          <p:cNvPicPr preferRelativeResize="0"/>
          <p:nvPr/>
        </p:nvPicPr>
        <p:blipFill rotWithShape="1">
          <a:blip r:embed="rId4">
            <a:alphaModFix/>
          </a:blip>
          <a:srcRect b="0" l="0" r="0" t="0"/>
          <a:stretch/>
        </p:blipFill>
        <p:spPr>
          <a:xfrm>
            <a:off x="6329049" y="3641548"/>
            <a:ext cx="2901007" cy="25895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04"/>
                                        </p:tgtEl>
                                        <p:attrNameLst>
                                          <p:attrName>style.visibility</p:attrName>
                                        </p:attrNameLst>
                                      </p:cBhvr>
                                      <p:to>
                                        <p:strVal val="visible"/>
                                      </p:to>
                                    </p:set>
                                    <p:anim calcmode="lin" valueType="num">
                                      <p:cBhvr additive="base">
                                        <p:cTn dur="500"/>
                                        <p:tgtEl>
                                          <p:spTgt spid="204"/>
                                        </p:tgtEl>
                                        <p:attrNameLst>
                                          <p:attrName>ppt_w</p:attrName>
                                        </p:attrNameLst>
                                      </p:cBhvr>
                                      <p:tavLst>
                                        <p:tav fmla="" tm="0">
                                          <p:val>
                                            <p:strVal val="0"/>
                                          </p:val>
                                        </p:tav>
                                        <p:tav fmla="" tm="100000">
                                          <p:val>
                                            <p:strVal val="#ppt_w"/>
                                          </p:val>
                                        </p:tav>
                                      </p:tavLst>
                                    </p:anim>
                                    <p:anim calcmode="lin" valueType="num">
                                      <p:cBhvr additive="base">
                                        <p:cTn dur="500"/>
                                        <p:tgtEl>
                                          <p:spTgt spid="20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f0baa70722_0_145"/>
          <p:cNvSpPr txBox="1"/>
          <p:nvPr>
            <p:ph type="ctrTitle"/>
          </p:nvPr>
        </p:nvSpPr>
        <p:spPr>
          <a:xfrm>
            <a:off x="5791300" y="2235150"/>
            <a:ext cx="5203500" cy="2387700"/>
          </a:xfrm>
          <a:prstGeom prst="rect">
            <a:avLst/>
          </a:prstGeom>
          <a:noFill/>
          <a:ln>
            <a:noFill/>
          </a:ln>
        </p:spPr>
        <p:txBody>
          <a:bodyPr anchorCtr="0" anchor="b" bIns="45700" lIns="91425" spcFirstLastPara="1" rIns="91425" wrap="square" tIns="45700">
            <a:normAutofit/>
          </a:bodyPr>
          <a:lstStyle/>
          <a:p>
            <a:pPr indent="0" lvl="0" marL="0" rtl="1" algn="ctr">
              <a:lnSpc>
                <a:spcPct val="150000"/>
              </a:lnSpc>
              <a:spcBef>
                <a:spcPts val="0"/>
              </a:spcBef>
              <a:spcAft>
                <a:spcPts val="0"/>
              </a:spcAft>
              <a:buClr>
                <a:srgbClr val="2C4B74"/>
              </a:buClr>
              <a:buSzPts val="9600"/>
              <a:buFont typeface="Play"/>
              <a:buNone/>
            </a:pPr>
            <a:r>
              <a:rPr lang="iw-IL" sz="4800">
                <a:solidFill>
                  <a:srgbClr val="2C4B74"/>
                </a:solidFill>
                <a:latin typeface="Arial"/>
                <a:ea typeface="Arial"/>
                <a:cs typeface="Arial"/>
                <a:sym typeface="Arial"/>
              </a:rPr>
              <a:t>"ריבית פשוטה" </a:t>
            </a:r>
            <a:endParaRPr sz="4800">
              <a:solidFill>
                <a:srgbClr val="2C4B74"/>
              </a:solidFill>
              <a:latin typeface="Arial"/>
              <a:ea typeface="Arial"/>
              <a:cs typeface="Arial"/>
              <a:sym typeface="Arial"/>
            </a:endParaRPr>
          </a:p>
          <a:p>
            <a:pPr indent="0" lvl="0" marL="0" rtl="1" algn="ctr">
              <a:lnSpc>
                <a:spcPct val="150000"/>
              </a:lnSpc>
              <a:spcBef>
                <a:spcPts val="0"/>
              </a:spcBef>
              <a:spcAft>
                <a:spcPts val="0"/>
              </a:spcAft>
              <a:buClr>
                <a:srgbClr val="2C4B74"/>
              </a:buClr>
              <a:buSzPts val="9600"/>
              <a:buFont typeface="Play"/>
              <a:buNone/>
            </a:pPr>
            <a:r>
              <a:rPr lang="iw-IL" sz="4800">
                <a:solidFill>
                  <a:srgbClr val="2C4B74"/>
                </a:solidFill>
                <a:latin typeface="Arial"/>
                <a:ea typeface="Arial"/>
                <a:cs typeface="Arial"/>
                <a:sym typeface="Arial"/>
              </a:rPr>
              <a:t>"ריבית דריבית"</a:t>
            </a:r>
            <a:endParaRPr sz="4800">
              <a:solidFill>
                <a:srgbClr val="2C4B74"/>
              </a:solidFill>
              <a:latin typeface="Arial"/>
              <a:ea typeface="Arial"/>
              <a:cs typeface="Arial"/>
              <a:sym typeface="Arial"/>
            </a:endParaRPr>
          </a:p>
        </p:txBody>
      </p:sp>
      <p:pic>
        <p:nvPicPr>
          <p:cNvPr id="210" name="Google Shape;210;g3f0baa70722_0_145"/>
          <p:cNvPicPr preferRelativeResize="0"/>
          <p:nvPr/>
        </p:nvPicPr>
        <p:blipFill rotWithShape="1">
          <a:blip r:embed="rId3">
            <a:alphaModFix/>
          </a:blip>
          <a:srcRect b="0" l="0" r="0" t="0"/>
          <a:stretch/>
        </p:blipFill>
        <p:spPr>
          <a:xfrm>
            <a:off x="800200" y="2235150"/>
            <a:ext cx="4991100" cy="3019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8"/>
          <p:cNvSpPr txBox="1"/>
          <p:nvPr>
            <p:ph idx="1" type="body"/>
          </p:nvPr>
        </p:nvSpPr>
        <p:spPr>
          <a:xfrm>
            <a:off x="3714750" y="681036"/>
            <a:ext cx="5181600" cy="593725"/>
          </a:xfrm>
          <a:prstGeom prst="rect">
            <a:avLst/>
          </a:prstGeom>
          <a:noFill/>
          <a:ln>
            <a:noFill/>
          </a:ln>
        </p:spPr>
        <p:txBody>
          <a:bodyPr anchorCtr="0" anchor="t" bIns="45700" lIns="91425" spcFirstLastPara="1" rIns="91425" wrap="square" tIns="45700">
            <a:normAutofit lnSpcReduction="10000"/>
          </a:bodyPr>
          <a:lstStyle/>
          <a:p>
            <a:pPr indent="0" lvl="0" marL="114300" rtl="1" algn="ctr">
              <a:lnSpc>
                <a:spcPct val="90000"/>
              </a:lnSpc>
              <a:spcBef>
                <a:spcPts val="1000"/>
              </a:spcBef>
              <a:spcAft>
                <a:spcPts val="0"/>
              </a:spcAft>
              <a:buSzPts val="1800"/>
              <a:buNone/>
            </a:pPr>
            <a:r>
              <a:rPr lang="iw-IL"/>
              <a:t>הנוסחה לחישוב ריבית </a:t>
            </a:r>
            <a:endParaRPr/>
          </a:p>
        </p:txBody>
      </p:sp>
      <p:sp>
        <p:nvSpPr>
          <p:cNvPr id="216" name="Google Shape;216;p18"/>
          <p:cNvSpPr txBox="1"/>
          <p:nvPr/>
        </p:nvSpPr>
        <p:spPr>
          <a:xfrm>
            <a:off x="2750295" y="1195830"/>
            <a:ext cx="6691409" cy="1305165"/>
          </a:xfrm>
          <a:prstGeom prst="rect">
            <a:avLst/>
          </a:prstGeom>
          <a:solidFill>
            <a:schemeClr val="lt1"/>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At</a:t>
            </a:r>
            <a:endParaRPr b="0" i="0" sz="28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 הסכום המצטבר לאחר t שנים</a:t>
            </a:r>
            <a:endParaRPr b="0" i="0" sz="2800" u="none" cap="none" strike="noStrike">
              <a:solidFill>
                <a:srgbClr val="000000"/>
              </a:solidFill>
              <a:latin typeface="Arial"/>
              <a:ea typeface="Arial"/>
              <a:cs typeface="Arial"/>
              <a:sym typeface="Arial"/>
            </a:endParaRPr>
          </a:p>
        </p:txBody>
      </p:sp>
      <p:sp>
        <p:nvSpPr>
          <p:cNvPr id="217" name="Google Shape;217;p18"/>
          <p:cNvSpPr/>
          <p:nvPr/>
        </p:nvSpPr>
        <p:spPr>
          <a:xfrm flipH="1">
            <a:off x="9772650" y="3238500"/>
            <a:ext cx="2152650" cy="1600200"/>
          </a:xfrm>
          <a:prstGeom prst="rightArrow">
            <a:avLst>
              <a:gd fmla="val 50000" name="adj1"/>
              <a:gd fmla="val 50000" name="adj2"/>
            </a:avLst>
          </a:prstGeom>
          <a:solidFill>
            <a:schemeClr val="l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המשתנים </a:t>
            </a:r>
            <a:endParaRPr b="0" i="0" sz="1400" u="none" cap="none" strike="noStrike">
              <a:solidFill>
                <a:srgbClr val="000000"/>
              </a:solidFill>
              <a:latin typeface="Arial"/>
              <a:ea typeface="Arial"/>
              <a:cs typeface="Arial"/>
              <a:sym typeface="Arial"/>
            </a:endParaRPr>
          </a:p>
        </p:txBody>
      </p:sp>
      <p:sp>
        <p:nvSpPr>
          <p:cNvPr id="218" name="Google Shape;218;p18"/>
          <p:cNvSpPr txBox="1"/>
          <p:nvPr/>
        </p:nvSpPr>
        <p:spPr>
          <a:xfrm>
            <a:off x="2750295" y="2644789"/>
            <a:ext cx="1666682" cy="2597827"/>
          </a:xfrm>
          <a:prstGeom prst="rect">
            <a:avLst/>
          </a:prstGeom>
          <a:solidFill>
            <a:schemeClr val="lt1"/>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K   הקרן </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(הסכום ההתחלתי)</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 </a:t>
            </a:r>
            <a:endParaRPr b="0" i="0" sz="2800" u="none" cap="none" strike="noStrike">
              <a:solidFill>
                <a:srgbClr val="000000"/>
              </a:solidFill>
              <a:latin typeface="Arial"/>
              <a:ea typeface="Arial"/>
              <a:cs typeface="Arial"/>
              <a:sym typeface="Arial"/>
            </a:endParaRPr>
          </a:p>
        </p:txBody>
      </p:sp>
      <p:sp>
        <p:nvSpPr>
          <p:cNvPr id="219" name="Google Shape;219;p18"/>
          <p:cNvSpPr txBox="1"/>
          <p:nvPr/>
        </p:nvSpPr>
        <p:spPr>
          <a:xfrm>
            <a:off x="5472209" y="2653498"/>
            <a:ext cx="1666682" cy="2597827"/>
          </a:xfrm>
          <a:prstGeom prst="rect">
            <a:avLst/>
          </a:prstGeom>
          <a:solidFill>
            <a:schemeClr val="lt1"/>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r </a:t>
            </a:r>
            <a:endParaRPr b="0" i="0" sz="1400" u="none" cap="none" strike="noStrike">
              <a:solidFill>
                <a:srgbClr val="000000"/>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שיעור הריבית באחוזים</a:t>
            </a:r>
            <a:endParaRPr b="0" i="0" sz="2800" u="none" cap="none" strike="noStrike">
              <a:solidFill>
                <a:srgbClr val="000000"/>
              </a:solidFill>
              <a:latin typeface="Arial"/>
              <a:ea typeface="Arial"/>
              <a:cs typeface="Arial"/>
              <a:sym typeface="Arial"/>
            </a:endParaRPr>
          </a:p>
        </p:txBody>
      </p:sp>
      <p:sp>
        <p:nvSpPr>
          <p:cNvPr id="220" name="Google Shape;220;p18"/>
          <p:cNvSpPr txBox="1"/>
          <p:nvPr/>
        </p:nvSpPr>
        <p:spPr>
          <a:xfrm>
            <a:off x="7770162" y="2608953"/>
            <a:ext cx="1666682" cy="2597827"/>
          </a:xfrm>
          <a:prstGeom prst="rect">
            <a:avLst/>
          </a:prstGeom>
          <a:solidFill>
            <a:schemeClr val="lt1"/>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t      זמן (בדרך כלל נמדד בשנים)</a:t>
            </a:r>
            <a:endParaRPr b="0" i="0" sz="1400" u="none" cap="none" strike="noStrike">
              <a:solidFill>
                <a:srgbClr val="000000"/>
              </a:solidFill>
              <a:latin typeface="Arial"/>
              <a:ea typeface="Arial"/>
              <a:cs typeface="Arial"/>
              <a:sym typeface="Arial"/>
            </a:endParaRPr>
          </a:p>
        </p:txBody>
      </p:sp>
      <p:sp>
        <p:nvSpPr>
          <p:cNvPr id="221" name="Google Shape;221;p18"/>
          <p:cNvSpPr txBox="1"/>
          <p:nvPr/>
        </p:nvSpPr>
        <p:spPr>
          <a:xfrm>
            <a:off x="2957609" y="5518129"/>
            <a:ext cx="6548341" cy="658835"/>
          </a:xfrm>
          <a:prstGeom prst="rect">
            <a:avLst/>
          </a:prstGeom>
          <a:solidFill>
            <a:schemeClr val="lt1"/>
          </a:solidFill>
          <a:ln cap="flat" cmpd="sng" w="25400">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rgbClr val="000000"/>
                </a:solidFill>
                <a:latin typeface="Arial"/>
                <a:ea typeface="Arial"/>
                <a:cs typeface="Arial"/>
                <a:sym typeface="Arial"/>
              </a:rPr>
              <a:t>סכום הריבית =  K*r*t</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3f0baa70722_0_45"/>
          <p:cNvSpPr txBox="1"/>
          <p:nvPr>
            <p:ph idx="4294967295" type="title"/>
          </p:nvPr>
        </p:nvSpPr>
        <p:spPr>
          <a:xfrm>
            <a:off x="2373943" y="612359"/>
            <a:ext cx="8224102" cy="609398"/>
          </a:xfrm>
          <a:prstGeom prst="rect">
            <a:avLst/>
          </a:prstGeom>
          <a:noFill/>
          <a:ln>
            <a:noFill/>
          </a:ln>
        </p:spPr>
        <p:txBody>
          <a:bodyPr anchorCtr="0" anchor="t" bIns="0" lIns="0" spcFirstLastPara="1" rIns="0" wrap="square" tIns="0">
            <a:spAutoFit/>
          </a:bodyPr>
          <a:lstStyle/>
          <a:p>
            <a:pPr indent="0" lvl="0" marL="0" marR="0" rtl="1" algn="ctr">
              <a:lnSpc>
                <a:spcPct val="90000"/>
              </a:lnSpc>
              <a:spcBef>
                <a:spcPts val="0"/>
              </a:spcBef>
              <a:spcAft>
                <a:spcPts val="0"/>
              </a:spcAft>
              <a:buClr>
                <a:srgbClr val="000000"/>
              </a:buClr>
              <a:buSzPts val="4400"/>
              <a:buFont typeface="Arial"/>
              <a:buNone/>
            </a:pPr>
            <a:r>
              <a:rPr b="0" i="0" lang="iw-IL" sz="4400" u="none" cap="none" strike="noStrike">
                <a:solidFill>
                  <a:srgbClr val="2C4B74"/>
                </a:solidFill>
                <a:latin typeface="Rubik Medium"/>
                <a:ea typeface="Rubik Medium"/>
                <a:cs typeface="Rubik Medium"/>
                <a:sym typeface="Rubik Medium"/>
              </a:rPr>
              <a:t>ריבית פשוטה: עץ שנותן פרי קבוע </a:t>
            </a:r>
            <a:endParaRPr/>
          </a:p>
        </p:txBody>
      </p:sp>
      <p:pic>
        <p:nvPicPr>
          <p:cNvPr descr="ריבית היא כמו עץ תפוחים שנותן בשנה הראשונה 10 תפוחים, בשנה השניה 10 תפוחים ובשנה השלישית 10 תפוחים וכן הלאה" id="227" name="Google Shape;227;g3f0baa70722_0_45"/>
          <p:cNvPicPr preferRelativeResize="0"/>
          <p:nvPr/>
        </p:nvPicPr>
        <p:blipFill rotWithShape="1">
          <a:blip r:embed="rId3">
            <a:alphaModFix/>
          </a:blip>
          <a:srcRect b="0" l="0" r="0" t="0"/>
          <a:stretch/>
        </p:blipFill>
        <p:spPr>
          <a:xfrm>
            <a:off x="1761513" y="1482504"/>
            <a:ext cx="9162224" cy="3682975"/>
          </a:xfrm>
          <a:prstGeom prst="rect">
            <a:avLst/>
          </a:prstGeom>
          <a:noFill/>
          <a:ln>
            <a:noFill/>
          </a:ln>
        </p:spPr>
      </p:pic>
      <p:sp>
        <p:nvSpPr>
          <p:cNvPr id="228" name="Google Shape;228;g3f0baa70722_0_45"/>
          <p:cNvSpPr txBox="1"/>
          <p:nvPr/>
        </p:nvSpPr>
        <p:spPr>
          <a:xfrm>
            <a:off x="1371775" y="5392600"/>
            <a:ext cx="9941700" cy="641684"/>
          </a:xfrm>
          <a:prstGeom prst="rect">
            <a:avLst/>
          </a:prstGeom>
          <a:noFill/>
          <a:ln>
            <a:noFill/>
          </a:ln>
        </p:spPr>
        <p:txBody>
          <a:bodyPr anchorCtr="0" anchor="t" bIns="91425" lIns="91425" spcFirstLastPara="1" rIns="91425" wrap="square" tIns="91425">
            <a:spAutoFit/>
          </a:bodyPr>
          <a:lstStyle/>
          <a:p>
            <a:pPr indent="0" lvl="0" marL="0" marR="0" rtl="1" algn="ct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Rubik Medium"/>
                <a:ea typeface="Rubik Medium"/>
                <a:cs typeface="Rubik Medium"/>
                <a:sym typeface="Rubik Medium"/>
              </a:rPr>
              <a:t>סכום הריבית שווה בכל התקופות – אחוז מסכום הקרן </a:t>
            </a:r>
            <a:endParaRPr b="0" i="0" sz="3300" u="none" cap="none" strike="noStrike">
              <a:solidFill>
                <a:srgbClr val="2C4B74"/>
              </a:solidFill>
              <a:latin typeface="Rubik Medium"/>
              <a:ea typeface="Rubik Medium"/>
              <a:cs typeface="Rubik Medium"/>
              <a:sym typeface="Rubik Medium"/>
            </a:endParaRPr>
          </a:p>
        </p:txBody>
      </p:sp>
      <p:sp>
        <p:nvSpPr>
          <p:cNvPr id="229" name="Google Shape;229;g3f0baa70722_0_45">
            <a:hlinkClick r:id="rId4"/>
          </p:cNvPr>
          <p:cNvSpPr txBox="1"/>
          <p:nvPr/>
        </p:nvSpPr>
        <p:spPr>
          <a:xfrm>
            <a:off x="513977" y="2914560"/>
            <a:ext cx="1134941" cy="1114247"/>
          </a:xfrm>
          <a:prstGeom prst="rect">
            <a:avLst/>
          </a:prstGeom>
          <a:noFill/>
          <a:ln>
            <a:noFill/>
          </a:ln>
        </p:spPr>
        <p:txBody>
          <a:bodyPr anchorCtr="0" anchor="t" bIns="50625" lIns="50625" spcFirstLastPara="1" rIns="50625" wrap="square" tIns="50625">
            <a:spAutoFit/>
          </a:bodyPr>
          <a:lstStyle/>
          <a:p>
            <a:pPr indent="0" lvl="0" marL="0" marR="0" rtl="1" algn="ctr">
              <a:lnSpc>
                <a:spcPct val="90000"/>
              </a:lnSpc>
              <a:spcBef>
                <a:spcPts val="0"/>
              </a:spcBef>
              <a:spcAft>
                <a:spcPts val="0"/>
              </a:spcAft>
              <a:buClr>
                <a:srgbClr val="000000"/>
              </a:buClr>
              <a:buSzPts val="2436"/>
              <a:buFont typeface="Arial"/>
              <a:buNone/>
            </a:pPr>
            <a:r>
              <a:rPr b="0" i="0" lang="iw-IL" sz="2436" u="none" cap="none" strike="noStrike">
                <a:solidFill>
                  <a:srgbClr val="2C4B74"/>
                </a:solidFill>
                <a:latin typeface="Arial"/>
                <a:ea typeface="Arial"/>
                <a:cs typeface="Arial"/>
                <a:sym typeface="Arial"/>
              </a:rPr>
              <a:t>בואו נראה סרטון </a:t>
            </a:r>
            <a:endParaRPr b="0" i="0" sz="2436" u="none" cap="none" strike="noStrike">
              <a:solidFill>
                <a:srgbClr val="2C4B74"/>
              </a:solidFill>
              <a:latin typeface="Arial"/>
              <a:ea typeface="Arial"/>
              <a:cs typeface="Arial"/>
              <a:sym typeface="Arial"/>
            </a:endParaRPr>
          </a:p>
        </p:txBody>
      </p:sp>
      <p:pic>
        <p:nvPicPr>
          <p:cNvPr id="230" name="Google Shape;230;g3f0baa70722_0_45">
            <a:hlinkClick r:id="rId5"/>
          </p:cNvPr>
          <p:cNvPicPr preferRelativeResize="0"/>
          <p:nvPr/>
        </p:nvPicPr>
        <p:blipFill rotWithShape="1">
          <a:blip r:embed="rId6">
            <a:alphaModFix/>
          </a:blip>
          <a:srcRect b="0" l="0" r="0" t="0"/>
          <a:stretch/>
        </p:blipFill>
        <p:spPr>
          <a:xfrm>
            <a:off x="0" y="2813740"/>
            <a:ext cx="741062" cy="118452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3f0baa70722_0_69"/>
          <p:cNvSpPr txBox="1"/>
          <p:nvPr>
            <p:ph idx="4294967295" type="title"/>
          </p:nvPr>
        </p:nvSpPr>
        <p:spPr>
          <a:xfrm>
            <a:off x="2627875" y="696200"/>
            <a:ext cx="7429500" cy="609600"/>
          </a:xfrm>
          <a:prstGeom prst="rect">
            <a:avLst/>
          </a:prstGeom>
          <a:noFill/>
          <a:ln>
            <a:noFill/>
          </a:ln>
        </p:spPr>
        <p:txBody>
          <a:bodyPr anchorCtr="0" anchor="t" bIns="0" lIns="0" spcFirstLastPara="1" rIns="0" wrap="square" tIns="0">
            <a:spAutoFit/>
          </a:bodyPr>
          <a:lstStyle/>
          <a:p>
            <a:pPr indent="0" lvl="0" marL="0" marR="0" rtl="1" algn="r">
              <a:lnSpc>
                <a:spcPct val="90000"/>
              </a:lnSpc>
              <a:spcBef>
                <a:spcPts val="0"/>
              </a:spcBef>
              <a:spcAft>
                <a:spcPts val="0"/>
              </a:spcAft>
              <a:buClr>
                <a:srgbClr val="2C4B74"/>
              </a:buClr>
              <a:buSzPts val="4400"/>
              <a:buFont typeface="Play"/>
              <a:buNone/>
            </a:pPr>
            <a:r>
              <a:rPr b="0" i="0" lang="iw-IL" sz="4400" u="none" cap="none" strike="noStrike">
                <a:solidFill>
                  <a:srgbClr val="2C4B74"/>
                </a:solidFill>
                <a:latin typeface="Arial"/>
                <a:ea typeface="Arial"/>
                <a:cs typeface="Arial"/>
                <a:sym typeface="Arial"/>
              </a:rPr>
              <a:t>ריבית דריבית: אפקט כדור השלג  </a:t>
            </a:r>
            <a:endParaRPr/>
          </a:p>
        </p:txBody>
      </p:sp>
      <p:pic>
        <p:nvPicPr>
          <p:cNvPr descr="עץ תפוחים. שנה ראשונה קצת תפוחים. שותלים אותם ושנה שניה התפוחים שנשתלו צומחים והופכים לעצים חדשים, שמניבים בעצמם תפוחים נוספים לצד העץ המקורי. שנה שלישית העצים החדשים מייצרים עוד תפוחים שנשתלים, ויוצרים יער קטן של עצים שמניב הרבה תפוחים" id="236" name="Google Shape;236;g3f0baa70722_0_69"/>
          <p:cNvPicPr preferRelativeResize="0"/>
          <p:nvPr/>
        </p:nvPicPr>
        <p:blipFill rotWithShape="1">
          <a:blip r:embed="rId3">
            <a:alphaModFix/>
          </a:blip>
          <a:srcRect b="0" l="0" r="0" t="0"/>
          <a:stretch/>
        </p:blipFill>
        <p:spPr>
          <a:xfrm>
            <a:off x="1810672" y="1816613"/>
            <a:ext cx="9303701" cy="3224773"/>
          </a:xfrm>
          <a:prstGeom prst="rect">
            <a:avLst/>
          </a:prstGeom>
          <a:noFill/>
          <a:ln>
            <a:noFill/>
          </a:ln>
        </p:spPr>
      </p:pic>
      <p:sp>
        <p:nvSpPr>
          <p:cNvPr id="237" name="Google Shape;237;g3f0baa70722_0_69"/>
          <p:cNvSpPr txBox="1"/>
          <p:nvPr/>
        </p:nvSpPr>
        <p:spPr>
          <a:xfrm>
            <a:off x="1371775" y="5392600"/>
            <a:ext cx="9941700" cy="1098900"/>
          </a:xfrm>
          <a:prstGeom prst="rect">
            <a:avLst/>
          </a:prstGeom>
          <a:noFill/>
          <a:ln>
            <a:noFill/>
          </a:ln>
        </p:spPr>
        <p:txBody>
          <a:bodyPr anchorCtr="0" anchor="t" bIns="91425" lIns="91425" spcFirstLastPara="1" rIns="91425" wrap="square" tIns="91425">
            <a:spAutoFit/>
          </a:bodyPr>
          <a:lstStyle/>
          <a:p>
            <a:pPr indent="0" lvl="0" marL="0" marR="0" rtl="1" algn="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Arial"/>
                <a:ea typeface="Arial"/>
                <a:cs typeface="Arial"/>
                <a:sym typeface="Arial"/>
              </a:rPr>
              <a:t>הריבית מחושבת על </a:t>
            </a:r>
            <a:r>
              <a:rPr b="1" i="0" lang="iw-IL" sz="3300" u="none" cap="none" strike="noStrike">
                <a:solidFill>
                  <a:srgbClr val="2C4B74"/>
                </a:solidFill>
                <a:latin typeface="Arial"/>
                <a:ea typeface="Arial"/>
                <a:cs typeface="Arial"/>
                <a:sym typeface="Arial"/>
              </a:rPr>
              <a:t>הקרן וגם על הריבית שכבר צברתם</a:t>
            </a:r>
            <a:endParaRPr b="0" i="0" sz="3300" u="none" cap="none" strike="noStrike">
              <a:solidFill>
                <a:srgbClr val="2C4B74"/>
              </a:solidFill>
              <a:latin typeface="Arial"/>
              <a:ea typeface="Arial"/>
              <a:cs typeface="Arial"/>
              <a:sym typeface="Arial"/>
            </a:endParaRPr>
          </a:p>
          <a:p>
            <a:pPr indent="0" lvl="0" marL="0" marR="0" rtl="1" algn="ct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Arial"/>
                <a:ea typeface="Arial"/>
                <a:cs typeface="Arial"/>
                <a:sym typeface="Arial"/>
              </a:rPr>
              <a:t>הרווח מתחיל להרוויח בעצמו </a:t>
            </a:r>
            <a:endParaRPr b="0" i="0" sz="3300" u="none" cap="none" strike="noStrike">
              <a:solidFill>
                <a:schemeClr val="dk1"/>
              </a:solidFill>
              <a:latin typeface="Arial"/>
              <a:ea typeface="Arial"/>
              <a:cs typeface="Arial"/>
              <a:sym typeface="Arial"/>
            </a:endParaRPr>
          </a:p>
        </p:txBody>
      </p:sp>
      <p:pic>
        <p:nvPicPr>
          <p:cNvPr descr="לחץ כדי לראות סרטון" id="238" name="Google Shape;238;g3f0baa70722_0_69">
            <a:hlinkClick r:id="rId4"/>
          </p:cNvPr>
          <p:cNvPicPr preferRelativeResize="0"/>
          <p:nvPr/>
        </p:nvPicPr>
        <p:blipFill rotWithShape="1">
          <a:blip r:embed="rId5">
            <a:alphaModFix/>
          </a:blip>
          <a:srcRect b="0" l="0" r="0" t="0"/>
          <a:stretch/>
        </p:blipFill>
        <p:spPr>
          <a:xfrm>
            <a:off x="637759" y="4003281"/>
            <a:ext cx="741062" cy="1184523"/>
          </a:xfrm>
          <a:prstGeom prst="rect">
            <a:avLst/>
          </a:prstGeom>
          <a:noFill/>
          <a:ln>
            <a:noFill/>
          </a:ln>
        </p:spPr>
      </p:pic>
      <p:sp>
        <p:nvSpPr>
          <p:cNvPr id="239" name="Google Shape;239;g3f0baa70722_0_69">
            <a:hlinkClick r:id="rId6"/>
          </p:cNvPr>
          <p:cNvSpPr txBox="1"/>
          <p:nvPr/>
        </p:nvSpPr>
        <p:spPr>
          <a:xfrm>
            <a:off x="98518" y="3145599"/>
            <a:ext cx="1964812" cy="1098732"/>
          </a:xfrm>
          <a:prstGeom prst="rect">
            <a:avLst/>
          </a:prstGeom>
          <a:noFill/>
          <a:ln>
            <a:noFill/>
          </a:ln>
        </p:spPr>
        <p:txBody>
          <a:bodyPr anchorCtr="0" anchor="t" bIns="91425" lIns="91425" spcFirstLastPara="1" rIns="91425" wrap="square" tIns="91425">
            <a:spAutoFit/>
          </a:bodyPr>
          <a:lstStyle/>
          <a:p>
            <a:pPr indent="0" lvl="0" marL="0" marR="0" rtl="1" algn="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Arial"/>
                <a:ea typeface="Arial"/>
                <a:cs typeface="Arial"/>
                <a:sym typeface="Arial"/>
              </a:rPr>
              <a:t>בואו נראה סרטו </a:t>
            </a:r>
            <a:endParaRPr b="0" i="0" sz="33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19"/>
          <p:cNvPicPr preferRelativeResize="0"/>
          <p:nvPr/>
        </p:nvPicPr>
        <p:blipFill rotWithShape="1">
          <a:blip r:embed="rId3">
            <a:alphaModFix/>
          </a:blip>
          <a:srcRect b="0" l="0" r="0" t="0"/>
          <a:stretch/>
        </p:blipFill>
        <p:spPr>
          <a:xfrm>
            <a:off x="7901870" y="4105424"/>
            <a:ext cx="3765956" cy="2493900"/>
          </a:xfrm>
          <a:prstGeom prst="rect">
            <a:avLst/>
          </a:prstGeom>
          <a:noFill/>
          <a:ln>
            <a:noFill/>
          </a:ln>
        </p:spPr>
      </p:pic>
      <p:pic>
        <p:nvPicPr>
          <p:cNvPr id="245" name="Google Shape;245;p19"/>
          <p:cNvPicPr preferRelativeResize="0"/>
          <p:nvPr/>
        </p:nvPicPr>
        <p:blipFill rotWithShape="1">
          <a:blip r:embed="rId4">
            <a:alphaModFix/>
          </a:blip>
          <a:srcRect b="0" l="0" r="0" t="0"/>
          <a:stretch/>
        </p:blipFill>
        <p:spPr>
          <a:xfrm>
            <a:off x="3647914" y="2592037"/>
            <a:ext cx="3412190" cy="4530310"/>
          </a:xfrm>
          <a:prstGeom prst="rect">
            <a:avLst/>
          </a:prstGeom>
          <a:noFill/>
          <a:ln>
            <a:noFill/>
          </a:ln>
        </p:spPr>
      </p:pic>
      <p:sp>
        <p:nvSpPr>
          <p:cNvPr id="246" name="Google Shape;246;p19"/>
          <p:cNvSpPr txBox="1"/>
          <p:nvPr/>
        </p:nvSpPr>
        <p:spPr>
          <a:xfrm>
            <a:off x="8245121" y="4146352"/>
            <a:ext cx="3079453" cy="2308324"/>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חסכון של</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 3000 ₪ לתקופה של</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 4 שנים </a:t>
            </a:r>
            <a:endParaRPr b="0" i="0" sz="1400" u="none" cap="none" strike="noStrike">
              <a:solidFill>
                <a:srgbClr val="000000"/>
              </a:solidFill>
              <a:latin typeface="Arial"/>
              <a:ea typeface="Arial"/>
              <a:cs typeface="Arial"/>
              <a:sym typeface="Arial"/>
            </a:endParaRPr>
          </a:p>
        </p:txBody>
      </p:sp>
      <p:pic>
        <p:nvPicPr>
          <p:cNvPr id="247" name="Google Shape;247;p19"/>
          <p:cNvPicPr preferRelativeResize="0"/>
          <p:nvPr/>
        </p:nvPicPr>
        <p:blipFill rotWithShape="1">
          <a:blip r:embed="rId5">
            <a:alphaModFix/>
          </a:blip>
          <a:srcRect b="0" l="0" r="0" t="0"/>
          <a:stretch/>
        </p:blipFill>
        <p:spPr>
          <a:xfrm>
            <a:off x="822029" y="392157"/>
            <a:ext cx="4531980" cy="3871066"/>
          </a:xfrm>
          <a:prstGeom prst="rect">
            <a:avLst/>
          </a:prstGeom>
          <a:noFill/>
          <a:ln>
            <a:noFill/>
          </a:ln>
        </p:spPr>
      </p:pic>
      <p:sp>
        <p:nvSpPr>
          <p:cNvPr id="248" name="Google Shape;248;p19"/>
          <p:cNvSpPr txBox="1"/>
          <p:nvPr/>
        </p:nvSpPr>
        <p:spPr>
          <a:xfrm>
            <a:off x="1095704" y="1505626"/>
            <a:ext cx="3514725" cy="156966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3200"/>
              <a:buFont typeface="Arial"/>
              <a:buNone/>
            </a:pPr>
            <a:r>
              <a:rPr b="0" i="0" lang="iw-IL" sz="3200" u="none" cap="none" strike="noStrike">
                <a:solidFill>
                  <a:srgbClr val="000000"/>
                </a:solidFill>
                <a:latin typeface="Arial"/>
                <a:ea typeface="Arial"/>
                <a:cs typeface="Arial"/>
                <a:sym typeface="Arial"/>
              </a:rPr>
              <a:t>ריבית שנתית של 5% בשיטת חישוב של </a:t>
            </a:r>
            <a:r>
              <a:rPr b="1" i="0" lang="iw-IL" sz="3200" u="none" cap="none" strike="noStrike">
                <a:solidFill>
                  <a:srgbClr val="000000"/>
                </a:solidFill>
                <a:latin typeface="Arial"/>
                <a:ea typeface="Arial"/>
                <a:cs typeface="Arial"/>
                <a:sym typeface="Arial"/>
              </a:rPr>
              <a:t>ריבית דריבית </a:t>
            </a:r>
            <a:endParaRPr b="0" i="0" sz="1400" u="none" cap="none" strike="noStrike">
              <a:solidFill>
                <a:srgbClr val="000000"/>
              </a:solidFill>
              <a:latin typeface="Arial"/>
              <a:ea typeface="Arial"/>
              <a:cs typeface="Arial"/>
              <a:sym typeface="Arial"/>
            </a:endParaRPr>
          </a:p>
        </p:txBody>
      </p:sp>
      <p:pic>
        <p:nvPicPr>
          <p:cNvPr id="249" name="Google Shape;249;p19"/>
          <p:cNvPicPr preferRelativeResize="0"/>
          <p:nvPr/>
        </p:nvPicPr>
        <p:blipFill rotWithShape="1">
          <a:blip r:embed="rId5">
            <a:alphaModFix/>
          </a:blip>
          <a:srcRect b="0" l="0" r="0" t="0"/>
          <a:stretch/>
        </p:blipFill>
        <p:spPr>
          <a:xfrm flipH="1">
            <a:off x="6564316" y="434560"/>
            <a:ext cx="4531980" cy="3871066"/>
          </a:xfrm>
          <a:prstGeom prst="rect">
            <a:avLst/>
          </a:prstGeom>
          <a:noFill/>
          <a:ln>
            <a:noFill/>
          </a:ln>
        </p:spPr>
      </p:pic>
      <p:sp>
        <p:nvSpPr>
          <p:cNvPr id="250" name="Google Shape;250;p19"/>
          <p:cNvSpPr txBox="1"/>
          <p:nvPr/>
        </p:nvSpPr>
        <p:spPr>
          <a:xfrm>
            <a:off x="6753554" y="1505626"/>
            <a:ext cx="3514725" cy="156966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3200"/>
              <a:buFont typeface="Arial"/>
              <a:buNone/>
            </a:pPr>
            <a:r>
              <a:rPr b="0" i="0" lang="iw-IL" sz="3200" u="none" cap="none" strike="noStrike">
                <a:solidFill>
                  <a:srgbClr val="000000"/>
                </a:solidFill>
                <a:latin typeface="Arial"/>
                <a:ea typeface="Arial"/>
                <a:cs typeface="Arial"/>
                <a:sym typeface="Arial"/>
              </a:rPr>
              <a:t>ריבית שנתית של 5% בשיטת חישוב של </a:t>
            </a:r>
            <a:r>
              <a:rPr b="1" i="0" lang="iw-IL" sz="3200" u="none" cap="none" strike="noStrike">
                <a:solidFill>
                  <a:srgbClr val="000000"/>
                </a:solidFill>
                <a:latin typeface="Arial"/>
                <a:ea typeface="Arial"/>
                <a:cs typeface="Arial"/>
                <a:sym typeface="Arial"/>
              </a:rPr>
              <a:t>ריבית פשוטה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0"/>
          <p:cNvSpPr/>
          <p:nvPr/>
        </p:nvSpPr>
        <p:spPr>
          <a:xfrm>
            <a:off x="8000999" y="895350"/>
            <a:ext cx="2152650" cy="800100"/>
          </a:xfrm>
          <a:prstGeom prst="roundRect">
            <a:avLst>
              <a:gd fmla="val 16667" name="adj"/>
            </a:avLst>
          </a:prstGeom>
          <a:gradFill>
            <a:gsLst>
              <a:gs pos="0">
                <a:srgbClr val="046692"/>
              </a:gs>
              <a:gs pos="100000">
                <a:srgbClr val="A3C6E2"/>
              </a:gs>
            </a:gsLst>
            <a:lin ang="16200000" scaled="0"/>
          </a:gra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Arial"/>
                <a:ea typeface="Arial"/>
                <a:cs typeface="Arial"/>
                <a:sym typeface="Arial"/>
              </a:rPr>
              <a:t>ריבית פשוטה </a:t>
            </a:r>
            <a:endParaRPr b="0" i="0" sz="1400" u="none" cap="none" strike="noStrike">
              <a:solidFill>
                <a:srgbClr val="000000"/>
              </a:solidFill>
              <a:latin typeface="Arial"/>
              <a:ea typeface="Arial"/>
              <a:cs typeface="Arial"/>
              <a:sym typeface="Arial"/>
            </a:endParaRPr>
          </a:p>
        </p:txBody>
      </p:sp>
      <p:graphicFrame>
        <p:nvGraphicFramePr>
          <p:cNvPr id="256" name="Google Shape;256;p20"/>
          <p:cNvGraphicFramePr/>
          <p:nvPr/>
        </p:nvGraphicFramePr>
        <p:xfrm>
          <a:off x="6724651" y="2160256"/>
          <a:ext cx="3000000" cy="3000000"/>
        </p:xfrm>
        <a:graphic>
          <a:graphicData uri="http://schemas.openxmlformats.org/drawingml/2006/table">
            <a:tbl>
              <a:tblPr bandRow="1" firstRow="1">
                <a:noFill/>
                <a:tableStyleId>{E0B8F6A4-AAD2-497D-96A8-4CC41B845931}</a:tableStyleId>
              </a:tblPr>
              <a:tblGrid>
                <a:gridCol w="1428750"/>
                <a:gridCol w="1200150"/>
                <a:gridCol w="2076450"/>
              </a:tblGrid>
              <a:tr h="583675">
                <a:tc gridSpan="3">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ריבית של 5% על חסכון בסך 3000 ₪ במשך 4  שנים </a:t>
                      </a:r>
                      <a:endParaRPr sz="1400" u="none" cap="none" strike="noStrike"/>
                    </a:p>
                  </a:txBody>
                  <a:tcPr marT="45725" marB="45725" marR="91450" marL="91450"/>
                </a:tc>
                <a:tc hMerge="1"/>
                <a:tc hMerge="1"/>
              </a:tr>
              <a:tr h="417725">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סכום החוב </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ריבית </a:t>
                      </a:r>
                      <a:endParaRPr sz="1400" u="none" cap="none" strike="noStrike"/>
                    </a:p>
                  </a:txBody>
                  <a:tcPr marT="45725" marB="45725" marR="91450" marL="91450"/>
                </a:tc>
              </a:tr>
              <a:tr h="423950">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1</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3000*5%=150</a:t>
                      </a:r>
                      <a:endParaRPr sz="2000" u="none" cap="none" strike="noStrike"/>
                    </a:p>
                  </a:txBody>
                  <a:tcPr marT="45725" marB="45725" marR="91450" marL="91450"/>
                </a:tc>
              </a:tr>
              <a:tr h="254000">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2</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3000*5%=150</a:t>
                      </a:r>
                      <a:endParaRPr sz="2000" u="none" cap="none" strike="noStrike"/>
                    </a:p>
                  </a:txBody>
                  <a:tcPr marT="45725" marB="45725" marR="91450" marL="91450"/>
                </a:tc>
              </a:tr>
              <a:tr h="41427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3</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3000*5%=150</a:t>
                      </a:r>
                      <a:endParaRPr sz="2000" u="none" cap="none" strike="noStrike"/>
                    </a:p>
                  </a:txBody>
                  <a:tcPr marT="45725" marB="45725" marR="91450" marL="91450"/>
                </a:tc>
              </a:tr>
              <a:tr h="135400">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4</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3000*5%=150</a:t>
                      </a:r>
                      <a:endParaRPr sz="2000" u="none" cap="none" strike="noStrike"/>
                    </a:p>
                  </a:txBody>
                  <a:tcPr marT="45725" marB="45725" marR="91450" marL="91450"/>
                </a:tc>
              </a:tr>
              <a:tr h="4177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סכ"ה ריבית </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800"/>
                        <a:buFont typeface="Arial"/>
                        <a:buNone/>
                      </a:pPr>
                      <a:r>
                        <a:rPr b="1" lang="iw-IL" sz="2800" u="none" cap="none" strike="noStrike"/>
                        <a:t>150*4=600</a:t>
                      </a:r>
                      <a:endParaRPr b="1" sz="2800" u="none" cap="none" strike="noStrike"/>
                    </a:p>
                  </a:txBody>
                  <a:tcPr marT="45725" marB="45725" marR="91450" marL="91450"/>
                </a:tc>
              </a:tr>
              <a:tr h="4177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סכ"ה בתכנית </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3200"/>
                        <a:buFont typeface="Arial"/>
                        <a:buNone/>
                      </a:pPr>
                      <a:r>
                        <a:rPr b="1" lang="iw-IL" sz="3200" u="none" cap="none" strike="noStrike"/>
                        <a:t>3600 ש"ח</a:t>
                      </a:r>
                      <a:endParaRPr sz="1400" u="none" cap="none" strike="noStrike"/>
                    </a:p>
                  </a:txBody>
                  <a:tcPr marT="45725" marB="45725" marR="91450" marL="91450"/>
                </a:tc>
              </a:tr>
            </a:tbl>
          </a:graphicData>
        </a:graphic>
      </p:graphicFrame>
      <p:sp>
        <p:nvSpPr>
          <p:cNvPr id="257" name="Google Shape;257;p20"/>
          <p:cNvSpPr/>
          <p:nvPr/>
        </p:nvSpPr>
        <p:spPr>
          <a:xfrm>
            <a:off x="2543176" y="933450"/>
            <a:ext cx="2152650" cy="800100"/>
          </a:xfrm>
          <a:prstGeom prst="roundRect">
            <a:avLst>
              <a:gd fmla="val 16667" name="adj"/>
            </a:avLst>
          </a:prstGeom>
          <a:gradFill>
            <a:gsLst>
              <a:gs pos="0">
                <a:srgbClr val="FF6816"/>
              </a:gs>
              <a:gs pos="100000">
                <a:srgbClr val="FF9F76"/>
              </a:gs>
            </a:gsLst>
            <a:lin ang="16200000" scaled="0"/>
          </a:gra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Arial"/>
                <a:ea typeface="Arial"/>
                <a:cs typeface="Arial"/>
                <a:sym typeface="Arial"/>
              </a:rPr>
              <a:t>ריבית דריבית </a:t>
            </a:r>
            <a:endParaRPr b="0" i="0" sz="1400" u="none" cap="none" strike="noStrike">
              <a:solidFill>
                <a:srgbClr val="000000"/>
              </a:solidFill>
              <a:latin typeface="Arial"/>
              <a:ea typeface="Arial"/>
              <a:cs typeface="Arial"/>
              <a:sym typeface="Arial"/>
            </a:endParaRPr>
          </a:p>
        </p:txBody>
      </p:sp>
      <p:graphicFrame>
        <p:nvGraphicFramePr>
          <p:cNvPr id="258" name="Google Shape;258;p20"/>
          <p:cNvGraphicFramePr/>
          <p:nvPr/>
        </p:nvGraphicFramePr>
        <p:xfrm>
          <a:off x="568008" y="2228850"/>
          <a:ext cx="3000000" cy="3000000"/>
        </p:xfrm>
        <a:graphic>
          <a:graphicData uri="http://schemas.openxmlformats.org/drawingml/2006/table">
            <a:tbl>
              <a:tblPr bandRow="1" firstRow="1">
                <a:noFill/>
                <a:tableStyleId>{E0B8F6A4-AAD2-497D-96A8-4CC41B845931}</a:tableStyleId>
              </a:tblPr>
              <a:tblGrid>
                <a:gridCol w="1371600"/>
                <a:gridCol w="1295400"/>
                <a:gridCol w="3070550"/>
              </a:tblGrid>
              <a:tr h="583675">
                <a:tc gridSpan="3">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ריבית של 5% על חסכון בסך 3000 ₪ במשך 4  שנים </a:t>
                      </a:r>
                      <a:endParaRPr sz="1400" u="none" cap="none" strike="noStrike"/>
                    </a:p>
                  </a:txBody>
                  <a:tcPr marT="45725" marB="45725" marR="91450" marL="91450"/>
                </a:tc>
                <a:tc hMerge="1"/>
                <a:tc hMerge="1"/>
              </a:tr>
              <a:tr h="417725">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סכום </a:t>
                      </a:r>
                      <a:endParaRPr sz="1400" u="none" cap="none" strike="noStrike"/>
                    </a:p>
                    <a:p>
                      <a:pPr indent="0" lvl="0" marL="0" marR="0" rtl="1" algn="ctr">
                        <a:lnSpc>
                          <a:spcPct val="100000"/>
                        </a:lnSpc>
                        <a:spcBef>
                          <a:spcPts val="0"/>
                        </a:spcBef>
                        <a:spcAft>
                          <a:spcPts val="0"/>
                        </a:spcAft>
                        <a:buClr>
                          <a:srgbClr val="000000"/>
                        </a:buClr>
                        <a:buSzPts val="2000"/>
                        <a:buFont typeface="Arial"/>
                        <a:buNone/>
                      </a:pPr>
                      <a:r>
                        <a:rPr lang="iw-IL" sz="2000" u="none" cap="none" strike="noStrike"/>
                        <a:t>החוב</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ריבית </a:t>
                      </a:r>
                      <a:endParaRPr sz="1400" u="none" cap="none" strike="noStrike"/>
                    </a:p>
                  </a:txBody>
                  <a:tcPr marT="45725" marB="45725" marR="91450" marL="91450"/>
                </a:tc>
              </a:tr>
              <a:tr h="33317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1</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3000*5%=150</a:t>
                      </a:r>
                      <a:endParaRPr sz="2000" u="none" cap="none" strike="noStrike"/>
                    </a:p>
                  </a:txBody>
                  <a:tcPr marT="45725" marB="45725" marR="91450" marL="91450"/>
                </a:tc>
              </a:tr>
              <a:tr h="37507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2</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3150</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3150*5%=157.5</a:t>
                      </a:r>
                      <a:endParaRPr sz="2000" u="none" cap="none" strike="noStrike"/>
                    </a:p>
                  </a:txBody>
                  <a:tcPr marT="45725" marB="45725" marR="91450" marL="91450"/>
                </a:tc>
              </a:tr>
              <a:tr h="4360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3</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3157.5</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rPr lang="iw-IL" sz="2000" u="none" cap="none" strike="noStrike"/>
                        <a:t>3157.5*5%= 157.875</a:t>
                      </a:r>
                      <a:endParaRPr sz="2000" u="none" cap="none" strike="noStrike"/>
                    </a:p>
                  </a:txBody>
                  <a:tcPr marT="45725" marB="45725" marR="91450" marL="91450"/>
                </a:tc>
              </a:tr>
              <a:tr h="438150">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שנה 4</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3157.875</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3000*5%= 157.893</a:t>
                      </a:r>
                      <a:endParaRPr sz="2000" u="none" cap="none" strike="noStrike"/>
                    </a:p>
                  </a:txBody>
                  <a:tcPr marT="45725" marB="45725" marR="91450" marL="91450"/>
                </a:tc>
              </a:tr>
              <a:tr h="4177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סכ"ה ריבית </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Arial"/>
                          <a:ea typeface="Arial"/>
                          <a:cs typeface="Arial"/>
                          <a:sym typeface="Arial"/>
                        </a:rPr>
                        <a:t>623.27</a:t>
                      </a:r>
                      <a:endParaRPr b="1" i="0" sz="2800" u="none" cap="none" strike="noStrike">
                        <a:solidFill>
                          <a:schemeClr val="dk1"/>
                        </a:solidFill>
                        <a:latin typeface="Arial"/>
                        <a:ea typeface="Arial"/>
                        <a:cs typeface="Arial"/>
                        <a:sym typeface="Arial"/>
                      </a:endParaRPr>
                    </a:p>
                  </a:txBody>
                  <a:tcPr marT="45725" marB="45725" marR="91450" marL="91450"/>
                </a:tc>
              </a:tr>
              <a:tr h="4177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t>סכ"ה בתכנית </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3200"/>
                        <a:buFont typeface="Arial"/>
                        <a:buNone/>
                      </a:pPr>
                      <a:r>
                        <a:rPr b="1" lang="iw-IL" sz="3200" u="none" cap="none" strike="noStrike"/>
                        <a:t>3623.27 ש"ח</a:t>
                      </a:r>
                      <a:endParaRPr sz="1400" u="none" cap="none" strike="noStrike"/>
                    </a:p>
                  </a:txBody>
                  <a:tcPr marT="45725" marB="45725" marR="91450" marL="91450"/>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5"/>
                                        </p:tgtEl>
                                        <p:attrNameLst>
                                          <p:attrName>style.visibility</p:attrName>
                                        </p:attrNameLst>
                                      </p:cBhvr>
                                      <p:to>
                                        <p:strVal val="visible"/>
                                      </p:to>
                                    </p:set>
                                    <p:anim calcmode="lin" valueType="num">
                                      <p:cBhvr additive="base">
                                        <p:cTn dur="500"/>
                                        <p:tgtEl>
                                          <p:spTgt spid="2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500"/>
                                        <p:tgtEl>
                                          <p:spTgt spid="25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500"/>
                                        <p:tgtEl>
                                          <p:spTgt spid="2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8"/>
                                        </p:tgtEl>
                                        <p:attrNameLst>
                                          <p:attrName>style.visibility</p:attrName>
                                        </p:attrNameLst>
                                      </p:cBhvr>
                                      <p:to>
                                        <p:strVal val="visible"/>
                                      </p:to>
                                    </p:set>
                                    <p:anim calcmode="lin" valueType="num">
                                      <p:cBhvr additive="base">
                                        <p:cTn dur="500"/>
                                        <p:tgtEl>
                                          <p:spTgt spid="25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1"/>
          <p:cNvSpPr txBox="1"/>
          <p:nvPr/>
        </p:nvSpPr>
        <p:spPr>
          <a:xfrm>
            <a:off x="2514600" y="598765"/>
            <a:ext cx="3419475" cy="826380"/>
          </a:xfrm>
          <a:prstGeom prst="rect">
            <a:avLst/>
          </a:prstGeom>
          <a:noFill/>
          <a:ln>
            <a:noFill/>
          </a:ln>
        </p:spPr>
        <p:txBody>
          <a:bodyPr anchorCtr="0" anchor="t" bIns="45700" lIns="91425" spcFirstLastPara="1" rIns="91425" wrap="square" tIns="45700">
            <a:spAutoFit/>
          </a:bodyPr>
          <a:lstStyle/>
          <a:p>
            <a:pPr indent="0" lvl="0" marL="0" marR="0" rtl="1" algn="ct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Rubik Medium"/>
                <a:ea typeface="Rubik Medium"/>
                <a:cs typeface="Rubik Medium"/>
                <a:sym typeface="Rubik Medium"/>
              </a:rPr>
              <a:t>ריבית פשוטה  </a:t>
            </a:r>
            <a:endParaRPr b="0" i="0" sz="1400" u="none" cap="none" strike="noStrike">
              <a:solidFill>
                <a:srgbClr val="000000"/>
              </a:solidFill>
              <a:latin typeface="Arial"/>
              <a:ea typeface="Arial"/>
              <a:cs typeface="Arial"/>
              <a:sym typeface="Arial"/>
            </a:endParaRPr>
          </a:p>
          <a:p>
            <a:pPr indent="0" lvl="0" marL="0" marR="0" rtl="1" algn="ctr">
              <a:lnSpc>
                <a:spcPct val="90000"/>
              </a:lnSpc>
              <a:spcBef>
                <a:spcPts val="0"/>
              </a:spcBef>
              <a:spcAft>
                <a:spcPts val="0"/>
              </a:spcAft>
              <a:buClr>
                <a:srgbClr val="2C4B74"/>
              </a:buClr>
              <a:buSzPts val="4400"/>
              <a:buFont typeface="Play"/>
              <a:buNone/>
            </a:pPr>
            <a:r>
              <a:rPr b="0" i="0" lang="iw-IL" sz="2000" u="none" cap="none" strike="noStrike">
                <a:solidFill>
                  <a:srgbClr val="2C4B74"/>
                </a:solidFill>
                <a:latin typeface="Rubik Medium"/>
                <a:ea typeface="Rubik Medium"/>
                <a:cs typeface="Rubik Medium"/>
                <a:sym typeface="Rubik Medium"/>
              </a:rPr>
              <a:t>סכום ריבית שווה כל לשנה </a:t>
            </a:r>
            <a:endParaRPr b="0" i="0" sz="1400" u="none" cap="none" strike="noStrike">
              <a:solidFill>
                <a:srgbClr val="000000"/>
              </a:solidFill>
              <a:latin typeface="Arial"/>
              <a:ea typeface="Arial"/>
              <a:cs typeface="Arial"/>
              <a:sym typeface="Arial"/>
            </a:endParaRPr>
          </a:p>
        </p:txBody>
      </p:sp>
      <p:sp>
        <p:nvSpPr>
          <p:cNvPr id="264" name="Google Shape;264;p11"/>
          <p:cNvSpPr txBox="1"/>
          <p:nvPr/>
        </p:nvSpPr>
        <p:spPr>
          <a:xfrm>
            <a:off x="6743700" y="598765"/>
            <a:ext cx="3419475" cy="826380"/>
          </a:xfrm>
          <a:prstGeom prst="rect">
            <a:avLst/>
          </a:prstGeom>
          <a:noFill/>
          <a:ln>
            <a:noFill/>
          </a:ln>
        </p:spPr>
        <p:txBody>
          <a:bodyPr anchorCtr="0" anchor="t" bIns="45700" lIns="91425" spcFirstLastPara="1" rIns="91425" wrap="square" tIns="45700">
            <a:spAutoFit/>
          </a:bodyPr>
          <a:lstStyle/>
          <a:p>
            <a:pPr indent="0" lvl="0" marL="0" marR="0" rtl="1" algn="ct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Rubik Medium"/>
                <a:ea typeface="Rubik Medium"/>
                <a:cs typeface="Rubik Medium"/>
                <a:sym typeface="Rubik Medium"/>
              </a:rPr>
              <a:t>ריבית דריבית  </a:t>
            </a:r>
            <a:endParaRPr b="0" i="0" sz="1400" u="none" cap="none" strike="noStrike">
              <a:solidFill>
                <a:srgbClr val="000000"/>
              </a:solidFill>
              <a:latin typeface="Arial"/>
              <a:ea typeface="Arial"/>
              <a:cs typeface="Arial"/>
              <a:sym typeface="Arial"/>
            </a:endParaRPr>
          </a:p>
          <a:p>
            <a:pPr indent="0" lvl="0" marL="0" marR="0" rtl="1" algn="ctr">
              <a:lnSpc>
                <a:spcPct val="90000"/>
              </a:lnSpc>
              <a:spcBef>
                <a:spcPts val="0"/>
              </a:spcBef>
              <a:spcAft>
                <a:spcPts val="0"/>
              </a:spcAft>
              <a:buClr>
                <a:srgbClr val="2C4B74"/>
              </a:buClr>
              <a:buSzPts val="4400"/>
              <a:buFont typeface="Play"/>
              <a:buNone/>
            </a:pPr>
            <a:r>
              <a:rPr b="0" i="0" lang="iw-IL" sz="2000" u="none" cap="none" strike="noStrike">
                <a:solidFill>
                  <a:srgbClr val="2C4B74"/>
                </a:solidFill>
                <a:latin typeface="Rubik Medium"/>
                <a:ea typeface="Rubik Medium"/>
                <a:cs typeface="Rubik Medium"/>
                <a:sym typeface="Rubik Medium"/>
              </a:rPr>
              <a:t>סכום תופח ועולה משנה לשנה </a:t>
            </a:r>
            <a:endParaRPr b="0" i="0" sz="1400" u="none" cap="none" strike="noStrike">
              <a:solidFill>
                <a:srgbClr val="000000"/>
              </a:solidFill>
              <a:latin typeface="Arial"/>
              <a:ea typeface="Arial"/>
              <a:cs typeface="Arial"/>
              <a:sym typeface="Arial"/>
            </a:endParaRPr>
          </a:p>
        </p:txBody>
      </p:sp>
      <p:pic>
        <p:nvPicPr>
          <p:cNvPr descr="ריבית קבועה אותו סכום כל שנה . ריבית דריבית הסכום של הריבית עולה עם הזמן" id="265" name="Google Shape;265;p11"/>
          <p:cNvPicPr preferRelativeResize="0"/>
          <p:nvPr/>
        </p:nvPicPr>
        <p:blipFill rotWithShape="1">
          <a:blip r:embed="rId3">
            <a:alphaModFix/>
          </a:blip>
          <a:srcRect b="0" l="0" r="0" t="0"/>
          <a:stretch/>
        </p:blipFill>
        <p:spPr>
          <a:xfrm>
            <a:off x="1609725" y="1503359"/>
            <a:ext cx="8972550" cy="4342686"/>
          </a:xfrm>
          <a:prstGeom prst="rect">
            <a:avLst/>
          </a:prstGeom>
          <a:noFill/>
          <a:ln>
            <a:noFill/>
          </a:ln>
        </p:spPr>
      </p:pic>
      <p:sp>
        <p:nvSpPr>
          <p:cNvPr id="266" name="Google Shape;266;p11"/>
          <p:cNvSpPr txBox="1"/>
          <p:nvPr/>
        </p:nvSpPr>
        <p:spPr>
          <a:xfrm>
            <a:off x="957275" y="5718252"/>
            <a:ext cx="9941700" cy="641684"/>
          </a:xfrm>
          <a:prstGeom prst="rect">
            <a:avLst/>
          </a:prstGeom>
          <a:noFill/>
          <a:ln>
            <a:noFill/>
          </a:ln>
        </p:spPr>
        <p:txBody>
          <a:bodyPr anchorCtr="0" anchor="t" bIns="91425" lIns="91425" spcFirstLastPara="1" rIns="91425" wrap="square" tIns="91425">
            <a:spAutoFit/>
          </a:bodyPr>
          <a:lstStyle/>
          <a:p>
            <a:pPr indent="0" lvl="0" marL="0" marR="0" rtl="1" algn="ct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Rubik Medium"/>
                <a:ea typeface="Rubik Medium"/>
                <a:cs typeface="Rubik Medium"/>
                <a:sym typeface="Rubik Medium"/>
              </a:rPr>
              <a:t>הריבית עצמה תופחת וגדלה משנה לשנה </a:t>
            </a:r>
            <a:endParaRPr b="0" i="0" sz="3300" u="none" cap="none" strike="noStrike">
              <a:solidFill>
                <a:srgbClr val="2C4B74"/>
              </a:solidFill>
              <a:latin typeface="Rubik Medium"/>
              <a:ea typeface="Rubik Medium"/>
              <a:cs typeface="Rubik Medium"/>
              <a:sym typeface="Rubik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2"/>
          <p:cNvSpPr txBox="1"/>
          <p:nvPr/>
        </p:nvSpPr>
        <p:spPr>
          <a:xfrm>
            <a:off x="1123950" y="664743"/>
            <a:ext cx="10515600" cy="826340"/>
          </a:xfrm>
          <a:prstGeom prst="rect">
            <a:avLst/>
          </a:prstGeom>
          <a:noFill/>
          <a:ln>
            <a:noFill/>
          </a:ln>
        </p:spPr>
        <p:txBody>
          <a:bodyPr anchorCtr="0" anchor="ctr" bIns="45700" lIns="91425" spcFirstLastPara="1" rIns="91425" wrap="square" tIns="45700">
            <a:spAutoFit/>
          </a:bodyPr>
          <a:lstStyle/>
          <a:p>
            <a:pPr indent="0" lvl="0" marL="0" marR="0" rtl="1" algn="ctr">
              <a:lnSpc>
                <a:spcPct val="90000"/>
              </a:lnSpc>
              <a:spcBef>
                <a:spcPts val="0"/>
              </a:spcBef>
              <a:spcAft>
                <a:spcPts val="0"/>
              </a:spcAft>
              <a:buClr>
                <a:srgbClr val="2C4B74"/>
              </a:buClr>
              <a:buSzPts val="4400"/>
              <a:buFont typeface="Play"/>
              <a:buNone/>
            </a:pPr>
            <a:r>
              <a:rPr b="0" i="0" lang="iw-IL" sz="3300" u="none" cap="none" strike="noStrike">
                <a:solidFill>
                  <a:srgbClr val="2C4B74"/>
                </a:solidFill>
                <a:latin typeface="Rubik Medium"/>
                <a:ea typeface="Rubik Medium"/>
                <a:cs typeface="Rubik Medium"/>
                <a:sym typeface="Rubik Medium"/>
              </a:rPr>
              <a:t>ריבית דריבית בחוב </a:t>
            </a:r>
            <a:endParaRPr b="0" i="0" sz="1400" u="none" cap="none" strike="noStrike">
              <a:solidFill>
                <a:srgbClr val="000000"/>
              </a:solidFill>
              <a:latin typeface="Arial"/>
              <a:ea typeface="Arial"/>
              <a:cs typeface="Arial"/>
              <a:sym typeface="Arial"/>
            </a:endParaRPr>
          </a:p>
          <a:p>
            <a:pPr indent="0" lvl="0" marL="0" marR="0" rtl="1" algn="ctr">
              <a:lnSpc>
                <a:spcPct val="90000"/>
              </a:lnSpc>
              <a:spcBef>
                <a:spcPts val="0"/>
              </a:spcBef>
              <a:spcAft>
                <a:spcPts val="0"/>
              </a:spcAft>
              <a:buClr>
                <a:srgbClr val="2C4B74"/>
              </a:buClr>
              <a:buSzPts val="4400"/>
              <a:buFont typeface="Play"/>
              <a:buNone/>
            </a:pPr>
            <a:r>
              <a:rPr b="0" i="0" lang="iw-IL" sz="2000" u="none" cap="none" strike="noStrike">
                <a:solidFill>
                  <a:srgbClr val="2C4B74"/>
                </a:solidFill>
                <a:latin typeface="Rubik Medium"/>
                <a:ea typeface="Rubik Medium"/>
                <a:cs typeface="Rubik Medium"/>
                <a:sym typeface="Rubik Medium"/>
              </a:rPr>
              <a:t> </a:t>
            </a:r>
            <a:endParaRPr b="0" i="0" sz="1400" u="none" cap="none" strike="noStrike">
              <a:solidFill>
                <a:srgbClr val="000000"/>
              </a:solidFill>
              <a:latin typeface="Arial"/>
              <a:ea typeface="Arial"/>
              <a:cs typeface="Arial"/>
              <a:sym typeface="Arial"/>
            </a:endParaRPr>
          </a:p>
        </p:txBody>
      </p:sp>
      <p:pic>
        <p:nvPicPr>
          <p:cNvPr descr="הריבית על החוב הוכלת וגדלה יותר ויותר עם השנים" id="272" name="Google Shape;272;p12"/>
          <p:cNvPicPr preferRelativeResize="0"/>
          <p:nvPr/>
        </p:nvPicPr>
        <p:blipFill rotWithShape="1">
          <a:blip r:embed="rId3">
            <a:alphaModFix/>
          </a:blip>
          <a:srcRect b="0" l="0" r="0" t="0"/>
          <a:stretch/>
        </p:blipFill>
        <p:spPr>
          <a:xfrm>
            <a:off x="1322185" y="2221932"/>
            <a:ext cx="9547628" cy="336663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title"/>
          </p:nvPr>
        </p:nvSpPr>
        <p:spPr>
          <a:xfrm>
            <a:off x="838199" y="374932"/>
            <a:ext cx="10515600" cy="1574237"/>
          </a:xfrm>
          <a:prstGeom prst="rect">
            <a:avLst/>
          </a:prstGeom>
          <a:noFill/>
          <a:ln>
            <a:noFill/>
          </a:ln>
        </p:spPr>
        <p:txBody>
          <a:bodyPr anchorCtr="0" anchor="ctr" bIns="45700" lIns="91425" spcFirstLastPara="1" rIns="91425" wrap="square" tIns="45700">
            <a:spAutoFit/>
          </a:bodyPr>
          <a:lstStyle/>
          <a:p>
            <a:pPr indent="0" lvl="0" marL="0" marR="0" rtl="1" algn="ctr">
              <a:lnSpc>
                <a:spcPct val="90000"/>
              </a:lnSpc>
              <a:spcBef>
                <a:spcPts val="0"/>
              </a:spcBef>
              <a:spcAft>
                <a:spcPts val="0"/>
              </a:spcAft>
              <a:buClr>
                <a:srgbClr val="2C4B74"/>
              </a:buClr>
              <a:buSzPts val="4400"/>
              <a:buFont typeface="Play"/>
              <a:buNone/>
            </a:pPr>
            <a:r>
              <a:rPr lang="iw-IL" sz="5400">
                <a:solidFill>
                  <a:srgbClr val="2C4B74"/>
                </a:solidFill>
                <a:latin typeface="Rubik Medium"/>
                <a:ea typeface="Rubik Medium"/>
                <a:cs typeface="Rubik Medium"/>
                <a:sym typeface="Rubik Medium"/>
              </a:rPr>
              <a:t>הזמן</a:t>
            </a:r>
            <a:r>
              <a:rPr lang="iw-IL" sz="3300">
                <a:solidFill>
                  <a:srgbClr val="2C4B74"/>
                </a:solidFill>
                <a:latin typeface="Rubik Medium"/>
                <a:ea typeface="Rubik Medium"/>
                <a:cs typeface="Rubik Medium"/>
                <a:sym typeface="Rubik Medium"/>
              </a:rPr>
              <a:t> הוא השחקן המרכזי </a:t>
            </a:r>
            <a:br>
              <a:rPr lang="iw-IL" sz="3300">
                <a:solidFill>
                  <a:srgbClr val="2C4B74"/>
                </a:solidFill>
                <a:latin typeface="Rubik Medium"/>
                <a:ea typeface="Rubik Medium"/>
                <a:cs typeface="Rubik Medium"/>
                <a:sym typeface="Rubik Medium"/>
              </a:rPr>
            </a:br>
            <a:r>
              <a:rPr lang="iw-IL" sz="3300">
                <a:solidFill>
                  <a:srgbClr val="2C4B74"/>
                </a:solidFill>
                <a:latin typeface="Rubik Medium"/>
                <a:ea typeface="Rubik Medium"/>
                <a:cs typeface="Rubik Medium"/>
                <a:sym typeface="Rubik Medium"/>
              </a:rPr>
              <a:t>ריבית דריבית ניזונת מזמן לטוב ולרע </a:t>
            </a:r>
            <a:endParaRPr/>
          </a:p>
          <a:p>
            <a:pPr indent="0" lvl="0" marL="0" marR="0" rtl="1" algn="ctr">
              <a:lnSpc>
                <a:spcPct val="90000"/>
              </a:lnSpc>
              <a:spcBef>
                <a:spcPts val="0"/>
              </a:spcBef>
              <a:spcAft>
                <a:spcPts val="0"/>
              </a:spcAft>
              <a:buClr>
                <a:srgbClr val="2C4B74"/>
              </a:buClr>
              <a:buSzPts val="4400"/>
              <a:buFont typeface="Play"/>
              <a:buNone/>
            </a:pPr>
            <a:r>
              <a:rPr i="0" lang="iw-IL" sz="2000" u="none" cap="none" strike="noStrike">
                <a:solidFill>
                  <a:srgbClr val="2C4B74"/>
                </a:solidFill>
                <a:latin typeface="Rubik Medium"/>
                <a:ea typeface="Rubik Medium"/>
                <a:cs typeface="Rubik Medium"/>
                <a:sym typeface="Rubik Medium"/>
              </a:rPr>
              <a:t> </a:t>
            </a:r>
            <a:endParaRPr/>
          </a:p>
        </p:txBody>
      </p:sp>
      <p:pic>
        <p:nvPicPr>
          <p:cNvPr descr="האם כדור השלג בונה עושר או מצטבר כחוה תופח ?" id="278" name="Google Shape;278;p13"/>
          <p:cNvPicPr preferRelativeResize="0"/>
          <p:nvPr/>
        </p:nvPicPr>
        <p:blipFill rotWithShape="1">
          <a:blip r:embed="rId3">
            <a:alphaModFix/>
          </a:blip>
          <a:srcRect b="0" l="0" r="0" t="0"/>
          <a:stretch/>
        </p:blipFill>
        <p:spPr>
          <a:xfrm>
            <a:off x="2287990" y="2003265"/>
            <a:ext cx="7616019" cy="401218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descr="לפי המשפט המפורסם של אלברט איינשטיין : ריבית דריבית היא הפלא השמיני בתבל. מי שמבין אותה מרוויח אותה. מי שלא מבין אותה משלם אותה." id="283" name="Google Shape;283;g3f0baa70722_0_58"/>
          <p:cNvPicPr preferRelativeResize="0"/>
          <p:nvPr/>
        </p:nvPicPr>
        <p:blipFill rotWithShape="1">
          <a:blip r:embed="rId3">
            <a:alphaModFix/>
          </a:blip>
          <a:srcRect b="0" l="0" r="0" t="0"/>
          <a:stretch/>
        </p:blipFill>
        <p:spPr>
          <a:xfrm>
            <a:off x="1980538" y="1237639"/>
            <a:ext cx="8940526" cy="4801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3f0baa70722_0_188"/>
          <p:cNvSpPr txBox="1"/>
          <p:nvPr>
            <p:ph type="ctrTitle"/>
          </p:nvPr>
        </p:nvSpPr>
        <p:spPr>
          <a:xfrm>
            <a:off x="5808950" y="2358625"/>
            <a:ext cx="5203500" cy="2387700"/>
          </a:xfrm>
          <a:prstGeom prst="rect">
            <a:avLst/>
          </a:prstGeom>
          <a:noFill/>
          <a:ln>
            <a:noFill/>
          </a:ln>
        </p:spPr>
        <p:txBody>
          <a:bodyPr anchorCtr="0" anchor="b" bIns="45700" lIns="91425" spcFirstLastPara="1" rIns="91425" wrap="square" tIns="45700">
            <a:normAutofit/>
          </a:bodyPr>
          <a:lstStyle/>
          <a:p>
            <a:pPr indent="0" lvl="0" marL="0" rtl="1" algn="ctr">
              <a:lnSpc>
                <a:spcPct val="150000"/>
              </a:lnSpc>
              <a:spcBef>
                <a:spcPts val="0"/>
              </a:spcBef>
              <a:spcAft>
                <a:spcPts val="0"/>
              </a:spcAft>
              <a:buClr>
                <a:srgbClr val="2C4B74"/>
              </a:buClr>
              <a:buSzPts val="9600"/>
              <a:buFont typeface="Play"/>
              <a:buNone/>
            </a:pPr>
            <a:r>
              <a:rPr lang="iw-IL" sz="4800">
                <a:solidFill>
                  <a:srgbClr val="2C4B74"/>
                </a:solidFill>
                <a:latin typeface="Arial"/>
                <a:ea typeface="Arial"/>
                <a:cs typeface="Arial"/>
                <a:sym typeface="Arial"/>
              </a:rPr>
              <a:t>איך מחושב סכום הריבית? </a:t>
            </a:r>
            <a:endParaRPr sz="4800">
              <a:solidFill>
                <a:srgbClr val="2C4B74"/>
              </a:solidFill>
              <a:latin typeface="Arial"/>
              <a:ea typeface="Arial"/>
              <a:cs typeface="Arial"/>
              <a:sym typeface="Arial"/>
            </a:endParaRPr>
          </a:p>
        </p:txBody>
      </p:sp>
      <p:pic>
        <p:nvPicPr>
          <p:cNvPr id="289" name="Google Shape;289;g3f0baa70722_0_188"/>
          <p:cNvPicPr preferRelativeResize="0"/>
          <p:nvPr/>
        </p:nvPicPr>
        <p:blipFill rotWithShape="1">
          <a:blip r:embed="rId3">
            <a:alphaModFix/>
          </a:blip>
          <a:srcRect b="0" l="0" r="0" t="0"/>
          <a:stretch/>
        </p:blipFill>
        <p:spPr>
          <a:xfrm>
            <a:off x="757822" y="1676400"/>
            <a:ext cx="5338178" cy="388936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3f0baa70722_0_194"/>
          <p:cNvSpPr txBox="1"/>
          <p:nvPr/>
        </p:nvSpPr>
        <p:spPr>
          <a:xfrm>
            <a:off x="4942028" y="418297"/>
            <a:ext cx="180811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תרחיש 1</a:t>
            </a:r>
            <a:endParaRPr b="0" i="0" sz="1400" u="none" cap="none" strike="noStrike">
              <a:solidFill>
                <a:srgbClr val="000000"/>
              </a:solidFill>
              <a:latin typeface="Arial"/>
              <a:ea typeface="Arial"/>
              <a:cs typeface="Arial"/>
              <a:sym typeface="Arial"/>
            </a:endParaRPr>
          </a:p>
        </p:txBody>
      </p:sp>
      <p:sp>
        <p:nvSpPr>
          <p:cNvPr id="295" name="Google Shape;295;g3f0baa70722_0_194"/>
          <p:cNvSpPr txBox="1"/>
          <p:nvPr/>
        </p:nvSpPr>
        <p:spPr>
          <a:xfrm>
            <a:off x="2142889" y="4285109"/>
            <a:ext cx="7959776" cy="1107965"/>
          </a:xfrm>
          <a:prstGeom prst="rect">
            <a:avLst/>
          </a:prstGeom>
          <a:noFill/>
          <a:ln>
            <a:noFill/>
          </a:ln>
        </p:spPr>
        <p:txBody>
          <a:bodyPr anchorCtr="0" anchor="t" bIns="91425" lIns="91425" spcFirstLastPara="1" rIns="91425" wrap="square" tIns="91425">
            <a:spAutoFit/>
          </a:bodyPr>
          <a:lstStyle/>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רועי ונדב, שני חברים טובים, החליטו לקנות את אותו קורקינט חשמלי בדיוק, שעולה 4,000 ש"ח. לשניהם אין  את הכסף כרגע, ושניהם ביקשו הלוואה דרך האפליקציה של הבנק.</a:t>
            </a:r>
            <a:r>
              <a:rPr b="0" i="0" lang="iw-IL" sz="1800" u="none" cap="none" strike="noStrike">
                <a:solidFill>
                  <a:srgbClr val="000000"/>
                </a:solidFill>
                <a:latin typeface="Arial"/>
                <a:ea typeface="Arial"/>
                <a:cs typeface="Arial"/>
                <a:sym typeface="Arial"/>
              </a:rPr>
              <a:t> </a:t>
            </a:r>
            <a:r>
              <a:rPr b="0" i="0" lang="iw-IL" sz="1400" u="none" cap="none" strike="noStrike">
                <a:solidFill>
                  <a:srgbClr val="000000"/>
                </a:solidFill>
                <a:latin typeface="Arial"/>
                <a:ea typeface="Arial"/>
                <a:cs typeface="Arial"/>
                <a:sym typeface="Arial"/>
              </a:rPr>
              <a:t>רועי בחר להחזיר את ההלוואה תוך חצי שנה (6 חודשים). נדב רצה שההחזר החודשי שלו יהיה ממש נמוך כדי שלא ירגיש אותו, אז הוא פרס את ההלוואה ל-3 שנים (36 חודשים).</a:t>
            </a:r>
            <a:endParaRPr b="0" i="0" sz="1400" u="none" cap="none" strike="noStrike">
              <a:solidFill>
                <a:srgbClr val="000000"/>
              </a:solidFill>
              <a:latin typeface="Arial"/>
              <a:ea typeface="Arial"/>
              <a:cs typeface="Arial"/>
              <a:sym typeface="Arial"/>
            </a:endParaRPr>
          </a:p>
        </p:txBody>
      </p:sp>
      <p:sp>
        <p:nvSpPr>
          <p:cNvPr id="296" name="Google Shape;296;g3f0baa70722_0_194"/>
          <p:cNvSpPr txBox="1"/>
          <p:nvPr/>
        </p:nvSpPr>
        <p:spPr>
          <a:xfrm>
            <a:off x="764225" y="5202087"/>
            <a:ext cx="11059500" cy="160040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1200"/>
              </a:spcBef>
              <a:spcAft>
                <a:spcPts val="1200"/>
              </a:spcAft>
              <a:buClr>
                <a:srgbClr val="000000"/>
              </a:buClr>
              <a:buSzPts val="1800"/>
              <a:buFont typeface="Arial"/>
              <a:buNone/>
            </a:pPr>
            <a:r>
              <a:rPr b="1" i="0" lang="iw-IL" sz="4800" u="none" cap="none" strike="noStrike">
                <a:solidFill>
                  <a:schemeClr val="dk1"/>
                </a:solidFill>
                <a:latin typeface="Arial"/>
                <a:ea typeface="Arial"/>
                <a:cs typeface="Arial"/>
                <a:sym typeface="Arial"/>
              </a:rPr>
              <a:t>נדב</a:t>
            </a:r>
            <a:r>
              <a:rPr b="0" i="0" lang="iw-IL" sz="3600" u="none" cap="none" strike="noStrike">
                <a:solidFill>
                  <a:schemeClr val="dk1"/>
                </a:solidFill>
                <a:latin typeface="Arial"/>
                <a:ea typeface="Arial"/>
                <a:cs typeface="Arial"/>
                <a:sym typeface="Arial"/>
              </a:rPr>
              <a:t> ישלם ריבית גבוהה הרבה יותר</a:t>
            </a:r>
            <a:endParaRPr b="0" i="0" sz="3600" u="none" cap="none" strike="noStrike">
              <a:solidFill>
                <a:schemeClr val="dk1"/>
              </a:solidFill>
              <a:latin typeface="Arial"/>
              <a:ea typeface="Arial"/>
              <a:cs typeface="Arial"/>
              <a:sym typeface="Arial"/>
            </a:endParaRPr>
          </a:p>
        </p:txBody>
      </p:sp>
      <p:pic>
        <p:nvPicPr>
          <p:cNvPr id="297" name="Google Shape;297;g3f0baa70722_0_194"/>
          <p:cNvPicPr preferRelativeResize="0"/>
          <p:nvPr/>
        </p:nvPicPr>
        <p:blipFill rotWithShape="1">
          <a:blip r:embed="rId3">
            <a:alphaModFix/>
          </a:blip>
          <a:srcRect b="0" l="0" r="0" t="0"/>
          <a:stretch/>
        </p:blipFill>
        <p:spPr>
          <a:xfrm>
            <a:off x="2189067" y="1348538"/>
            <a:ext cx="7875637" cy="40445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96"/>
                                        </p:tgtEl>
                                        <p:attrNameLst>
                                          <p:attrName>style.visibility</p:attrName>
                                        </p:attrNameLst>
                                      </p:cBhvr>
                                      <p:to>
                                        <p:strVal val="visible"/>
                                      </p:to>
                                    </p:set>
                                    <p:anim calcmode="lin" valueType="num">
                                      <p:cBhvr additive="base">
                                        <p:cTn dur="500"/>
                                        <p:tgtEl>
                                          <p:spTgt spid="296"/>
                                        </p:tgtEl>
                                        <p:attrNameLst>
                                          <p:attrName>ppt_w</p:attrName>
                                        </p:attrNameLst>
                                      </p:cBhvr>
                                      <p:tavLst>
                                        <p:tav fmla="" tm="0">
                                          <p:val>
                                            <p:strVal val="0"/>
                                          </p:val>
                                        </p:tav>
                                        <p:tav fmla="" tm="100000">
                                          <p:val>
                                            <p:strVal val="#ppt_w"/>
                                          </p:val>
                                        </p:tav>
                                      </p:tavLst>
                                    </p:anim>
                                    <p:anim calcmode="lin" valueType="num">
                                      <p:cBhvr additive="base">
                                        <p:cTn dur="500"/>
                                        <p:tgtEl>
                                          <p:spTgt spid="29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f0baa70722_0_200"/>
          <p:cNvSpPr txBox="1"/>
          <p:nvPr/>
        </p:nvSpPr>
        <p:spPr>
          <a:xfrm>
            <a:off x="2536961" y="396964"/>
            <a:ext cx="8360888" cy="454448"/>
          </a:xfrm>
          <a:prstGeom prst="rect">
            <a:avLst/>
          </a:prstGeom>
          <a:noFill/>
          <a:ln>
            <a:noFill/>
          </a:ln>
        </p:spPr>
        <p:txBody>
          <a:bodyPr anchorCtr="0" anchor="b" bIns="45700" lIns="91425" spcFirstLastPara="1" rIns="91425" wrap="square" tIns="45700">
            <a:noAutofit/>
          </a:bodyPr>
          <a:lstStyle/>
          <a:p>
            <a:pPr indent="0" lvl="0" marL="0" marR="0" rtl="1" algn="ctr">
              <a:lnSpc>
                <a:spcPct val="150000"/>
              </a:lnSpc>
              <a:spcBef>
                <a:spcPts val="0"/>
              </a:spcBef>
              <a:spcAft>
                <a:spcPts val="0"/>
              </a:spcAft>
              <a:buClr>
                <a:srgbClr val="2C4B74"/>
              </a:buClr>
              <a:buSzPts val="7200"/>
              <a:buFont typeface="Play"/>
              <a:buNone/>
            </a:pPr>
            <a:r>
              <a:rPr b="0" i="0" lang="iw-IL" sz="3600" u="none" cap="none" strike="noStrike">
                <a:solidFill>
                  <a:srgbClr val="2C4B74"/>
                </a:solidFill>
                <a:latin typeface="Arial"/>
                <a:ea typeface="Arial"/>
                <a:cs typeface="Arial"/>
                <a:sym typeface="Arial"/>
              </a:rPr>
              <a:t>הקשר בין תקופת זמן לבין סכום הריבית </a:t>
            </a:r>
            <a:endParaRPr b="0" i="0" sz="3600" u="none" cap="none" strike="noStrike">
              <a:solidFill>
                <a:srgbClr val="2C4B74"/>
              </a:solidFill>
              <a:latin typeface="Arial"/>
              <a:ea typeface="Arial"/>
              <a:cs typeface="Arial"/>
              <a:sym typeface="Arial"/>
            </a:endParaRPr>
          </a:p>
        </p:txBody>
      </p:sp>
      <p:pic>
        <p:nvPicPr>
          <p:cNvPr descr="תקופה של חודשים ריבית נמוכה . תקופה של  18 חודשים סכום רבית ממוצע. תקופה של 36 חודשים ריבית גבוהה" id="303" name="Google Shape;303;g3f0baa70722_0_200"/>
          <p:cNvPicPr preferRelativeResize="0"/>
          <p:nvPr/>
        </p:nvPicPr>
        <p:blipFill rotWithShape="1">
          <a:blip r:embed="rId3">
            <a:alphaModFix/>
          </a:blip>
          <a:srcRect b="13487" l="0" r="65315" t="0"/>
          <a:stretch/>
        </p:blipFill>
        <p:spPr>
          <a:xfrm>
            <a:off x="1823309" y="1010155"/>
            <a:ext cx="3884175" cy="5288800"/>
          </a:xfrm>
          <a:prstGeom prst="rect">
            <a:avLst/>
          </a:prstGeom>
          <a:noFill/>
          <a:ln>
            <a:noFill/>
          </a:ln>
        </p:spPr>
      </p:pic>
      <p:sp>
        <p:nvSpPr>
          <p:cNvPr id="304" name="Google Shape;304;g3f0baa70722_0_200"/>
          <p:cNvSpPr txBox="1"/>
          <p:nvPr>
            <p:ph type="ctrTitle"/>
          </p:nvPr>
        </p:nvSpPr>
        <p:spPr>
          <a:xfrm>
            <a:off x="6272663" y="3513450"/>
            <a:ext cx="5203500" cy="28254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2C4B74"/>
              </a:buClr>
              <a:buSzPct val="200000"/>
              <a:buFont typeface="Play"/>
              <a:buNone/>
            </a:pPr>
            <a:r>
              <a:rPr lang="iw-IL" sz="4800">
                <a:solidFill>
                  <a:srgbClr val="2C4B74"/>
                </a:solidFill>
                <a:latin typeface="Arial"/>
                <a:ea typeface="Arial"/>
                <a:cs typeface="Arial"/>
                <a:sym typeface="Arial"/>
              </a:rPr>
              <a:t>ככל שאורך הזמן הריבית שנשלם תהיה יותר גבוה </a:t>
            </a:r>
            <a:endParaRPr sz="4800">
              <a:solidFill>
                <a:srgbClr val="2C4B74"/>
              </a:solidFill>
              <a:latin typeface="Arial"/>
              <a:ea typeface="Arial"/>
              <a:cs typeface="Arial"/>
              <a:sym typeface="Arial"/>
            </a:endParaRPr>
          </a:p>
        </p:txBody>
      </p:sp>
      <p:pic>
        <p:nvPicPr>
          <p:cNvPr id="305" name="Google Shape;305;g3f0baa70722_0_200"/>
          <p:cNvPicPr preferRelativeResize="0"/>
          <p:nvPr/>
        </p:nvPicPr>
        <p:blipFill rotWithShape="1">
          <a:blip r:embed="rId4">
            <a:alphaModFix/>
          </a:blip>
          <a:srcRect b="0" l="0" r="0" t="0"/>
          <a:stretch/>
        </p:blipFill>
        <p:spPr>
          <a:xfrm rot="556886">
            <a:off x="7151135" y="839550"/>
            <a:ext cx="2881377" cy="25996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3f0baa70722_0_211"/>
          <p:cNvSpPr txBox="1"/>
          <p:nvPr/>
        </p:nvSpPr>
        <p:spPr>
          <a:xfrm>
            <a:off x="4942028" y="418297"/>
            <a:ext cx="180811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תרחיש 2</a:t>
            </a:r>
            <a:endParaRPr b="0" i="0" sz="1400" u="none" cap="none" strike="noStrike">
              <a:solidFill>
                <a:srgbClr val="000000"/>
              </a:solidFill>
              <a:latin typeface="Arial"/>
              <a:ea typeface="Arial"/>
              <a:cs typeface="Arial"/>
              <a:sym typeface="Arial"/>
            </a:endParaRPr>
          </a:p>
        </p:txBody>
      </p:sp>
      <p:sp>
        <p:nvSpPr>
          <p:cNvPr id="311" name="Google Shape;311;g3f0baa70722_0_211"/>
          <p:cNvSpPr txBox="1"/>
          <p:nvPr/>
        </p:nvSpPr>
        <p:spPr>
          <a:xfrm>
            <a:off x="2113413" y="616817"/>
            <a:ext cx="8825852" cy="2339072"/>
          </a:xfrm>
          <a:prstGeom prst="rect">
            <a:avLst/>
          </a:prstGeom>
          <a:noFill/>
          <a:ln>
            <a:noFill/>
          </a:ln>
        </p:spPr>
        <p:txBody>
          <a:bodyPr anchorCtr="0" anchor="t" bIns="91425" lIns="91425" spcFirstLastPara="1" rIns="91425" wrap="square" tIns="91425">
            <a:spAutoFit/>
          </a:bodyPr>
          <a:lstStyle/>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עומר ואיתי שני אחים תאומים. שניהם בני 16, שניהם עובדים בדיוק באותה עבודה (מלצרות בבית קפה) ומרוויחים כל אחד בדיוק 2,500 ש"ח בחודש. שניהם נכנסים לאותו בנק ומבקשים הלוואה שניהם מתחייבים להחזיר את הכסף תוך שנה אחת בדיוק (הזמן זהה).</a:t>
            </a:r>
            <a:endParaRPr b="0" i="0" sz="2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עומר מבקש הלוואה של 2,000 ש"ח כדי לשדרג את כרטיס המסך במחשב שלו.</a:t>
            </a:r>
            <a:endParaRPr b="1"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איתי חולם בגדול, ומבקש הלוואה של 25,000 ש"ח כדי להקים אולפן הקלטות קטן </a:t>
            </a:r>
            <a:endParaRPr b="1" i="0" sz="1400" u="none" cap="none" strike="noStrike">
              <a:solidFill>
                <a:srgbClr val="000000"/>
              </a:solidFill>
              <a:latin typeface="Arial"/>
              <a:ea typeface="Arial"/>
              <a:cs typeface="Arial"/>
              <a:sym typeface="Arial"/>
            </a:endParaRPr>
          </a:p>
        </p:txBody>
      </p:sp>
      <p:sp>
        <p:nvSpPr>
          <p:cNvPr id="312" name="Google Shape;312;g3f0baa70722_0_211"/>
          <p:cNvSpPr txBox="1"/>
          <p:nvPr/>
        </p:nvSpPr>
        <p:spPr>
          <a:xfrm>
            <a:off x="2608343" y="4238615"/>
            <a:ext cx="8825852" cy="615523"/>
          </a:xfrm>
          <a:prstGeom prst="rect">
            <a:avLst/>
          </a:prstGeom>
          <a:noFill/>
          <a:ln>
            <a:noFill/>
          </a:ln>
        </p:spPr>
        <p:txBody>
          <a:bodyPr anchorCtr="0" anchor="t" bIns="91425" lIns="91425" spcFirstLastPara="1" rIns="91425" wrap="square" tIns="91425">
            <a:spAutoFit/>
          </a:bodyPr>
          <a:lstStyle/>
          <a:p>
            <a:pPr indent="0" lvl="0" marL="0" marR="0" rtl="1"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השאלה לכיתה: הבנקאי מסתכל על הנתונים הזהים שלהם – אותו גיל, אותה משכורת, אותו זמן החזר. האם שניהם יקבלו את אותה הצעת ריבית?</a:t>
            </a:r>
            <a:endParaRPr b="1" i="0" sz="1400" u="none" cap="none" strike="noStrike">
              <a:solidFill>
                <a:srgbClr val="000000"/>
              </a:solidFill>
              <a:latin typeface="Arial"/>
              <a:ea typeface="Arial"/>
              <a:cs typeface="Arial"/>
              <a:sym typeface="Arial"/>
            </a:endParaRPr>
          </a:p>
        </p:txBody>
      </p:sp>
      <p:pic>
        <p:nvPicPr>
          <p:cNvPr id="313" name="Google Shape;313;g3f0baa70722_0_211"/>
          <p:cNvPicPr preferRelativeResize="0"/>
          <p:nvPr/>
        </p:nvPicPr>
        <p:blipFill rotWithShape="1">
          <a:blip r:embed="rId3">
            <a:alphaModFix/>
          </a:blip>
          <a:srcRect b="45172" l="0" r="0" t="0"/>
          <a:stretch/>
        </p:blipFill>
        <p:spPr>
          <a:xfrm>
            <a:off x="1703465" y="1026528"/>
            <a:ext cx="9193500" cy="2751601"/>
          </a:xfrm>
          <a:prstGeom prst="rect">
            <a:avLst/>
          </a:prstGeom>
          <a:noFill/>
          <a:ln>
            <a:noFill/>
          </a:ln>
        </p:spPr>
      </p:pic>
      <p:pic>
        <p:nvPicPr>
          <p:cNvPr id="314" name="Google Shape;314;g3f0baa70722_0_211"/>
          <p:cNvPicPr preferRelativeResize="0"/>
          <p:nvPr/>
        </p:nvPicPr>
        <p:blipFill rotWithShape="1">
          <a:blip r:embed="rId3">
            <a:alphaModFix/>
          </a:blip>
          <a:srcRect b="0" l="0" r="0" t="82521"/>
          <a:stretch/>
        </p:blipFill>
        <p:spPr>
          <a:xfrm>
            <a:off x="1918400" y="3892314"/>
            <a:ext cx="9193500" cy="877200"/>
          </a:xfrm>
          <a:prstGeom prst="rect">
            <a:avLst/>
          </a:prstGeom>
          <a:noFill/>
          <a:ln>
            <a:noFill/>
          </a:ln>
        </p:spPr>
      </p:pic>
      <p:sp>
        <p:nvSpPr>
          <p:cNvPr id="315" name="Google Shape;315;g3f0baa70722_0_211"/>
          <p:cNvSpPr txBox="1"/>
          <p:nvPr/>
        </p:nvSpPr>
        <p:spPr>
          <a:xfrm>
            <a:off x="1219199" y="5200439"/>
            <a:ext cx="9720065" cy="1200288"/>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Clr>
                <a:srgbClr val="000000"/>
              </a:buClr>
              <a:buSzPts val="4800"/>
              <a:buFont typeface="Arial"/>
              <a:buNone/>
            </a:pPr>
            <a:r>
              <a:rPr b="1" i="0" lang="iw-IL" sz="4800" u="none" cap="none" strike="noStrike">
                <a:solidFill>
                  <a:schemeClr val="dk1"/>
                </a:solidFill>
                <a:latin typeface="Arial"/>
                <a:ea typeface="Arial"/>
                <a:cs typeface="Arial"/>
                <a:sym typeface="Arial"/>
              </a:rPr>
              <a:t>  עומר </a:t>
            </a:r>
            <a:r>
              <a:rPr b="0" i="0" lang="iw-IL" sz="3600" u="none" cap="none" strike="noStrike">
                <a:solidFill>
                  <a:schemeClr val="dk1"/>
                </a:solidFill>
                <a:latin typeface="Arial"/>
                <a:ea typeface="Arial"/>
                <a:cs typeface="Arial"/>
                <a:sym typeface="Arial"/>
              </a:rPr>
              <a:t>יקבל</a:t>
            </a:r>
            <a:r>
              <a:rPr b="1" i="0" lang="iw-IL" sz="4800" u="none" cap="none" strike="noStrike">
                <a:solidFill>
                  <a:schemeClr val="dk1"/>
                </a:solidFill>
                <a:latin typeface="Arial"/>
                <a:ea typeface="Arial"/>
                <a:cs typeface="Arial"/>
                <a:sym typeface="Arial"/>
              </a:rPr>
              <a:t> </a:t>
            </a:r>
            <a:r>
              <a:rPr b="0" i="0" lang="iw-IL" sz="3600" u="none" cap="none" strike="noStrike">
                <a:solidFill>
                  <a:schemeClr val="dk1"/>
                </a:solidFill>
                <a:latin typeface="Arial"/>
                <a:ea typeface="Arial"/>
                <a:cs typeface="Arial"/>
                <a:sym typeface="Arial"/>
              </a:rPr>
              <a:t>ריבית</a:t>
            </a:r>
            <a:r>
              <a:rPr b="1" i="0" lang="iw-IL" sz="4800" u="none" cap="none" strike="noStrike">
                <a:solidFill>
                  <a:schemeClr val="dk1"/>
                </a:solidFill>
                <a:latin typeface="Arial"/>
                <a:ea typeface="Arial"/>
                <a:cs typeface="Arial"/>
                <a:sym typeface="Arial"/>
              </a:rPr>
              <a:t> </a:t>
            </a:r>
            <a:r>
              <a:rPr b="0" i="0" lang="iw-IL" sz="3600" u="none" cap="none" strike="noStrike">
                <a:solidFill>
                  <a:schemeClr val="dk1"/>
                </a:solidFill>
                <a:latin typeface="Arial"/>
                <a:ea typeface="Arial"/>
                <a:cs typeface="Arial"/>
                <a:sym typeface="Arial"/>
              </a:rPr>
              <a:t>נמוכה</a:t>
            </a:r>
            <a:r>
              <a:rPr b="1" i="0" lang="iw-IL" sz="4800" u="none" cap="none" strike="noStrike">
                <a:solidFill>
                  <a:schemeClr val="dk1"/>
                </a:solidFill>
                <a:latin typeface="Arial"/>
                <a:ea typeface="Arial"/>
                <a:cs typeface="Arial"/>
                <a:sym typeface="Arial"/>
              </a:rPr>
              <a:t> </a:t>
            </a:r>
            <a:r>
              <a:rPr b="0" i="0" lang="iw-IL" sz="3600" u="none" cap="none" strike="noStrike">
                <a:solidFill>
                  <a:schemeClr val="dk1"/>
                </a:solidFill>
                <a:latin typeface="Arial"/>
                <a:ea typeface="Arial"/>
                <a:cs typeface="Arial"/>
                <a:sym typeface="Arial"/>
              </a:rPr>
              <a:t>יחסית</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15"/>
                                        </p:tgtEl>
                                        <p:attrNameLst>
                                          <p:attrName>style.visibility</p:attrName>
                                        </p:attrNameLst>
                                      </p:cBhvr>
                                      <p:to>
                                        <p:strVal val="visible"/>
                                      </p:to>
                                    </p:set>
                                    <p:anim calcmode="lin" valueType="num">
                                      <p:cBhvr additive="base">
                                        <p:cTn dur="500"/>
                                        <p:tgtEl>
                                          <p:spTgt spid="315"/>
                                        </p:tgtEl>
                                        <p:attrNameLst>
                                          <p:attrName>ppt_w</p:attrName>
                                        </p:attrNameLst>
                                      </p:cBhvr>
                                      <p:tavLst>
                                        <p:tav fmla="" tm="0">
                                          <p:val>
                                            <p:strVal val="0"/>
                                          </p:val>
                                        </p:tav>
                                        <p:tav fmla="" tm="100000">
                                          <p:val>
                                            <p:strVal val="#ppt_w"/>
                                          </p:val>
                                        </p:tav>
                                      </p:tavLst>
                                    </p:anim>
                                    <p:anim calcmode="lin" valueType="num">
                                      <p:cBhvr additive="base">
                                        <p:cTn dur="500"/>
                                        <p:tgtEl>
                                          <p:spTgt spid="31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3f0baa70722_0_227"/>
          <p:cNvSpPr txBox="1"/>
          <p:nvPr>
            <p:ph idx="4294967295" type="title"/>
          </p:nvPr>
        </p:nvSpPr>
        <p:spPr>
          <a:xfrm>
            <a:off x="1824278" y="360156"/>
            <a:ext cx="9058394" cy="849925"/>
          </a:xfrm>
          <a:prstGeom prst="rect">
            <a:avLst/>
          </a:prstGeom>
          <a:noFill/>
          <a:ln>
            <a:noFill/>
          </a:ln>
        </p:spPr>
        <p:txBody>
          <a:bodyPr anchorCtr="0" anchor="b" bIns="45700" lIns="91425" spcFirstLastPara="1" rIns="91425" wrap="square" tIns="45700">
            <a:normAutofit fontScale="90000"/>
          </a:bodyPr>
          <a:lstStyle/>
          <a:p>
            <a:pPr indent="0" lvl="0" marL="0" marR="0" rtl="1" algn="ctr">
              <a:lnSpc>
                <a:spcPct val="150000"/>
              </a:lnSpc>
              <a:spcBef>
                <a:spcPts val="0"/>
              </a:spcBef>
              <a:spcAft>
                <a:spcPts val="0"/>
              </a:spcAft>
              <a:buClr>
                <a:srgbClr val="2C4B74"/>
              </a:buClr>
              <a:buSzPct val="200000"/>
              <a:buFont typeface="Play"/>
              <a:buNone/>
            </a:pPr>
            <a:r>
              <a:rPr b="1" i="0" lang="iw-IL" sz="4800" u="none" cap="none" strike="noStrike">
                <a:solidFill>
                  <a:srgbClr val="2C4B74"/>
                </a:solidFill>
                <a:latin typeface="Arial"/>
                <a:ea typeface="Arial"/>
                <a:cs typeface="Arial"/>
                <a:sym typeface="Arial"/>
              </a:rPr>
              <a:t>הקשר בין סכום החוב לסכום הריבית</a:t>
            </a:r>
            <a:endParaRPr b="1" i="0" sz="4800" u="none" cap="none" strike="noStrike">
              <a:solidFill>
                <a:srgbClr val="2C4B74"/>
              </a:solidFill>
              <a:latin typeface="Arial"/>
              <a:ea typeface="Arial"/>
              <a:cs typeface="Arial"/>
              <a:sym typeface="Arial"/>
            </a:endParaRPr>
          </a:p>
        </p:txBody>
      </p:sp>
      <p:sp>
        <p:nvSpPr>
          <p:cNvPr id="321" name="Google Shape;321;g3f0baa70722_0_227"/>
          <p:cNvSpPr txBox="1"/>
          <p:nvPr/>
        </p:nvSpPr>
        <p:spPr>
          <a:xfrm>
            <a:off x="6353475" y="1674403"/>
            <a:ext cx="5203500" cy="4087800"/>
          </a:xfrm>
          <a:prstGeom prst="rect">
            <a:avLst/>
          </a:prstGeom>
          <a:noFill/>
          <a:ln>
            <a:noFill/>
          </a:ln>
        </p:spPr>
        <p:txBody>
          <a:bodyPr anchorCtr="0" anchor="b" bIns="45700" lIns="91425" spcFirstLastPara="1" rIns="91425" wrap="square" tIns="45700">
            <a:normAutofit fontScale="90000"/>
          </a:bodyPr>
          <a:lstStyle/>
          <a:p>
            <a:pPr indent="0" lvl="0" marL="0" marR="0" rtl="1" algn="ctr">
              <a:lnSpc>
                <a:spcPct val="150000"/>
              </a:lnSpc>
              <a:spcBef>
                <a:spcPts val="0"/>
              </a:spcBef>
              <a:spcAft>
                <a:spcPts val="0"/>
              </a:spcAft>
              <a:buClr>
                <a:srgbClr val="2C4B74"/>
              </a:buClr>
              <a:buSzPct val="200000"/>
              <a:buFont typeface="Play"/>
              <a:buNone/>
            </a:pPr>
            <a:r>
              <a:rPr b="1" i="0" lang="iw-IL" sz="4800" u="none" cap="none" strike="noStrike">
                <a:solidFill>
                  <a:srgbClr val="2C4B74"/>
                </a:solidFill>
                <a:latin typeface="Arial"/>
                <a:ea typeface="Arial"/>
                <a:cs typeface="Arial"/>
                <a:sym typeface="Arial"/>
              </a:rPr>
              <a:t>ככל שהסכום יותר גדול יחסית להכנסה, הריבית תהיה יותר גבוה </a:t>
            </a:r>
            <a:endParaRPr b="0" i="0" sz="1400" u="none" cap="none" strike="noStrike">
              <a:solidFill>
                <a:srgbClr val="000000"/>
              </a:solidFill>
              <a:latin typeface="Arial"/>
              <a:ea typeface="Arial"/>
              <a:cs typeface="Arial"/>
              <a:sym typeface="Arial"/>
            </a:endParaRPr>
          </a:p>
        </p:txBody>
      </p:sp>
      <p:pic>
        <p:nvPicPr>
          <p:cNvPr descr="סכום נמוך ריבית נמוכה. סכום גבוה ריבית גבוה" id="322" name="Google Shape;322;g3f0baa70722_0_227"/>
          <p:cNvPicPr preferRelativeResize="0"/>
          <p:nvPr/>
        </p:nvPicPr>
        <p:blipFill rotWithShape="1">
          <a:blip r:embed="rId3">
            <a:alphaModFix/>
          </a:blip>
          <a:srcRect b="0" l="23860" r="23561" t="19801"/>
          <a:stretch/>
        </p:blipFill>
        <p:spPr>
          <a:xfrm>
            <a:off x="1469773" y="1836406"/>
            <a:ext cx="4714701" cy="392579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3f0baa70722_0_234"/>
          <p:cNvSpPr txBox="1"/>
          <p:nvPr/>
        </p:nvSpPr>
        <p:spPr>
          <a:xfrm>
            <a:off x="4942028" y="418297"/>
            <a:ext cx="180811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תרחיש 3</a:t>
            </a:r>
            <a:endParaRPr b="0" i="0" sz="1400" u="none" cap="none" strike="noStrike">
              <a:solidFill>
                <a:srgbClr val="000000"/>
              </a:solidFill>
              <a:latin typeface="Arial"/>
              <a:ea typeface="Arial"/>
              <a:cs typeface="Arial"/>
              <a:sym typeface="Arial"/>
            </a:endParaRPr>
          </a:p>
        </p:txBody>
      </p:sp>
      <p:sp>
        <p:nvSpPr>
          <p:cNvPr id="328" name="Google Shape;328;g3f0baa70722_0_234"/>
          <p:cNvSpPr txBox="1"/>
          <p:nvPr/>
        </p:nvSpPr>
        <p:spPr>
          <a:xfrm>
            <a:off x="1045880" y="2368543"/>
            <a:ext cx="10071900" cy="1908184"/>
          </a:xfrm>
          <a:prstGeom prst="rect">
            <a:avLst/>
          </a:prstGeom>
          <a:noFill/>
          <a:ln>
            <a:noFill/>
          </a:ln>
        </p:spPr>
        <p:txBody>
          <a:bodyPr anchorCtr="0" anchor="t" bIns="91425" lIns="91425" spcFirstLastPara="1" rIns="91425" wrap="square" tIns="91425">
            <a:spAutoFit/>
          </a:bodyPr>
          <a:lstStyle/>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שתי תלמידות, מאיה ושירה, מגיעות לבנק לבקש הלוואה של 3,000 ש"ח, שתיהן מבטיחות להחזיר את הכסף תוך </a:t>
            </a:r>
            <a:r>
              <a:rPr b="1" i="0" lang="iw-IL" sz="1400" u="none" cap="none" strike="noStrike">
                <a:solidFill>
                  <a:srgbClr val="000000"/>
                </a:solidFill>
                <a:latin typeface="Arial"/>
                <a:ea typeface="Arial"/>
                <a:cs typeface="Arial"/>
                <a:sym typeface="Arial"/>
              </a:rPr>
              <a:t>שנה בדיוק</a:t>
            </a:r>
            <a:r>
              <a:rPr b="0" i="0" lang="iw-IL" sz="14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rPr b="1" i="0" lang="iw-IL" sz="1400" u="none" cap="none" strike="noStrike">
                <a:solidFill>
                  <a:srgbClr val="000000"/>
                </a:solidFill>
                <a:latin typeface="Arial"/>
                <a:ea typeface="Arial"/>
                <a:cs typeface="Arial"/>
                <a:sym typeface="Arial"/>
              </a:rPr>
              <a:t>מאיה</a:t>
            </a:r>
            <a:r>
              <a:rPr b="0" i="0" lang="iw-IL" sz="1400" u="none" cap="none" strike="noStrike">
                <a:solidFill>
                  <a:srgbClr val="000000"/>
                </a:solidFill>
                <a:latin typeface="Arial"/>
                <a:ea typeface="Arial"/>
                <a:cs typeface="Arial"/>
                <a:sym typeface="Arial"/>
              </a:rPr>
              <a:t> מבקשת את הכסף כדי לקנות מיקסר מקצועי וציוד הדפסה אכיל לפתיחת עסק קטן של עוגות מעוצבות. היא אומרת לבנקאי: "אם מאיזושהי סיבה לא אצליח להחזיר את הכסף, תוכלו לקחת את המיקסר והציוד ולמכור אותם".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rPr b="1" i="0" lang="iw-IL" sz="1400" u="none" cap="none" strike="noStrike">
                <a:solidFill>
                  <a:srgbClr val="000000"/>
                </a:solidFill>
                <a:latin typeface="Arial"/>
                <a:ea typeface="Arial"/>
                <a:cs typeface="Arial"/>
                <a:sym typeface="Arial"/>
              </a:rPr>
              <a:t>שירה</a:t>
            </a:r>
            <a:r>
              <a:rPr b="0" i="0" lang="iw-IL" sz="1400" u="none" cap="none" strike="noStrike">
                <a:solidFill>
                  <a:srgbClr val="000000"/>
                </a:solidFill>
                <a:latin typeface="Arial"/>
                <a:ea typeface="Arial"/>
                <a:cs typeface="Arial"/>
                <a:sym typeface="Arial"/>
              </a:rPr>
              <a:t> מבקשת את הכסף כדי לטוס עם חברות לפסטיבל מוזיקה בקיץ בחו"ל. ברגע שהיא קונה את כרטיס הטיסה והמלון, הכסף נעלם.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9" name="Google Shape;329;g3f0baa70722_0_234"/>
          <p:cNvPicPr preferRelativeResize="0"/>
          <p:nvPr/>
        </p:nvPicPr>
        <p:blipFill rotWithShape="1">
          <a:blip r:embed="rId3">
            <a:alphaModFix/>
          </a:blip>
          <a:srcRect b="51804" l="0" r="0" t="0"/>
          <a:stretch/>
        </p:blipFill>
        <p:spPr>
          <a:xfrm>
            <a:off x="1589070" y="1710583"/>
            <a:ext cx="9753600" cy="2566144"/>
          </a:xfrm>
          <a:prstGeom prst="rect">
            <a:avLst/>
          </a:prstGeom>
          <a:noFill/>
          <a:ln>
            <a:noFill/>
          </a:ln>
        </p:spPr>
      </p:pic>
      <p:sp>
        <p:nvSpPr>
          <p:cNvPr id="330" name="Google Shape;330;g3f0baa70722_0_234"/>
          <p:cNvSpPr txBox="1"/>
          <p:nvPr/>
        </p:nvSpPr>
        <p:spPr>
          <a:xfrm>
            <a:off x="820990" y="4531894"/>
            <a:ext cx="10521680" cy="615523"/>
          </a:xfrm>
          <a:prstGeom prst="rect">
            <a:avLst/>
          </a:prstGeom>
          <a:noFill/>
          <a:ln>
            <a:noFill/>
          </a:ln>
        </p:spPr>
        <p:txBody>
          <a:bodyPr anchorCtr="0" anchor="t" bIns="91425" lIns="91425" spcFirstLastPara="1" rIns="91425" wrap="square" tIns="91425">
            <a:spAutoFit/>
          </a:bodyPr>
          <a:lstStyle/>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000000"/>
                </a:solidFill>
                <a:latin typeface="Arial"/>
                <a:ea typeface="Arial"/>
                <a:cs typeface="Arial"/>
                <a:sym typeface="Arial"/>
              </a:rPr>
              <a:t>השאלה:</a:t>
            </a:r>
            <a:r>
              <a:rPr b="0" i="0" lang="iw-IL" sz="2800" u="none" cap="none" strike="noStrike">
                <a:solidFill>
                  <a:srgbClr val="000000"/>
                </a:solidFill>
                <a:latin typeface="Arial"/>
                <a:ea typeface="Arial"/>
                <a:cs typeface="Arial"/>
                <a:sym typeface="Arial"/>
              </a:rPr>
              <a:t> למי מהן מנהל הבנק יציע הלוואה בריבית זולה ומשתלמת יותר? </a:t>
            </a:r>
            <a:endParaRPr b="0" i="0" sz="4000" u="none" cap="none" strike="noStrike">
              <a:solidFill>
                <a:srgbClr val="000000"/>
              </a:solidFill>
              <a:latin typeface="Arial"/>
              <a:ea typeface="Arial"/>
              <a:cs typeface="Arial"/>
              <a:sym typeface="Arial"/>
            </a:endParaRPr>
          </a:p>
        </p:txBody>
      </p:sp>
      <p:sp>
        <p:nvSpPr>
          <p:cNvPr id="331" name="Google Shape;331;g3f0baa70722_0_234"/>
          <p:cNvSpPr txBox="1"/>
          <p:nvPr/>
        </p:nvSpPr>
        <p:spPr>
          <a:xfrm>
            <a:off x="2176853" y="5402584"/>
            <a:ext cx="774593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i="0" lang="iw-IL" sz="4800" u="none" cap="none" strike="noStrike">
                <a:solidFill>
                  <a:schemeClr val="dk1"/>
                </a:solidFill>
                <a:latin typeface="Arial"/>
                <a:ea typeface="Arial"/>
                <a:cs typeface="Arial"/>
                <a:sym typeface="Arial"/>
              </a:rPr>
              <a:t> מאיה </a:t>
            </a:r>
            <a:r>
              <a:rPr b="0" i="0" lang="iw-IL" sz="3600" u="none" cap="none" strike="noStrike">
                <a:solidFill>
                  <a:schemeClr val="dk1"/>
                </a:solidFill>
                <a:latin typeface="Arial"/>
                <a:ea typeface="Arial"/>
                <a:cs typeface="Arial"/>
                <a:sym typeface="Arial"/>
              </a:rPr>
              <a:t>תקבל ריבית הרבה יותר זולה</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31"/>
                                        </p:tgtEl>
                                        <p:attrNameLst>
                                          <p:attrName>style.visibility</p:attrName>
                                        </p:attrNameLst>
                                      </p:cBhvr>
                                      <p:to>
                                        <p:strVal val="visible"/>
                                      </p:to>
                                    </p:set>
                                    <p:anim calcmode="lin" valueType="num">
                                      <p:cBhvr additive="base">
                                        <p:cTn dur="500"/>
                                        <p:tgtEl>
                                          <p:spTgt spid="331"/>
                                        </p:tgtEl>
                                        <p:attrNameLst>
                                          <p:attrName>ppt_w</p:attrName>
                                        </p:attrNameLst>
                                      </p:cBhvr>
                                      <p:tavLst>
                                        <p:tav fmla="" tm="0">
                                          <p:val>
                                            <p:strVal val="0"/>
                                          </p:val>
                                        </p:tav>
                                        <p:tav fmla="" tm="100000">
                                          <p:val>
                                            <p:strVal val="#ppt_w"/>
                                          </p:val>
                                        </p:tav>
                                      </p:tavLst>
                                    </p:anim>
                                    <p:anim calcmode="lin" valueType="num">
                                      <p:cBhvr additive="base">
                                        <p:cTn dur="500"/>
                                        <p:tgtEl>
                                          <p:spTgt spid="33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f0baa70722_0_242"/>
          <p:cNvSpPr txBox="1"/>
          <p:nvPr>
            <p:ph type="ctrTitle"/>
          </p:nvPr>
        </p:nvSpPr>
        <p:spPr>
          <a:xfrm>
            <a:off x="5371825" y="1478350"/>
            <a:ext cx="5203500" cy="4137600"/>
          </a:xfrm>
          <a:prstGeom prst="rect">
            <a:avLst/>
          </a:prstGeom>
          <a:noFill/>
          <a:ln>
            <a:noFill/>
          </a:ln>
        </p:spPr>
        <p:txBody>
          <a:bodyPr anchorCtr="0" anchor="b" bIns="45700" lIns="91425" spcFirstLastPara="1" rIns="91425" wrap="square" tIns="45700">
            <a:normAutofit fontScale="90000"/>
          </a:bodyPr>
          <a:lstStyle/>
          <a:p>
            <a:pPr indent="0" lvl="0" marL="0" rtl="1" algn="r">
              <a:lnSpc>
                <a:spcPct val="150000"/>
              </a:lnSpc>
              <a:spcBef>
                <a:spcPts val="0"/>
              </a:spcBef>
              <a:spcAft>
                <a:spcPts val="0"/>
              </a:spcAft>
              <a:buClr>
                <a:srgbClr val="2C4B74"/>
              </a:buClr>
              <a:buSzPct val="222222"/>
              <a:buFont typeface="Play"/>
              <a:buNone/>
            </a:pPr>
            <a:r>
              <a:rPr b="1" lang="iw-IL" sz="4800">
                <a:solidFill>
                  <a:srgbClr val="2C4B74"/>
                </a:solidFill>
                <a:latin typeface="Arial"/>
                <a:ea typeface="Arial"/>
                <a:cs typeface="Arial"/>
                <a:sym typeface="Arial"/>
              </a:rPr>
              <a:t>ככל שרמת הסיכון לגבי החזר ההלוואה גבוה יותר הריבית תהיה גבוה יותר  </a:t>
            </a:r>
            <a:endParaRPr b="1" sz="4800">
              <a:solidFill>
                <a:srgbClr val="2C4B74"/>
              </a:solidFill>
              <a:latin typeface="Arial"/>
              <a:ea typeface="Arial"/>
              <a:cs typeface="Arial"/>
              <a:sym typeface="Arial"/>
            </a:endParaRPr>
          </a:p>
        </p:txBody>
      </p:sp>
      <p:pic>
        <p:nvPicPr>
          <p:cNvPr id="337" name="Google Shape;337;g3f0baa70722_0_242"/>
          <p:cNvPicPr preferRelativeResize="0"/>
          <p:nvPr/>
        </p:nvPicPr>
        <p:blipFill rotWithShape="1">
          <a:blip r:embed="rId3">
            <a:alphaModFix/>
          </a:blip>
          <a:srcRect b="0" l="0" r="0" t="0"/>
          <a:stretch/>
        </p:blipFill>
        <p:spPr>
          <a:xfrm>
            <a:off x="2962875" y="1966275"/>
            <a:ext cx="1971675" cy="37242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3f0baa70722_0_221"/>
          <p:cNvSpPr txBox="1"/>
          <p:nvPr/>
        </p:nvSpPr>
        <p:spPr>
          <a:xfrm>
            <a:off x="4942028" y="418297"/>
            <a:ext cx="180811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Arial"/>
                <a:ea typeface="Arial"/>
                <a:cs typeface="Arial"/>
                <a:sym typeface="Arial"/>
              </a:rPr>
              <a:t>תרחיש 4</a:t>
            </a:r>
            <a:endParaRPr b="0" i="0" sz="1400" u="none" cap="none" strike="noStrike">
              <a:solidFill>
                <a:srgbClr val="000000"/>
              </a:solidFill>
              <a:latin typeface="Arial"/>
              <a:ea typeface="Arial"/>
              <a:cs typeface="Arial"/>
              <a:sym typeface="Arial"/>
            </a:endParaRPr>
          </a:p>
        </p:txBody>
      </p:sp>
      <p:sp>
        <p:nvSpPr>
          <p:cNvPr id="343" name="Google Shape;343;g3f0baa70722_0_221"/>
          <p:cNvSpPr txBox="1"/>
          <p:nvPr/>
        </p:nvSpPr>
        <p:spPr>
          <a:xfrm>
            <a:off x="2533441" y="2333544"/>
            <a:ext cx="8402575" cy="2769959"/>
          </a:xfrm>
          <a:prstGeom prst="rect">
            <a:avLst/>
          </a:prstGeom>
          <a:noFill/>
          <a:ln>
            <a:noFill/>
          </a:ln>
        </p:spPr>
        <p:txBody>
          <a:bodyPr anchorCtr="0" anchor="t" bIns="91425" lIns="91425" spcFirstLastPara="1" rIns="91425" wrap="square" tIns="91425">
            <a:spAutoFit/>
          </a:bodyPr>
          <a:lstStyle/>
          <a:p>
            <a:pPr indent="0" lvl="0" marL="0" marR="0" rtl="1" algn="l">
              <a:lnSpc>
                <a:spcPct val="100000"/>
              </a:lnSpc>
              <a:spcBef>
                <a:spcPts val="0"/>
              </a:spcBef>
              <a:spcAft>
                <a:spcPts val="0"/>
              </a:spcAft>
              <a:buClr>
                <a:srgbClr val="000000"/>
              </a:buClr>
              <a:buSzPts val="1400"/>
              <a:buFont typeface="Arial"/>
              <a:buNone/>
            </a:pPr>
            <a:r>
              <a:rPr b="1" i="0" lang="iw-IL" sz="1400" u="none" cap="none" strike="noStrike">
                <a:solidFill>
                  <a:srgbClr val="000000"/>
                </a:solidFill>
                <a:latin typeface="Arial"/>
                <a:ea typeface="Arial"/>
                <a:cs typeface="Arial"/>
                <a:sym typeface="Arial"/>
              </a:rPr>
              <a:t>עסקה א':</a:t>
            </a:r>
            <a:r>
              <a:rPr b="0" i="0" lang="iw-IL" sz="1400" u="none" cap="none" strike="noStrike">
                <a:solidFill>
                  <a:srgbClr val="000000"/>
                </a:solidFill>
                <a:latin typeface="Arial"/>
                <a:ea typeface="Arial"/>
                <a:cs typeface="Arial"/>
                <a:sym typeface="Arial"/>
              </a:rPr>
              <a:t> משפחת כהן לוקחת הלוואה ענקית של 100,000 ש"ח כדי לקנות רכב משפחתי חדש. הם יחזירו את הכסף במשך </a:t>
            </a:r>
            <a:r>
              <a:rPr b="1" i="0" lang="iw-IL" sz="1400" u="none" cap="none" strike="noStrike">
                <a:solidFill>
                  <a:srgbClr val="000000"/>
                </a:solidFill>
                <a:latin typeface="Arial"/>
                <a:ea typeface="Arial"/>
                <a:cs typeface="Arial"/>
                <a:sym typeface="Arial"/>
              </a:rPr>
              <a:t>5 שנים</a:t>
            </a:r>
            <a:r>
              <a:rPr b="0" i="0" lang="iw-IL" sz="1400" u="none" cap="none" strike="noStrike">
                <a:solidFill>
                  <a:srgbClr val="000000"/>
                </a:solidFill>
                <a:latin typeface="Arial"/>
                <a:ea typeface="Arial"/>
                <a:cs typeface="Arial"/>
                <a:sym typeface="Arial"/>
              </a:rPr>
              <a:t>. הרכב משועבד לבנק.</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rPr b="1" i="0" lang="iw-IL" sz="1400" u="none" cap="none" strike="noStrike">
                <a:solidFill>
                  <a:srgbClr val="000000"/>
                </a:solidFill>
                <a:latin typeface="Arial"/>
                <a:ea typeface="Arial"/>
                <a:cs typeface="Arial"/>
                <a:sym typeface="Arial"/>
              </a:rPr>
              <a:t>עסקה ב':</a:t>
            </a:r>
            <a:r>
              <a:rPr b="0" i="0" lang="iw-IL" sz="1400" u="none" cap="none" strike="noStrike">
                <a:solidFill>
                  <a:srgbClr val="000000"/>
                </a:solidFill>
                <a:latin typeface="Arial"/>
                <a:ea typeface="Arial"/>
                <a:cs typeface="Arial"/>
                <a:sym typeface="Arial"/>
              </a:rPr>
              <a:t> צעיר בן 22 נמצא במשיכת יתר (מינוס) של 5,000 ש"ח בחשבון העובר ושב שלו, כי הוא בזבז מעבר למה שהרוויח. הוא לא לקח הלוואה מסודרת, פשוט השתמש בכסף שאין לו.</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rPr b="1" i="0" lang="iw-IL" sz="1400" u="none" cap="none" strike="noStrike">
                <a:solidFill>
                  <a:srgbClr val="000000"/>
                </a:solidFill>
                <a:latin typeface="Arial"/>
                <a:ea typeface="Arial"/>
                <a:cs typeface="Arial"/>
                <a:sym typeface="Arial"/>
              </a:rPr>
              <a:t>השאלה :</a:t>
            </a:r>
            <a:r>
              <a:rPr b="0" i="0" lang="iw-IL" sz="1400" u="none" cap="none" strike="noStrike">
                <a:solidFill>
                  <a:srgbClr val="000000"/>
                </a:solidFill>
                <a:latin typeface="Arial"/>
                <a:ea typeface="Arial"/>
                <a:cs typeface="Arial"/>
                <a:sym typeface="Arial"/>
              </a:rPr>
              <a:t> על איזו עסקה שיעור הריבית (האחוז) יהיה קטלני וגבוה יותר? על 100,000 ש"ח או על ה-5,000 ש"ח?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iw-IL"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1"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4" name="Google Shape;344;g3f0baa70722_0_221"/>
          <p:cNvPicPr preferRelativeResize="0"/>
          <p:nvPr/>
        </p:nvPicPr>
        <p:blipFill rotWithShape="1">
          <a:blip r:embed="rId3">
            <a:alphaModFix/>
          </a:blip>
          <a:srcRect b="0" l="0" r="0" t="79600"/>
          <a:stretch/>
        </p:blipFill>
        <p:spPr>
          <a:xfrm>
            <a:off x="2139948" y="4039023"/>
            <a:ext cx="8402575" cy="935725"/>
          </a:xfrm>
          <a:prstGeom prst="rect">
            <a:avLst/>
          </a:prstGeom>
          <a:noFill/>
          <a:ln>
            <a:noFill/>
          </a:ln>
        </p:spPr>
      </p:pic>
      <p:pic>
        <p:nvPicPr>
          <p:cNvPr id="345" name="Google Shape;345;g3f0baa70722_0_221"/>
          <p:cNvPicPr preferRelativeResize="0"/>
          <p:nvPr/>
        </p:nvPicPr>
        <p:blipFill rotWithShape="1">
          <a:blip r:embed="rId3">
            <a:alphaModFix/>
          </a:blip>
          <a:srcRect b="41027" l="0" r="0" t="0"/>
          <a:stretch/>
        </p:blipFill>
        <p:spPr>
          <a:xfrm>
            <a:off x="2139947" y="1333948"/>
            <a:ext cx="8402575" cy="2705075"/>
          </a:xfrm>
          <a:prstGeom prst="rect">
            <a:avLst/>
          </a:prstGeom>
          <a:noFill/>
          <a:ln>
            <a:noFill/>
          </a:ln>
        </p:spPr>
      </p:pic>
      <p:sp>
        <p:nvSpPr>
          <p:cNvPr id="346" name="Google Shape;346;g3f0baa70722_0_221"/>
          <p:cNvSpPr txBox="1"/>
          <p:nvPr/>
        </p:nvSpPr>
        <p:spPr>
          <a:xfrm>
            <a:off x="609600" y="5316853"/>
            <a:ext cx="11125200" cy="83099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4800"/>
              <a:buFont typeface="Arial"/>
              <a:buNone/>
            </a:pPr>
            <a:r>
              <a:rPr b="1" i="0" lang="iw-IL" sz="4800" u="none" cap="none" strike="noStrike">
                <a:solidFill>
                  <a:schemeClr val="dk1"/>
                </a:solidFill>
                <a:latin typeface="Arial"/>
                <a:ea typeface="Arial"/>
                <a:cs typeface="Arial"/>
                <a:sym typeface="Arial"/>
              </a:rPr>
              <a:t> עסקה ב  </a:t>
            </a:r>
            <a:r>
              <a:rPr b="0" i="0" lang="iw-IL" sz="3200" u="none" cap="none" strike="noStrike">
                <a:solidFill>
                  <a:schemeClr val="dk1"/>
                </a:solidFill>
                <a:latin typeface="Arial"/>
                <a:ea typeface="Arial"/>
                <a:cs typeface="Arial"/>
                <a:sym typeface="Arial"/>
              </a:rPr>
              <a:t>שיעור הריבית על המינוס 5000 ש"ח  יהיה יקר יותר</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500"/>
                                        <p:tgtEl>
                                          <p:spTgt spid="346"/>
                                        </p:tgtEl>
                                        <p:attrNameLst>
                                          <p:attrName>ppt_w</p:attrName>
                                        </p:attrNameLst>
                                      </p:cBhvr>
                                      <p:tavLst>
                                        <p:tav fmla="" tm="0">
                                          <p:val>
                                            <p:strVal val="0"/>
                                          </p:val>
                                        </p:tav>
                                        <p:tav fmla="" tm="100000">
                                          <p:val>
                                            <p:strVal val="#ppt_w"/>
                                          </p:val>
                                        </p:tav>
                                      </p:tavLst>
                                    </p:anim>
                                    <p:anim calcmode="lin" valueType="num">
                                      <p:cBhvr additive="base">
                                        <p:cTn dur="500"/>
                                        <p:tgtEl>
                                          <p:spTgt spid="34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f0baa70722_0_259"/>
          <p:cNvSpPr txBox="1"/>
          <p:nvPr>
            <p:ph type="ctrTitle"/>
          </p:nvPr>
        </p:nvSpPr>
        <p:spPr>
          <a:xfrm>
            <a:off x="5551900" y="1951000"/>
            <a:ext cx="5203500" cy="4038600"/>
          </a:xfrm>
          <a:prstGeom prst="rect">
            <a:avLst/>
          </a:prstGeom>
          <a:noFill/>
          <a:ln>
            <a:noFill/>
          </a:ln>
        </p:spPr>
        <p:txBody>
          <a:bodyPr anchorCtr="0" anchor="b" bIns="45700" lIns="91425" spcFirstLastPara="1" rIns="91425" wrap="square" tIns="45700">
            <a:normAutofit fontScale="90000"/>
          </a:bodyPr>
          <a:lstStyle/>
          <a:p>
            <a:pPr indent="0" lvl="0" marL="0" rtl="1" algn="r">
              <a:lnSpc>
                <a:spcPct val="150000"/>
              </a:lnSpc>
              <a:spcBef>
                <a:spcPts val="0"/>
              </a:spcBef>
              <a:spcAft>
                <a:spcPts val="0"/>
              </a:spcAft>
              <a:buClr>
                <a:srgbClr val="2C4B74"/>
              </a:buClr>
              <a:buSzPct val="200000"/>
              <a:buFont typeface="Play"/>
              <a:buNone/>
            </a:pPr>
            <a:r>
              <a:rPr lang="iw-IL" sz="4800">
                <a:solidFill>
                  <a:srgbClr val="2C4B74"/>
                </a:solidFill>
                <a:latin typeface="Arial"/>
                <a:ea typeface="Arial"/>
                <a:cs typeface="Arial"/>
                <a:sym typeface="Arial"/>
              </a:rPr>
              <a:t>לסיכום </a:t>
            </a:r>
            <a:br>
              <a:rPr lang="iw-IL" sz="4800">
                <a:solidFill>
                  <a:srgbClr val="2C4B74"/>
                </a:solidFill>
                <a:latin typeface="Arial"/>
                <a:ea typeface="Arial"/>
                <a:cs typeface="Arial"/>
                <a:sym typeface="Arial"/>
              </a:rPr>
            </a:br>
            <a:r>
              <a:rPr lang="iw-IL" sz="4800">
                <a:solidFill>
                  <a:srgbClr val="2C4B74"/>
                </a:solidFill>
                <a:latin typeface="Arial"/>
                <a:ea typeface="Arial"/>
                <a:cs typeface="Arial"/>
                <a:sym typeface="Arial"/>
              </a:rPr>
              <a:t> מינוס זו ההלוואה הכי גרועה ויקרה שאפשר לקחת</a:t>
            </a:r>
            <a:endParaRPr sz="4800">
              <a:solidFill>
                <a:srgbClr val="2C4B74"/>
              </a:solidFill>
              <a:latin typeface="Arial"/>
              <a:ea typeface="Arial"/>
              <a:cs typeface="Arial"/>
              <a:sym typeface="Arial"/>
            </a:endParaRPr>
          </a:p>
          <a:p>
            <a:pPr indent="0" lvl="0" marL="0" rtl="1" algn="r">
              <a:lnSpc>
                <a:spcPct val="150000"/>
              </a:lnSpc>
              <a:spcBef>
                <a:spcPts val="0"/>
              </a:spcBef>
              <a:spcAft>
                <a:spcPts val="0"/>
              </a:spcAft>
              <a:buClr>
                <a:srgbClr val="2C4B74"/>
              </a:buClr>
              <a:buSzPct val="200000"/>
              <a:buFont typeface="Play"/>
              <a:buNone/>
            </a:pPr>
            <a:r>
              <a:t/>
            </a:r>
            <a:endParaRPr sz="4800">
              <a:solidFill>
                <a:srgbClr val="2C4B74"/>
              </a:solidFill>
              <a:latin typeface="Arial"/>
              <a:ea typeface="Arial"/>
              <a:cs typeface="Arial"/>
              <a:sym typeface="Arial"/>
            </a:endParaRPr>
          </a:p>
        </p:txBody>
      </p:sp>
      <p:pic>
        <p:nvPicPr>
          <p:cNvPr id="352" name="Google Shape;352;g3f0baa70722_0_259"/>
          <p:cNvPicPr preferRelativeResize="0"/>
          <p:nvPr/>
        </p:nvPicPr>
        <p:blipFill rotWithShape="1">
          <a:blip r:embed="rId3">
            <a:alphaModFix/>
          </a:blip>
          <a:srcRect b="0" l="0" r="0" t="0"/>
          <a:stretch/>
        </p:blipFill>
        <p:spPr>
          <a:xfrm>
            <a:off x="1298950" y="1774029"/>
            <a:ext cx="4690114" cy="33099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4"/>
          <p:cNvSpPr txBox="1"/>
          <p:nvPr>
            <p:ph type="ctrTitle"/>
          </p:nvPr>
        </p:nvSpPr>
        <p:spPr>
          <a:xfrm>
            <a:off x="5440544" y="1355770"/>
            <a:ext cx="5777944" cy="1233054"/>
          </a:xfrm>
          <a:prstGeom prst="rect">
            <a:avLst/>
          </a:prstGeom>
          <a:noFill/>
          <a:ln>
            <a:noFill/>
          </a:ln>
        </p:spPr>
        <p:txBody>
          <a:bodyPr anchorCtr="0" anchor="b" bIns="45700" lIns="91425" spcFirstLastPara="1" rIns="91425" wrap="square" tIns="45700">
            <a:normAutofit/>
          </a:bodyPr>
          <a:lstStyle/>
          <a:p>
            <a:pPr indent="0" lvl="0" marL="0" rtl="1" algn="ctr">
              <a:lnSpc>
                <a:spcPct val="150000"/>
              </a:lnSpc>
              <a:spcBef>
                <a:spcPts val="0"/>
              </a:spcBef>
              <a:spcAft>
                <a:spcPts val="0"/>
              </a:spcAft>
              <a:buClr>
                <a:srgbClr val="2C4B74"/>
              </a:buClr>
              <a:buSzPts val="8000"/>
              <a:buFont typeface="Play"/>
              <a:buNone/>
            </a:pPr>
            <a:r>
              <a:rPr lang="iw-IL" sz="4000">
                <a:solidFill>
                  <a:srgbClr val="2C4B74"/>
                </a:solidFill>
                <a:latin typeface="Arial"/>
                <a:ea typeface="Arial"/>
                <a:cs typeface="Arial"/>
                <a:sym typeface="Arial"/>
              </a:rPr>
              <a:t>נוסחאות וחישובי ריבית</a:t>
            </a:r>
            <a:endParaRPr sz="4000">
              <a:solidFill>
                <a:srgbClr val="2C4B74"/>
              </a:solidFill>
              <a:latin typeface="Arial"/>
              <a:ea typeface="Arial"/>
              <a:cs typeface="Arial"/>
              <a:sym typeface="Arial"/>
            </a:endParaRPr>
          </a:p>
        </p:txBody>
      </p:sp>
      <p:sp>
        <p:nvSpPr>
          <p:cNvPr id="358" name="Google Shape;358;p14"/>
          <p:cNvSpPr txBox="1"/>
          <p:nvPr/>
        </p:nvSpPr>
        <p:spPr>
          <a:xfrm>
            <a:off x="6096000" y="2834177"/>
            <a:ext cx="4467032" cy="223984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400"/>
              <a:buFont typeface="Arial"/>
              <a:buNone/>
            </a:pPr>
            <a:r>
              <a:rPr b="0" i="0" lang="iw-IL" sz="2400" u="none" cap="none" strike="noStrike">
                <a:solidFill>
                  <a:schemeClr val="dk1"/>
                </a:solidFill>
                <a:latin typeface="Arial"/>
                <a:ea typeface="Arial"/>
                <a:cs typeface="Arial"/>
                <a:sym typeface="Arial"/>
              </a:rPr>
              <a:t>At  = הסכום המצטבר לאחר t שנים</a:t>
            </a:r>
            <a:endParaRPr b="0" i="0" sz="24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400"/>
              <a:buFont typeface="Arial"/>
              <a:buNone/>
            </a:pPr>
            <a:r>
              <a:rPr b="0" i="0" lang="iw-IL" sz="2400" u="none" cap="none" strike="noStrike">
                <a:solidFill>
                  <a:schemeClr val="dk1"/>
                </a:solidFill>
                <a:latin typeface="Arial"/>
                <a:ea typeface="Arial"/>
                <a:cs typeface="Arial"/>
                <a:sym typeface="Arial"/>
              </a:rPr>
              <a:t>K = הקרן (הסכום ההתחלתי) </a:t>
            </a:r>
            <a:endParaRPr b="0" i="0" sz="24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400"/>
              <a:buFont typeface="Arial"/>
              <a:buNone/>
            </a:pPr>
            <a:r>
              <a:rPr b="0" i="0" lang="iw-IL" sz="2400" u="none" cap="none" strike="noStrike">
                <a:solidFill>
                  <a:schemeClr val="dk1"/>
                </a:solidFill>
                <a:latin typeface="Arial"/>
                <a:ea typeface="Arial"/>
                <a:cs typeface="Arial"/>
                <a:sym typeface="Arial"/>
              </a:rPr>
              <a:t>r  = שיעור הריבית באחוזים</a:t>
            </a:r>
            <a:endParaRPr b="0" i="0" sz="24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400"/>
              <a:buFont typeface="Arial"/>
              <a:buNone/>
            </a:pPr>
            <a:r>
              <a:rPr b="0" i="0" lang="iw-IL" sz="2400" u="none" cap="none" strike="noStrike">
                <a:solidFill>
                  <a:schemeClr val="dk1"/>
                </a:solidFill>
                <a:latin typeface="Arial"/>
                <a:ea typeface="Arial"/>
                <a:cs typeface="Arial"/>
                <a:sym typeface="Arial"/>
              </a:rPr>
              <a:t>t  = זמן (בדרך כלל נמדד בשנים)</a:t>
            </a:r>
            <a:endParaRPr b="0" i="0" sz="2400" u="none" cap="none" strike="noStrike">
              <a:solidFill>
                <a:schemeClr val="dk1"/>
              </a:solidFill>
              <a:latin typeface="Arial"/>
              <a:ea typeface="Arial"/>
              <a:cs typeface="Arial"/>
              <a:sym typeface="Arial"/>
            </a:endParaRPr>
          </a:p>
        </p:txBody>
      </p:sp>
      <p:pic>
        <p:nvPicPr>
          <p:cNvPr id="359" name="Google Shape;359;p14"/>
          <p:cNvPicPr preferRelativeResize="0"/>
          <p:nvPr/>
        </p:nvPicPr>
        <p:blipFill rotWithShape="1">
          <a:blip r:embed="rId3">
            <a:alphaModFix/>
          </a:blip>
          <a:srcRect b="0" l="0" r="0" t="0"/>
          <a:stretch/>
        </p:blipFill>
        <p:spPr>
          <a:xfrm>
            <a:off x="2133196" y="118433"/>
            <a:ext cx="2061851" cy="1438471"/>
          </a:xfrm>
          <a:prstGeom prst="rect">
            <a:avLst/>
          </a:prstGeom>
          <a:noFill/>
          <a:ln>
            <a:noFill/>
          </a:ln>
          <a:effectLst>
            <a:outerShdw blurRad="292100" rotWithShape="0" algn="tl" dir="2700000" dist="139700">
              <a:srgbClr val="333333">
                <a:alpha val="65098"/>
              </a:srgbClr>
            </a:outerShdw>
          </a:effectLst>
        </p:spPr>
      </p:pic>
      <p:sp>
        <p:nvSpPr>
          <p:cNvPr id="360" name="Google Shape;360;p14"/>
          <p:cNvSpPr txBox="1"/>
          <p:nvPr/>
        </p:nvSpPr>
        <p:spPr>
          <a:xfrm>
            <a:off x="1253865" y="1972297"/>
            <a:ext cx="3705418" cy="1456703"/>
          </a:xfrm>
          <a:prstGeom prst="rect">
            <a:avLst/>
          </a:prstGeom>
          <a:noFill/>
          <a:ln>
            <a:noFill/>
          </a:ln>
        </p:spPr>
        <p:txBody>
          <a:bodyPr anchorCtr="0" anchor="t" bIns="91425" lIns="91425" spcFirstLastPara="1" rIns="91425" wrap="square" tIns="91425">
            <a:no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הסכום שהצטבר בשיטת </a:t>
            </a:r>
            <a:endParaRPr b="0" i="0" sz="2800" u="none" cap="none" strike="noStrike">
              <a:solidFill>
                <a:schemeClr val="dk1"/>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ריבית דריבית </a:t>
            </a:r>
            <a:endParaRPr b="0" i="0" sz="2800" u="none" cap="none" strike="noStrike">
              <a:solidFill>
                <a:schemeClr val="dk1"/>
              </a:solidFill>
              <a:latin typeface="Arial"/>
              <a:ea typeface="Arial"/>
              <a:cs typeface="Arial"/>
              <a:sym typeface="Arial"/>
            </a:endParaRPr>
          </a:p>
        </p:txBody>
      </p:sp>
      <p:sp>
        <p:nvSpPr>
          <p:cNvPr id="361" name="Google Shape;361;p14"/>
          <p:cNvSpPr/>
          <p:nvPr/>
        </p:nvSpPr>
        <p:spPr>
          <a:xfrm>
            <a:off x="1828294" y="3429000"/>
            <a:ext cx="2845138" cy="523220"/>
          </a:xfrm>
          <a:prstGeom prst="rect">
            <a:avLst/>
          </a:prstGeom>
          <a:blipFill rotWithShape="1">
            <a:blip r:embed="rId4">
              <a:alphaModFix/>
            </a:blip>
            <a:stretch>
              <a:fillRect b="-31764" l="-4496" r="0" t="-12941"/>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62" name="Google Shape;362;p14"/>
          <p:cNvSpPr/>
          <p:nvPr/>
        </p:nvSpPr>
        <p:spPr>
          <a:xfrm>
            <a:off x="1253865" y="1907585"/>
            <a:ext cx="3724469" cy="2239844"/>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sp>
        <p:nvSpPr>
          <p:cNvPr id="363" name="Google Shape;363;p14"/>
          <p:cNvSpPr txBox="1"/>
          <p:nvPr/>
        </p:nvSpPr>
        <p:spPr>
          <a:xfrm>
            <a:off x="1263390" y="4345670"/>
            <a:ext cx="3705418" cy="1456703"/>
          </a:xfrm>
          <a:prstGeom prst="rect">
            <a:avLst/>
          </a:prstGeom>
          <a:noFill/>
          <a:ln>
            <a:noFill/>
          </a:ln>
        </p:spPr>
        <p:txBody>
          <a:bodyPr anchorCtr="0" anchor="t" bIns="91425" lIns="91425" spcFirstLastPara="1" rIns="91425" wrap="square" tIns="91425">
            <a:noAutofit/>
          </a:bodyPr>
          <a:lstStyle/>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הסכום שהצטבר בשיטת </a:t>
            </a:r>
            <a:endParaRPr b="0" i="0" sz="2800" u="none" cap="none" strike="noStrike">
              <a:solidFill>
                <a:schemeClr val="dk1"/>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ריבית פשוטה</a:t>
            </a:r>
            <a:endParaRPr b="0" i="0" sz="2800" u="none" cap="none" strike="noStrike">
              <a:solidFill>
                <a:schemeClr val="dk1"/>
              </a:solidFill>
              <a:latin typeface="Arial"/>
              <a:ea typeface="Arial"/>
              <a:cs typeface="Arial"/>
              <a:sym typeface="Arial"/>
            </a:endParaRPr>
          </a:p>
        </p:txBody>
      </p:sp>
      <p:sp>
        <p:nvSpPr>
          <p:cNvPr id="364" name="Google Shape;364;p14"/>
          <p:cNvSpPr/>
          <p:nvPr/>
        </p:nvSpPr>
        <p:spPr>
          <a:xfrm>
            <a:off x="1684005" y="5651102"/>
            <a:ext cx="3284874" cy="523220"/>
          </a:xfrm>
          <a:prstGeom prst="rect">
            <a:avLst/>
          </a:prstGeom>
          <a:blipFill rotWithShape="1">
            <a:blip r:embed="rId5">
              <a:alphaModFix/>
            </a:blip>
            <a:stretch>
              <a:fillRect b="-31395" l="-3711" r="0" t="-1162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65" name="Google Shape;365;p14"/>
          <p:cNvSpPr/>
          <p:nvPr/>
        </p:nvSpPr>
        <p:spPr>
          <a:xfrm>
            <a:off x="1244337" y="4345678"/>
            <a:ext cx="3724500" cy="2239800"/>
          </a:xfrm>
          <a:prstGeom prst="rect">
            <a:avLst/>
          </a:prstGeom>
          <a:no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60"/>
                                        </p:tgtEl>
                                        <p:attrNameLst>
                                          <p:attrName>style.visibility</p:attrName>
                                        </p:attrNameLst>
                                      </p:cBhvr>
                                      <p:to>
                                        <p:strVal val="visible"/>
                                      </p:to>
                                    </p:set>
                                    <p:anim calcmode="lin" valueType="num">
                                      <p:cBhvr additive="base">
                                        <p:cTn dur="500"/>
                                        <p:tgtEl>
                                          <p:spTgt spid="360"/>
                                        </p:tgtEl>
                                        <p:attrNameLst>
                                          <p:attrName>ppt_w</p:attrName>
                                        </p:attrNameLst>
                                      </p:cBhvr>
                                      <p:tavLst>
                                        <p:tav fmla="" tm="0">
                                          <p:val>
                                            <p:strVal val="0"/>
                                          </p:val>
                                        </p:tav>
                                        <p:tav fmla="" tm="100000">
                                          <p:val>
                                            <p:strVal val="#ppt_w"/>
                                          </p:val>
                                        </p:tav>
                                      </p:tavLst>
                                    </p:anim>
                                    <p:anim calcmode="lin" valueType="num">
                                      <p:cBhvr additive="base">
                                        <p:cTn dur="500"/>
                                        <p:tgtEl>
                                          <p:spTgt spid="36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61"/>
                                        </p:tgtEl>
                                        <p:attrNameLst>
                                          <p:attrName>style.visibility</p:attrName>
                                        </p:attrNameLst>
                                      </p:cBhvr>
                                      <p:to>
                                        <p:strVal val="visible"/>
                                      </p:to>
                                    </p:set>
                                    <p:anim calcmode="lin" valueType="num">
                                      <p:cBhvr additive="base">
                                        <p:cTn dur="500"/>
                                        <p:tgtEl>
                                          <p:spTgt spid="361"/>
                                        </p:tgtEl>
                                        <p:attrNameLst>
                                          <p:attrName>ppt_w</p:attrName>
                                        </p:attrNameLst>
                                      </p:cBhvr>
                                      <p:tavLst>
                                        <p:tav fmla="" tm="0">
                                          <p:val>
                                            <p:strVal val="0"/>
                                          </p:val>
                                        </p:tav>
                                        <p:tav fmla="" tm="100000">
                                          <p:val>
                                            <p:strVal val="#ppt_w"/>
                                          </p:val>
                                        </p:tav>
                                      </p:tavLst>
                                    </p:anim>
                                    <p:anim calcmode="lin" valueType="num">
                                      <p:cBhvr additive="base">
                                        <p:cTn dur="500"/>
                                        <p:tgtEl>
                                          <p:spTgt spid="36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64"/>
                                        </p:tgtEl>
                                        <p:attrNameLst>
                                          <p:attrName>style.visibility</p:attrName>
                                        </p:attrNameLst>
                                      </p:cBhvr>
                                      <p:to>
                                        <p:strVal val="visible"/>
                                      </p:to>
                                    </p:set>
                                    <p:anim calcmode="lin" valueType="num">
                                      <p:cBhvr additive="base">
                                        <p:cTn dur="500"/>
                                        <p:tgtEl>
                                          <p:spTgt spid="364"/>
                                        </p:tgtEl>
                                        <p:attrNameLst>
                                          <p:attrName>ppt_w</p:attrName>
                                        </p:attrNameLst>
                                      </p:cBhvr>
                                      <p:tavLst>
                                        <p:tav fmla="" tm="0">
                                          <p:val>
                                            <p:strVal val="0"/>
                                          </p:val>
                                        </p:tav>
                                        <p:tav fmla="" tm="100000">
                                          <p:val>
                                            <p:strVal val="#ppt_w"/>
                                          </p:val>
                                        </p:tav>
                                      </p:tavLst>
                                    </p:anim>
                                    <p:anim calcmode="lin" valueType="num">
                                      <p:cBhvr additive="base">
                                        <p:cTn dur="500"/>
                                        <p:tgtEl>
                                          <p:spTgt spid="36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60"/>
                                        </p:tgtEl>
                                        <p:attrNameLst>
                                          <p:attrName>style.visibility</p:attrName>
                                        </p:attrNameLst>
                                      </p:cBhvr>
                                      <p:to>
                                        <p:strVal val="visible"/>
                                      </p:to>
                                    </p:set>
                                    <p:anim calcmode="lin" valueType="num">
                                      <p:cBhvr additive="base">
                                        <p:cTn dur="500"/>
                                        <p:tgtEl>
                                          <p:spTgt spid="360"/>
                                        </p:tgtEl>
                                        <p:attrNameLst>
                                          <p:attrName>ppt_w</p:attrName>
                                        </p:attrNameLst>
                                      </p:cBhvr>
                                      <p:tavLst>
                                        <p:tav fmla="" tm="0">
                                          <p:val>
                                            <p:strVal val="0"/>
                                          </p:val>
                                        </p:tav>
                                        <p:tav fmla="" tm="100000">
                                          <p:val>
                                            <p:strVal val="#ppt_w"/>
                                          </p:val>
                                        </p:tav>
                                      </p:tavLst>
                                    </p:anim>
                                    <p:anim calcmode="lin" valueType="num">
                                      <p:cBhvr additive="base">
                                        <p:cTn dur="500"/>
                                        <p:tgtEl>
                                          <p:spTgt spid="36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21"/>
          <p:cNvSpPr txBox="1"/>
          <p:nvPr>
            <p:ph type="ctrTitle"/>
          </p:nvPr>
        </p:nvSpPr>
        <p:spPr>
          <a:xfrm>
            <a:off x="5619750" y="187203"/>
            <a:ext cx="4861258" cy="1877585"/>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2C4B74"/>
              </a:buClr>
              <a:buSzPct val="200000"/>
              <a:buFont typeface="Play"/>
              <a:buNone/>
            </a:pPr>
            <a:r>
              <a:rPr b="1" lang="iw-IL" sz="4800">
                <a:solidFill>
                  <a:srgbClr val="2C4B74"/>
                </a:solidFill>
                <a:latin typeface="Arial"/>
                <a:ea typeface="Arial"/>
                <a:cs typeface="Arial"/>
                <a:sym typeface="Arial"/>
              </a:rPr>
              <a:t>תרגיל (1)</a:t>
            </a:r>
            <a:br>
              <a:rPr b="1" lang="iw-IL" sz="4800">
                <a:solidFill>
                  <a:srgbClr val="2C4B74"/>
                </a:solidFill>
                <a:latin typeface="Arial"/>
                <a:ea typeface="Arial"/>
                <a:cs typeface="Arial"/>
                <a:sym typeface="Arial"/>
              </a:rPr>
            </a:br>
            <a:r>
              <a:rPr b="1" lang="iw-IL" sz="4800">
                <a:solidFill>
                  <a:srgbClr val="2C4B74"/>
                </a:solidFill>
                <a:latin typeface="Arial"/>
                <a:ea typeface="Arial"/>
                <a:cs typeface="Arial"/>
                <a:sym typeface="Arial"/>
              </a:rPr>
              <a:t>חישוב ריבית </a:t>
            </a:r>
            <a:r>
              <a:rPr b="1" lang="iw-IL" sz="4800">
                <a:solidFill>
                  <a:schemeClr val="accent6"/>
                </a:solidFill>
                <a:latin typeface="Arial"/>
                <a:ea typeface="Arial"/>
                <a:cs typeface="Arial"/>
                <a:sym typeface="Arial"/>
              </a:rPr>
              <a:t>פשוטה</a:t>
            </a:r>
            <a:r>
              <a:rPr b="1" lang="iw-IL" sz="4800">
                <a:solidFill>
                  <a:srgbClr val="2C4B74"/>
                </a:solidFill>
                <a:latin typeface="Arial"/>
                <a:ea typeface="Arial"/>
                <a:cs typeface="Arial"/>
                <a:sym typeface="Arial"/>
              </a:rPr>
              <a:t> </a:t>
            </a:r>
            <a:endParaRPr b="1" sz="4800">
              <a:solidFill>
                <a:srgbClr val="2C4B74"/>
              </a:solidFill>
              <a:latin typeface="Arial"/>
              <a:ea typeface="Arial"/>
              <a:cs typeface="Arial"/>
              <a:sym typeface="Arial"/>
            </a:endParaRPr>
          </a:p>
        </p:txBody>
      </p:sp>
      <p:sp>
        <p:nvSpPr>
          <p:cNvPr id="371" name="Google Shape;371;p21"/>
          <p:cNvSpPr txBox="1"/>
          <p:nvPr/>
        </p:nvSpPr>
        <p:spPr>
          <a:xfrm>
            <a:off x="898899" y="1903167"/>
            <a:ext cx="10253739"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נועה  קיבלה הצעה מבנק אוצר התלמיד להלוואה של 600,000 ₪ בריבית חודשית של 1% לתקופה של 3 שנים...</a:t>
            </a:r>
            <a:endParaRPr b="1" i="0" sz="2800" u="none" cap="none" strike="noStrike">
              <a:solidFill>
                <a:schemeClr val="dk1"/>
              </a:solidFill>
              <a:latin typeface="Arial"/>
              <a:ea typeface="Arial"/>
              <a:cs typeface="Arial"/>
              <a:sym typeface="Arial"/>
            </a:endParaRPr>
          </a:p>
        </p:txBody>
      </p:sp>
      <p:sp>
        <p:nvSpPr>
          <p:cNvPr id="372" name="Google Shape;372;p21"/>
          <p:cNvSpPr txBox="1"/>
          <p:nvPr/>
        </p:nvSpPr>
        <p:spPr>
          <a:xfrm>
            <a:off x="8407026" y="3640500"/>
            <a:ext cx="2845138" cy="2349489"/>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נתון:</a:t>
            </a:r>
            <a:endParaRPr b="1"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At</a:t>
            </a:r>
            <a:r>
              <a:rPr b="0" i="0" lang="iw-IL" sz="2000" u="none" cap="none" strike="noStrike">
                <a:solidFill>
                  <a:schemeClr val="dk1"/>
                </a:solidFill>
                <a:latin typeface="Arial"/>
                <a:ea typeface="Arial"/>
                <a:cs typeface="Arial"/>
                <a:sym typeface="Arial"/>
              </a:rPr>
              <a:t> (הסכום שתחזיר)–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K</a:t>
            </a:r>
            <a:r>
              <a:rPr b="0" i="0" lang="iw-IL" sz="2000" u="none" cap="none" strike="noStrike">
                <a:solidFill>
                  <a:schemeClr val="dk1"/>
                </a:solidFill>
                <a:latin typeface="Arial"/>
                <a:ea typeface="Arial"/>
                <a:cs typeface="Arial"/>
                <a:sym typeface="Arial"/>
              </a:rPr>
              <a:t> – 600,000 ש"ח</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r</a:t>
            </a:r>
            <a:r>
              <a:rPr b="0" i="0" lang="iw-IL" sz="2000" u="none" cap="none" strike="noStrike">
                <a:solidFill>
                  <a:schemeClr val="dk1"/>
                </a:solidFill>
                <a:latin typeface="Arial"/>
                <a:ea typeface="Arial"/>
                <a:cs typeface="Arial"/>
                <a:sym typeface="Arial"/>
              </a:rPr>
              <a:t> – 1% חודשית = 0.01</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t</a:t>
            </a:r>
            <a:r>
              <a:rPr b="0" i="0" lang="iw-IL" sz="2000" u="none" cap="none" strike="noStrike">
                <a:solidFill>
                  <a:schemeClr val="dk1"/>
                </a:solidFill>
                <a:latin typeface="Arial"/>
                <a:ea typeface="Arial"/>
                <a:cs typeface="Arial"/>
                <a:sym typeface="Arial"/>
              </a:rPr>
              <a:t> – 36 </a:t>
            </a:r>
            <a:r>
              <a:rPr b="1" i="0" lang="iw-IL" sz="2000" u="none" cap="none" strike="noStrike">
                <a:solidFill>
                  <a:schemeClr val="dk1"/>
                </a:solidFill>
                <a:latin typeface="Arial"/>
                <a:ea typeface="Arial"/>
                <a:cs typeface="Arial"/>
                <a:sym typeface="Arial"/>
              </a:rPr>
              <a:t>חודשים</a:t>
            </a:r>
            <a:endParaRPr b="0" i="0" sz="1400" u="none" cap="none" strike="noStrike">
              <a:solidFill>
                <a:srgbClr val="000000"/>
              </a:solidFill>
              <a:latin typeface="Arial"/>
              <a:ea typeface="Arial"/>
              <a:cs typeface="Arial"/>
              <a:sym typeface="Arial"/>
            </a:endParaRPr>
          </a:p>
        </p:txBody>
      </p:sp>
      <p:sp>
        <p:nvSpPr>
          <p:cNvPr id="373" name="Google Shape;373;p21"/>
          <p:cNvSpPr txBox="1"/>
          <p:nvPr/>
        </p:nvSpPr>
        <p:spPr>
          <a:xfrm>
            <a:off x="898899" y="3546224"/>
            <a:ext cx="5772150" cy="697007"/>
          </a:xfrm>
          <a:prstGeom prst="rect">
            <a:avLst/>
          </a:prstGeom>
          <a:noFill/>
          <a:ln>
            <a:noFill/>
          </a:ln>
        </p:spPr>
        <p:txBody>
          <a:bodyPr anchorCtr="0" anchor="t" bIns="91425" lIns="91425" spcFirstLastPara="1" rIns="91425" wrap="square" tIns="91425">
            <a:noAutofit/>
          </a:bodyPr>
          <a:lstStyle/>
          <a:p>
            <a:pPr indent="0" lvl="0" marL="0" marR="0" rtl="1" algn="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הסכום שהצטבר בשיטת ריבית פשוטה </a:t>
            </a:r>
            <a:endParaRPr b="0" i="0" sz="2800" u="none" cap="none" strike="noStrike">
              <a:solidFill>
                <a:schemeClr val="dk1"/>
              </a:solidFill>
              <a:latin typeface="Arial"/>
              <a:ea typeface="Arial"/>
              <a:cs typeface="Arial"/>
              <a:sym typeface="Arial"/>
            </a:endParaRPr>
          </a:p>
        </p:txBody>
      </p:sp>
      <p:sp>
        <p:nvSpPr>
          <p:cNvPr id="374" name="Google Shape;374;p21"/>
          <p:cNvSpPr/>
          <p:nvPr/>
        </p:nvSpPr>
        <p:spPr>
          <a:xfrm>
            <a:off x="2362405" y="4450026"/>
            <a:ext cx="3445623" cy="560090"/>
          </a:xfrm>
          <a:prstGeom prst="rect">
            <a:avLst/>
          </a:prstGeom>
          <a:blipFill rotWithShape="1">
            <a:blip r:embed="rId3">
              <a:alphaModFix/>
            </a:blip>
            <a:stretch>
              <a:fillRect b="-29347" l="-3717" r="0" t="-54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75" name="Google Shape;375;p21"/>
          <p:cNvSpPr/>
          <p:nvPr/>
        </p:nvSpPr>
        <p:spPr>
          <a:xfrm>
            <a:off x="984919" y="5180041"/>
            <a:ext cx="6701002" cy="560090"/>
          </a:xfrm>
          <a:prstGeom prst="rect">
            <a:avLst/>
          </a:prstGeom>
          <a:blipFill rotWithShape="1">
            <a:blip r:embed="rId4">
              <a:alphaModFix/>
            </a:blip>
            <a:stretch>
              <a:fillRect b="-29347" l="-1912" r="-637" t="-543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376" name="Google Shape;376;p21"/>
          <p:cNvPicPr preferRelativeResize="0"/>
          <p:nvPr/>
        </p:nvPicPr>
        <p:blipFill rotWithShape="1">
          <a:blip r:embed="rId5">
            <a:alphaModFix/>
          </a:blip>
          <a:srcRect b="0" l="0" r="0" t="0"/>
          <a:stretch/>
        </p:blipFill>
        <p:spPr>
          <a:xfrm>
            <a:off x="1821899" y="187203"/>
            <a:ext cx="2655897" cy="19350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500"/>
                                        <p:tgtEl>
                                          <p:spTgt spid="3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500"/>
                                        <p:tgtEl>
                                          <p:spTgt spid="3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5"/>
          <p:cNvSpPr txBox="1"/>
          <p:nvPr>
            <p:ph type="ctrTitle"/>
          </p:nvPr>
        </p:nvSpPr>
        <p:spPr>
          <a:xfrm>
            <a:off x="5619750" y="187203"/>
            <a:ext cx="4861258" cy="1877585"/>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2C4B74"/>
              </a:buClr>
              <a:buSzPct val="200000"/>
              <a:buFont typeface="Play"/>
              <a:buNone/>
            </a:pPr>
            <a:r>
              <a:rPr b="1" lang="iw-IL" sz="4800">
                <a:solidFill>
                  <a:srgbClr val="2C4B74"/>
                </a:solidFill>
                <a:latin typeface="Arial"/>
                <a:ea typeface="Arial"/>
                <a:cs typeface="Arial"/>
                <a:sym typeface="Arial"/>
              </a:rPr>
              <a:t>תרגיל (1)</a:t>
            </a:r>
            <a:br>
              <a:rPr b="1" lang="iw-IL" sz="4800">
                <a:solidFill>
                  <a:srgbClr val="2C4B74"/>
                </a:solidFill>
                <a:latin typeface="Arial"/>
                <a:ea typeface="Arial"/>
                <a:cs typeface="Arial"/>
                <a:sym typeface="Arial"/>
              </a:rPr>
            </a:br>
            <a:r>
              <a:rPr b="1" lang="iw-IL" sz="4800">
                <a:solidFill>
                  <a:srgbClr val="2C4B74"/>
                </a:solidFill>
                <a:latin typeface="Arial"/>
                <a:ea typeface="Arial"/>
                <a:cs typeface="Arial"/>
                <a:sym typeface="Arial"/>
              </a:rPr>
              <a:t>חישוב ריבית </a:t>
            </a:r>
            <a:r>
              <a:rPr b="1" lang="iw-IL" sz="4800">
                <a:solidFill>
                  <a:srgbClr val="FF0000"/>
                </a:solidFill>
                <a:latin typeface="Arial"/>
                <a:ea typeface="Arial"/>
                <a:cs typeface="Arial"/>
                <a:sym typeface="Arial"/>
              </a:rPr>
              <a:t>דריבית</a:t>
            </a:r>
            <a:r>
              <a:rPr b="1" lang="iw-IL" sz="4800">
                <a:solidFill>
                  <a:srgbClr val="2C4B74"/>
                </a:solidFill>
                <a:latin typeface="Arial"/>
                <a:ea typeface="Arial"/>
                <a:cs typeface="Arial"/>
                <a:sym typeface="Arial"/>
              </a:rPr>
              <a:t> </a:t>
            </a:r>
            <a:endParaRPr b="1" sz="4800">
              <a:solidFill>
                <a:srgbClr val="2C4B74"/>
              </a:solidFill>
              <a:latin typeface="Arial"/>
              <a:ea typeface="Arial"/>
              <a:cs typeface="Arial"/>
              <a:sym typeface="Arial"/>
            </a:endParaRPr>
          </a:p>
        </p:txBody>
      </p:sp>
      <p:sp>
        <p:nvSpPr>
          <p:cNvPr id="382" name="Google Shape;382;p15"/>
          <p:cNvSpPr txBox="1"/>
          <p:nvPr/>
        </p:nvSpPr>
        <p:spPr>
          <a:xfrm>
            <a:off x="898899" y="1903167"/>
            <a:ext cx="10253739" cy="1384954"/>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נועה  קיבלה הצעה מבנק אוצר התלמיד להלוואה של 600,000 ₪ בריבית חודשית של 1% לתקופה של 3 שנים...</a:t>
            </a:r>
            <a:endParaRPr b="1" i="0" sz="2800" u="none" cap="none" strike="noStrike">
              <a:solidFill>
                <a:schemeClr val="dk1"/>
              </a:solidFill>
              <a:latin typeface="Arial"/>
              <a:ea typeface="Arial"/>
              <a:cs typeface="Arial"/>
              <a:sym typeface="Arial"/>
            </a:endParaRPr>
          </a:p>
        </p:txBody>
      </p:sp>
      <p:sp>
        <p:nvSpPr>
          <p:cNvPr id="383" name="Google Shape;383;p15"/>
          <p:cNvSpPr txBox="1"/>
          <p:nvPr/>
        </p:nvSpPr>
        <p:spPr>
          <a:xfrm>
            <a:off x="8407026" y="3640500"/>
            <a:ext cx="2845138" cy="2349489"/>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נתון:</a:t>
            </a:r>
            <a:endParaRPr b="1"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At</a:t>
            </a:r>
            <a:r>
              <a:rPr b="0" i="0" lang="iw-IL" sz="2000" u="none" cap="none" strike="noStrike">
                <a:solidFill>
                  <a:schemeClr val="dk1"/>
                </a:solidFill>
                <a:latin typeface="Arial"/>
                <a:ea typeface="Arial"/>
                <a:cs typeface="Arial"/>
                <a:sym typeface="Arial"/>
              </a:rPr>
              <a:t> (הסכום שתחזיר)– ?</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K</a:t>
            </a:r>
            <a:r>
              <a:rPr b="0" i="0" lang="iw-IL" sz="2000" u="none" cap="none" strike="noStrike">
                <a:solidFill>
                  <a:schemeClr val="dk1"/>
                </a:solidFill>
                <a:latin typeface="Arial"/>
                <a:ea typeface="Arial"/>
                <a:cs typeface="Arial"/>
                <a:sym typeface="Arial"/>
              </a:rPr>
              <a:t> – 600,000 ש"ח</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r</a:t>
            </a:r>
            <a:r>
              <a:rPr b="0" i="0" lang="iw-IL" sz="2000" u="none" cap="none" strike="noStrike">
                <a:solidFill>
                  <a:schemeClr val="dk1"/>
                </a:solidFill>
                <a:latin typeface="Arial"/>
                <a:ea typeface="Arial"/>
                <a:cs typeface="Arial"/>
                <a:sym typeface="Arial"/>
              </a:rPr>
              <a:t> – 1% חודשית = 0.01</a:t>
            </a:r>
            <a:endParaRPr b="0" i="0" sz="1400" u="none" cap="none" strike="noStrike">
              <a:solidFill>
                <a:srgbClr val="000000"/>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1" i="0" lang="iw-IL" sz="2000" u="none" cap="none" strike="noStrike">
                <a:solidFill>
                  <a:schemeClr val="dk1"/>
                </a:solidFill>
                <a:latin typeface="Arial"/>
                <a:ea typeface="Arial"/>
                <a:cs typeface="Arial"/>
                <a:sym typeface="Arial"/>
              </a:rPr>
              <a:t>t</a:t>
            </a:r>
            <a:r>
              <a:rPr b="0" i="0" lang="iw-IL" sz="2000" u="none" cap="none" strike="noStrike">
                <a:solidFill>
                  <a:schemeClr val="dk1"/>
                </a:solidFill>
                <a:latin typeface="Arial"/>
                <a:ea typeface="Arial"/>
                <a:cs typeface="Arial"/>
                <a:sym typeface="Arial"/>
              </a:rPr>
              <a:t> – 36 </a:t>
            </a:r>
            <a:r>
              <a:rPr b="1" i="0" lang="iw-IL" sz="2000" u="none" cap="none" strike="noStrike">
                <a:solidFill>
                  <a:schemeClr val="dk1"/>
                </a:solidFill>
                <a:latin typeface="Arial"/>
                <a:ea typeface="Arial"/>
                <a:cs typeface="Arial"/>
                <a:sym typeface="Arial"/>
              </a:rPr>
              <a:t>חודשים</a:t>
            </a:r>
            <a:endParaRPr b="0" i="0" sz="1400" u="none" cap="none" strike="noStrike">
              <a:solidFill>
                <a:srgbClr val="000000"/>
              </a:solidFill>
              <a:latin typeface="Arial"/>
              <a:ea typeface="Arial"/>
              <a:cs typeface="Arial"/>
              <a:sym typeface="Arial"/>
            </a:endParaRPr>
          </a:p>
        </p:txBody>
      </p:sp>
      <p:sp>
        <p:nvSpPr>
          <p:cNvPr id="384" name="Google Shape;384;p15"/>
          <p:cNvSpPr txBox="1"/>
          <p:nvPr/>
        </p:nvSpPr>
        <p:spPr>
          <a:xfrm>
            <a:off x="898899" y="3546224"/>
            <a:ext cx="5772150" cy="697007"/>
          </a:xfrm>
          <a:prstGeom prst="rect">
            <a:avLst/>
          </a:prstGeom>
          <a:noFill/>
          <a:ln>
            <a:noFill/>
          </a:ln>
        </p:spPr>
        <p:txBody>
          <a:bodyPr anchorCtr="0" anchor="t" bIns="91425" lIns="91425" spcFirstLastPara="1" rIns="91425" wrap="square" tIns="91425">
            <a:noAutofit/>
          </a:bodyPr>
          <a:lstStyle/>
          <a:p>
            <a:pPr indent="0" lvl="0" marL="0" marR="0" rtl="1" algn="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הסכום שהצטבר בשיטת ריבית דריבית </a:t>
            </a:r>
            <a:endParaRPr b="0" i="0" sz="2800" u="none" cap="none" strike="noStrike">
              <a:solidFill>
                <a:schemeClr val="dk1"/>
              </a:solidFill>
              <a:latin typeface="Arial"/>
              <a:ea typeface="Arial"/>
              <a:cs typeface="Arial"/>
              <a:sym typeface="Arial"/>
            </a:endParaRPr>
          </a:p>
        </p:txBody>
      </p:sp>
      <p:sp>
        <p:nvSpPr>
          <p:cNvPr id="385" name="Google Shape;385;p15"/>
          <p:cNvSpPr/>
          <p:nvPr/>
        </p:nvSpPr>
        <p:spPr>
          <a:xfrm>
            <a:off x="2362405" y="4450026"/>
            <a:ext cx="2845138" cy="523220"/>
          </a:xfrm>
          <a:prstGeom prst="rect">
            <a:avLst/>
          </a:prstGeom>
          <a:blipFill rotWithShape="1">
            <a:blip r:embed="rId3">
              <a:alphaModFix/>
            </a:blip>
            <a:stretch>
              <a:fillRect b="-31395" l="-4506" r="0" t="-12791"/>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86" name="Google Shape;386;p15"/>
          <p:cNvSpPr/>
          <p:nvPr/>
        </p:nvSpPr>
        <p:spPr>
          <a:xfrm>
            <a:off x="984919" y="5180041"/>
            <a:ext cx="6010876" cy="523220"/>
          </a:xfrm>
          <a:prstGeom prst="rect">
            <a:avLst/>
          </a:prstGeom>
          <a:blipFill rotWithShape="1">
            <a:blip r:embed="rId4">
              <a:alphaModFix/>
            </a:blip>
            <a:stretch>
              <a:fillRect b="-31395" l="-2130" r="-1116" t="-12791"/>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387" name="Google Shape;387;p15"/>
          <p:cNvPicPr preferRelativeResize="0"/>
          <p:nvPr/>
        </p:nvPicPr>
        <p:blipFill rotWithShape="1">
          <a:blip r:embed="rId5">
            <a:alphaModFix/>
          </a:blip>
          <a:srcRect b="0" l="0" r="0" t="0"/>
          <a:stretch/>
        </p:blipFill>
        <p:spPr>
          <a:xfrm>
            <a:off x="1821899" y="187203"/>
            <a:ext cx="2655897" cy="1935072"/>
          </a:xfrm>
          <a:prstGeom prst="rect">
            <a:avLst/>
          </a:prstGeom>
          <a:noFill/>
          <a:ln>
            <a:noFill/>
          </a:ln>
        </p:spPr>
      </p:pic>
      <p:pic>
        <p:nvPicPr>
          <p:cNvPr id="388" name="Google Shape;388;p15"/>
          <p:cNvPicPr preferRelativeResize="0"/>
          <p:nvPr/>
        </p:nvPicPr>
        <p:blipFill rotWithShape="1">
          <a:blip r:embed="rId6">
            <a:alphaModFix/>
          </a:blip>
          <a:srcRect b="0" l="0" r="0" t="0"/>
          <a:stretch/>
        </p:blipFill>
        <p:spPr>
          <a:xfrm>
            <a:off x="6397593" y="3564961"/>
            <a:ext cx="1958144" cy="1883242"/>
          </a:xfrm>
          <a:prstGeom prst="rect">
            <a:avLst/>
          </a:prstGeom>
          <a:noFill/>
          <a:ln>
            <a:noFill/>
          </a:ln>
        </p:spPr>
      </p:pic>
      <p:sp>
        <p:nvSpPr>
          <p:cNvPr id="389" name="Google Shape;389;p15"/>
          <p:cNvSpPr txBox="1"/>
          <p:nvPr/>
        </p:nvSpPr>
        <p:spPr>
          <a:xfrm>
            <a:off x="6618774" y="3800303"/>
            <a:ext cx="1684687" cy="92333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זוכרים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בריבית פשוטה יצא 816,000</a:t>
            </a:r>
            <a:endParaRPr b="0" i="0" sz="105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500"/>
                                        <p:tgtEl>
                                          <p:spTgt spid="3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5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89"/>
                                        </p:tgtEl>
                                        <p:attrNameLst>
                                          <p:attrName>style.visibility</p:attrName>
                                        </p:attrNameLst>
                                      </p:cBhvr>
                                      <p:to>
                                        <p:strVal val="visible"/>
                                      </p:to>
                                    </p:set>
                                    <p:anim calcmode="lin" valueType="num">
                                      <p:cBhvr additive="base">
                                        <p:cTn dur="500"/>
                                        <p:tgtEl>
                                          <p:spTgt spid="389"/>
                                        </p:tgtEl>
                                        <p:attrNameLst>
                                          <p:attrName>ppt_w</p:attrName>
                                        </p:attrNameLst>
                                      </p:cBhvr>
                                      <p:tavLst>
                                        <p:tav fmla="" tm="0">
                                          <p:val>
                                            <p:strVal val="0"/>
                                          </p:val>
                                        </p:tav>
                                        <p:tav fmla="" tm="100000">
                                          <p:val>
                                            <p:strVal val="#ppt_w"/>
                                          </p:val>
                                        </p:tav>
                                      </p:tavLst>
                                    </p:anim>
                                    <p:anim calcmode="lin" valueType="num">
                                      <p:cBhvr additive="base">
                                        <p:cTn dur="500"/>
                                        <p:tgtEl>
                                          <p:spTgt spid="38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500"/>
                                        <p:tgtEl>
                                          <p:spTgt spid="382"/>
                                        </p:tgtEl>
                                        <p:attrNameLst>
                                          <p:attrName>ppt_w</p:attrName>
                                        </p:attrNameLst>
                                      </p:cBhvr>
                                      <p:tavLst>
                                        <p:tav fmla="" tm="0">
                                          <p:val>
                                            <p:strVal val="0"/>
                                          </p:val>
                                        </p:tav>
                                        <p:tav fmla="" tm="100000">
                                          <p:val>
                                            <p:strVal val="#ppt_w"/>
                                          </p:val>
                                        </p:tav>
                                      </p:tavLst>
                                    </p:anim>
                                    <p:anim calcmode="lin" valueType="num">
                                      <p:cBhvr additive="base">
                                        <p:cTn dur="500"/>
                                        <p:tgtEl>
                                          <p:spTgt spid="38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16"/>
          <p:cNvSpPr txBox="1"/>
          <p:nvPr>
            <p:ph type="ctrTitle"/>
          </p:nvPr>
        </p:nvSpPr>
        <p:spPr>
          <a:xfrm>
            <a:off x="5105400" y="212523"/>
            <a:ext cx="5650000" cy="1813986"/>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2C4B74"/>
              </a:buClr>
              <a:buSzPct val="200000"/>
              <a:buFont typeface="Play"/>
              <a:buNone/>
            </a:pPr>
            <a:r>
              <a:rPr b="1" lang="iw-IL" sz="4800">
                <a:solidFill>
                  <a:srgbClr val="2C4B74"/>
                </a:solidFill>
                <a:latin typeface="Arial"/>
                <a:ea typeface="Arial"/>
                <a:cs typeface="Arial"/>
                <a:sym typeface="Arial"/>
              </a:rPr>
              <a:t>תרגיל 2: </a:t>
            </a:r>
            <a:br>
              <a:rPr b="1" lang="iw-IL" sz="4800">
                <a:solidFill>
                  <a:srgbClr val="2C4B74"/>
                </a:solidFill>
                <a:latin typeface="Arial"/>
                <a:ea typeface="Arial"/>
                <a:cs typeface="Arial"/>
                <a:sym typeface="Arial"/>
              </a:rPr>
            </a:br>
            <a:r>
              <a:rPr b="1" lang="iw-IL" sz="4800">
                <a:solidFill>
                  <a:srgbClr val="2C4B74"/>
                </a:solidFill>
                <a:latin typeface="Arial"/>
                <a:ea typeface="Arial"/>
                <a:cs typeface="Arial"/>
                <a:sym typeface="Arial"/>
              </a:rPr>
              <a:t>חישוב ריבית </a:t>
            </a:r>
            <a:r>
              <a:rPr b="1" lang="iw-IL" sz="4800">
                <a:solidFill>
                  <a:schemeClr val="accent6"/>
                </a:solidFill>
                <a:latin typeface="Arial"/>
                <a:ea typeface="Arial"/>
                <a:cs typeface="Arial"/>
                <a:sym typeface="Arial"/>
              </a:rPr>
              <a:t>פשוטה</a:t>
            </a:r>
            <a:r>
              <a:rPr b="1" lang="iw-IL" sz="4800">
                <a:solidFill>
                  <a:srgbClr val="2C4B74"/>
                </a:solidFill>
                <a:latin typeface="Arial"/>
                <a:ea typeface="Arial"/>
                <a:cs typeface="Arial"/>
                <a:sym typeface="Arial"/>
              </a:rPr>
              <a:t>  </a:t>
            </a:r>
            <a:endParaRPr b="1" sz="4800">
              <a:solidFill>
                <a:srgbClr val="2C4B74"/>
              </a:solidFill>
              <a:latin typeface="Arial"/>
              <a:ea typeface="Arial"/>
              <a:cs typeface="Arial"/>
              <a:sym typeface="Arial"/>
            </a:endParaRPr>
          </a:p>
        </p:txBody>
      </p:sp>
      <p:sp>
        <p:nvSpPr>
          <p:cNvPr id="395" name="Google Shape;395;p16"/>
          <p:cNvSpPr txBox="1"/>
          <p:nvPr/>
        </p:nvSpPr>
        <p:spPr>
          <a:xfrm>
            <a:off x="1648918" y="2021403"/>
            <a:ext cx="9503720" cy="1200288"/>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0000"/>
              </a:buClr>
              <a:buSzPts val="2000"/>
              <a:buFont typeface="Arial"/>
              <a:buNone/>
            </a:pPr>
            <a:r>
              <a:rPr b="1" i="0" lang="iw-IL" sz="2400" u="none" cap="none" strike="noStrike">
                <a:solidFill>
                  <a:schemeClr val="dk1"/>
                </a:solidFill>
                <a:latin typeface="Arial"/>
                <a:ea typeface="Arial"/>
                <a:cs typeface="Arial"/>
                <a:sym typeface="Arial"/>
              </a:rPr>
              <a:t>נעה לקחה הלוואה בסך של 1,000 ש"ח למשך 3 שנים, בריבית דריבית שנתית של 6%. כמה יהיה עליה להחזיר?</a:t>
            </a:r>
            <a:endParaRPr b="1" i="0" sz="2400" u="none" cap="none" strike="noStrike">
              <a:solidFill>
                <a:schemeClr val="dk1"/>
              </a:solidFill>
              <a:latin typeface="Arial"/>
              <a:ea typeface="Arial"/>
              <a:cs typeface="Arial"/>
              <a:sym typeface="Arial"/>
            </a:endParaRPr>
          </a:p>
        </p:txBody>
      </p:sp>
      <p:sp>
        <p:nvSpPr>
          <p:cNvPr id="396" name="Google Shape;396;p16"/>
          <p:cNvSpPr txBox="1"/>
          <p:nvPr/>
        </p:nvSpPr>
        <p:spPr>
          <a:xfrm>
            <a:off x="7270187" y="3636310"/>
            <a:ext cx="4224546" cy="2343655"/>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נתון:</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At  = הסכום המצטבר לאחר t שנים</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K = 1,000 הקרן (הסכום ההתחלתי) </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r  = 6% = 0.06 שנתית</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t  = 3 </a:t>
            </a:r>
            <a:r>
              <a:rPr b="0" i="0" lang="iw-IL" sz="2000" u="sng" cap="none" strike="noStrike">
                <a:solidFill>
                  <a:schemeClr val="dk1"/>
                </a:solidFill>
                <a:latin typeface="Arial"/>
                <a:ea typeface="Arial"/>
                <a:cs typeface="Arial"/>
                <a:sym typeface="Arial"/>
              </a:rPr>
              <a:t>שנים</a:t>
            </a:r>
            <a:endParaRPr b="0" i="0" sz="2000" u="sng" cap="none" strike="noStrike">
              <a:solidFill>
                <a:schemeClr val="dk1"/>
              </a:solidFill>
              <a:latin typeface="Arial"/>
              <a:ea typeface="Arial"/>
              <a:cs typeface="Arial"/>
              <a:sym typeface="Arial"/>
            </a:endParaRPr>
          </a:p>
        </p:txBody>
      </p:sp>
      <p:sp>
        <p:nvSpPr>
          <p:cNvPr id="397" name="Google Shape;397;p16"/>
          <p:cNvSpPr txBox="1"/>
          <p:nvPr/>
        </p:nvSpPr>
        <p:spPr>
          <a:xfrm>
            <a:off x="692204" y="3307897"/>
            <a:ext cx="5772150" cy="1438471"/>
          </a:xfrm>
          <a:prstGeom prst="rect">
            <a:avLst/>
          </a:prstGeom>
          <a:noFill/>
          <a:ln>
            <a:noFill/>
          </a:ln>
        </p:spPr>
        <p:txBody>
          <a:bodyPr anchorCtr="0" anchor="t" bIns="91425" lIns="91425" spcFirstLastPara="1" rIns="91425" wrap="square" tIns="91425">
            <a:noAutofit/>
          </a:bodyPr>
          <a:lstStyle/>
          <a:p>
            <a:pPr indent="0" lvl="0" marL="0" marR="0" rtl="1" algn="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הסכום שהצטבר בשיטת ריבית דריבית </a:t>
            </a:r>
            <a:endParaRPr b="0" i="0" sz="2800" u="none" cap="none" strike="noStrike">
              <a:solidFill>
                <a:schemeClr val="dk1"/>
              </a:solidFill>
              <a:latin typeface="Arial"/>
              <a:ea typeface="Arial"/>
              <a:cs typeface="Arial"/>
              <a:sym typeface="Arial"/>
            </a:endParaRPr>
          </a:p>
        </p:txBody>
      </p:sp>
      <p:sp>
        <p:nvSpPr>
          <p:cNvPr id="398" name="Google Shape;398;p16"/>
          <p:cNvSpPr/>
          <p:nvPr/>
        </p:nvSpPr>
        <p:spPr>
          <a:xfrm>
            <a:off x="2561158" y="4531841"/>
            <a:ext cx="3445623" cy="560090"/>
          </a:xfrm>
          <a:prstGeom prst="rect">
            <a:avLst/>
          </a:prstGeom>
          <a:blipFill rotWithShape="1">
            <a:blip r:embed="rId3">
              <a:alphaModFix/>
            </a:blip>
            <a:stretch>
              <a:fillRect b="-29347" l="-3540" r="0" t="-434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99" name="Google Shape;399;p16"/>
          <p:cNvSpPr/>
          <p:nvPr/>
        </p:nvSpPr>
        <p:spPr>
          <a:xfrm>
            <a:off x="1131456" y="5444976"/>
            <a:ext cx="5703934" cy="560090"/>
          </a:xfrm>
          <a:prstGeom prst="rect">
            <a:avLst/>
          </a:prstGeom>
          <a:blipFill rotWithShape="1">
            <a:blip r:embed="rId4">
              <a:alphaModFix/>
            </a:blip>
            <a:stretch>
              <a:fillRect b="-29347" l="-2246" r="-1070" t="-434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400" name="Google Shape;400;p16"/>
          <p:cNvPicPr preferRelativeResize="0"/>
          <p:nvPr/>
        </p:nvPicPr>
        <p:blipFill rotWithShape="1">
          <a:blip r:embed="rId5">
            <a:alphaModFix/>
          </a:blip>
          <a:srcRect b="0" l="0" r="0" t="0"/>
          <a:stretch/>
        </p:blipFill>
        <p:spPr>
          <a:xfrm>
            <a:off x="1871357" y="212522"/>
            <a:ext cx="2658086" cy="19325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500"/>
                                        <p:tgtEl>
                                          <p:spTgt spid="3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500"/>
                                        <p:tgtEl>
                                          <p:spTgt spid="3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500"/>
                                        <p:tgtEl>
                                          <p:spTgt spid="3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2"/>
          <p:cNvSpPr txBox="1"/>
          <p:nvPr>
            <p:ph type="ctrTitle"/>
          </p:nvPr>
        </p:nvSpPr>
        <p:spPr>
          <a:xfrm>
            <a:off x="5105400" y="212523"/>
            <a:ext cx="5650000" cy="1813986"/>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2C4B74"/>
              </a:buClr>
              <a:buSzPct val="200000"/>
              <a:buFont typeface="Play"/>
              <a:buNone/>
            </a:pPr>
            <a:r>
              <a:rPr b="1" lang="iw-IL" sz="4800">
                <a:solidFill>
                  <a:srgbClr val="2C4B74"/>
                </a:solidFill>
                <a:latin typeface="Arial"/>
                <a:ea typeface="Arial"/>
                <a:cs typeface="Arial"/>
                <a:sym typeface="Arial"/>
              </a:rPr>
              <a:t>תרגיל 2: </a:t>
            </a:r>
            <a:br>
              <a:rPr b="1" lang="iw-IL" sz="4800">
                <a:solidFill>
                  <a:srgbClr val="2C4B74"/>
                </a:solidFill>
                <a:latin typeface="Arial"/>
                <a:ea typeface="Arial"/>
                <a:cs typeface="Arial"/>
                <a:sym typeface="Arial"/>
              </a:rPr>
            </a:br>
            <a:r>
              <a:rPr b="1" lang="iw-IL" sz="4800">
                <a:solidFill>
                  <a:srgbClr val="2C4B74"/>
                </a:solidFill>
                <a:latin typeface="Arial"/>
                <a:ea typeface="Arial"/>
                <a:cs typeface="Arial"/>
                <a:sym typeface="Arial"/>
              </a:rPr>
              <a:t>חישוב ריבית </a:t>
            </a:r>
            <a:r>
              <a:rPr b="1" lang="iw-IL" sz="4800">
                <a:solidFill>
                  <a:srgbClr val="FF0000"/>
                </a:solidFill>
                <a:latin typeface="Arial"/>
                <a:ea typeface="Arial"/>
                <a:cs typeface="Arial"/>
                <a:sym typeface="Arial"/>
              </a:rPr>
              <a:t>דריבית</a:t>
            </a:r>
            <a:r>
              <a:rPr b="1" lang="iw-IL" sz="4800">
                <a:solidFill>
                  <a:srgbClr val="2C4B74"/>
                </a:solidFill>
                <a:latin typeface="Arial"/>
                <a:ea typeface="Arial"/>
                <a:cs typeface="Arial"/>
                <a:sym typeface="Arial"/>
              </a:rPr>
              <a:t> </a:t>
            </a:r>
            <a:endParaRPr b="1" sz="4800">
              <a:solidFill>
                <a:srgbClr val="2C4B74"/>
              </a:solidFill>
              <a:latin typeface="Arial"/>
              <a:ea typeface="Arial"/>
              <a:cs typeface="Arial"/>
              <a:sym typeface="Arial"/>
            </a:endParaRPr>
          </a:p>
        </p:txBody>
      </p:sp>
      <p:sp>
        <p:nvSpPr>
          <p:cNvPr id="406" name="Google Shape;406;p22"/>
          <p:cNvSpPr txBox="1"/>
          <p:nvPr/>
        </p:nvSpPr>
        <p:spPr>
          <a:xfrm>
            <a:off x="1648918" y="2021403"/>
            <a:ext cx="9503720" cy="1200288"/>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0000"/>
              </a:buClr>
              <a:buSzPts val="2000"/>
              <a:buFont typeface="Arial"/>
              <a:buNone/>
            </a:pPr>
            <a:r>
              <a:rPr b="1" i="0" lang="iw-IL" sz="2400" u="none" cap="none" strike="noStrike">
                <a:solidFill>
                  <a:schemeClr val="dk1"/>
                </a:solidFill>
                <a:latin typeface="Arial"/>
                <a:ea typeface="Arial"/>
                <a:cs typeface="Arial"/>
                <a:sym typeface="Arial"/>
              </a:rPr>
              <a:t>נעה לקחה הלוואה בסך של 1,000 ש"ח למשך 3 שנים, בריבית דריבית שנתית של 6%. כמה יהיה עליה להחזיר?</a:t>
            </a:r>
            <a:endParaRPr b="1" i="0" sz="2400" u="none" cap="none" strike="noStrike">
              <a:solidFill>
                <a:schemeClr val="dk1"/>
              </a:solidFill>
              <a:latin typeface="Arial"/>
              <a:ea typeface="Arial"/>
              <a:cs typeface="Arial"/>
              <a:sym typeface="Arial"/>
            </a:endParaRPr>
          </a:p>
        </p:txBody>
      </p:sp>
      <p:sp>
        <p:nvSpPr>
          <p:cNvPr id="407" name="Google Shape;407;p22"/>
          <p:cNvSpPr txBox="1"/>
          <p:nvPr/>
        </p:nvSpPr>
        <p:spPr>
          <a:xfrm>
            <a:off x="7270187" y="3636310"/>
            <a:ext cx="4224546" cy="2343655"/>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נתון:</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At  = הסכום המצטבר לאחר t שנים</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K = 1,000 הקרן (הסכום ההתחלתי) </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r  = 6% = 0.06 שנתית</a:t>
            </a:r>
            <a:endParaRPr b="0" i="0" sz="2000" u="none" cap="none" strike="noStrike">
              <a:solidFill>
                <a:schemeClr val="dk1"/>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2000"/>
              <a:buFont typeface="Arial"/>
              <a:buNone/>
            </a:pPr>
            <a:r>
              <a:rPr b="0" i="0" lang="iw-IL" sz="2000" u="none" cap="none" strike="noStrike">
                <a:solidFill>
                  <a:schemeClr val="dk1"/>
                </a:solidFill>
                <a:latin typeface="Arial"/>
                <a:ea typeface="Arial"/>
                <a:cs typeface="Arial"/>
                <a:sym typeface="Arial"/>
              </a:rPr>
              <a:t>t  = 3 </a:t>
            </a:r>
            <a:r>
              <a:rPr b="0" i="0" lang="iw-IL" sz="2000" u="sng" cap="none" strike="noStrike">
                <a:solidFill>
                  <a:schemeClr val="dk1"/>
                </a:solidFill>
                <a:latin typeface="Arial"/>
                <a:ea typeface="Arial"/>
                <a:cs typeface="Arial"/>
                <a:sym typeface="Arial"/>
              </a:rPr>
              <a:t>שנים</a:t>
            </a:r>
            <a:endParaRPr b="0" i="0" sz="2000" u="sng" cap="none" strike="noStrike">
              <a:solidFill>
                <a:schemeClr val="dk1"/>
              </a:solidFill>
              <a:latin typeface="Arial"/>
              <a:ea typeface="Arial"/>
              <a:cs typeface="Arial"/>
              <a:sym typeface="Arial"/>
            </a:endParaRPr>
          </a:p>
        </p:txBody>
      </p:sp>
      <p:sp>
        <p:nvSpPr>
          <p:cNvPr id="408" name="Google Shape;408;p22"/>
          <p:cNvSpPr txBox="1"/>
          <p:nvPr/>
        </p:nvSpPr>
        <p:spPr>
          <a:xfrm>
            <a:off x="692204" y="3307897"/>
            <a:ext cx="5772150" cy="1438471"/>
          </a:xfrm>
          <a:prstGeom prst="rect">
            <a:avLst/>
          </a:prstGeom>
          <a:noFill/>
          <a:ln>
            <a:noFill/>
          </a:ln>
        </p:spPr>
        <p:txBody>
          <a:bodyPr anchorCtr="0" anchor="t" bIns="91425" lIns="91425" spcFirstLastPara="1" rIns="91425" wrap="square" tIns="91425">
            <a:noAutofit/>
          </a:bodyPr>
          <a:lstStyle/>
          <a:p>
            <a:pPr indent="0" lvl="0" marL="0" marR="0" rtl="1" algn="r">
              <a:lnSpc>
                <a:spcPct val="15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הסכום שהצטבר בשיטת ריבית דריבית </a:t>
            </a:r>
            <a:endParaRPr b="0" i="0" sz="2800" u="none" cap="none" strike="noStrike">
              <a:solidFill>
                <a:schemeClr val="dk1"/>
              </a:solidFill>
              <a:latin typeface="Arial"/>
              <a:ea typeface="Arial"/>
              <a:cs typeface="Arial"/>
              <a:sym typeface="Arial"/>
            </a:endParaRPr>
          </a:p>
        </p:txBody>
      </p:sp>
      <p:sp>
        <p:nvSpPr>
          <p:cNvPr id="409" name="Google Shape;409;p22"/>
          <p:cNvSpPr/>
          <p:nvPr/>
        </p:nvSpPr>
        <p:spPr>
          <a:xfrm>
            <a:off x="2561158" y="4531841"/>
            <a:ext cx="2845138" cy="523220"/>
          </a:xfrm>
          <a:prstGeom prst="rect">
            <a:avLst/>
          </a:prstGeom>
          <a:blipFill rotWithShape="1">
            <a:blip r:embed="rId3">
              <a:alphaModFix/>
            </a:blip>
            <a:stretch>
              <a:fillRect b="-31395" l="-4283" r="0" t="-1162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10" name="Google Shape;410;p22"/>
          <p:cNvSpPr/>
          <p:nvPr/>
        </p:nvSpPr>
        <p:spPr>
          <a:xfrm>
            <a:off x="1131456" y="5444976"/>
            <a:ext cx="5539593" cy="523220"/>
          </a:xfrm>
          <a:prstGeom prst="rect">
            <a:avLst/>
          </a:prstGeom>
          <a:blipFill rotWithShape="1">
            <a:blip r:embed="rId4">
              <a:alphaModFix/>
            </a:blip>
            <a:stretch>
              <a:fillRect b="-31395" l="-2313" r="-1762" t="-1162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iw-IL"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411" name="Google Shape;411;p22"/>
          <p:cNvPicPr preferRelativeResize="0"/>
          <p:nvPr/>
        </p:nvPicPr>
        <p:blipFill rotWithShape="1">
          <a:blip r:embed="rId5">
            <a:alphaModFix/>
          </a:blip>
          <a:srcRect b="0" l="0" r="0" t="0"/>
          <a:stretch/>
        </p:blipFill>
        <p:spPr>
          <a:xfrm>
            <a:off x="1871357" y="212522"/>
            <a:ext cx="2658086" cy="1932599"/>
          </a:xfrm>
          <a:prstGeom prst="rect">
            <a:avLst/>
          </a:prstGeom>
          <a:noFill/>
          <a:ln>
            <a:noFill/>
          </a:ln>
        </p:spPr>
      </p:pic>
      <p:pic>
        <p:nvPicPr>
          <p:cNvPr id="412" name="Google Shape;412;p22"/>
          <p:cNvPicPr preferRelativeResize="0"/>
          <p:nvPr/>
        </p:nvPicPr>
        <p:blipFill rotWithShape="1">
          <a:blip r:embed="rId6">
            <a:alphaModFix/>
          </a:blip>
          <a:srcRect b="0" l="0" r="0" t="0"/>
          <a:stretch/>
        </p:blipFill>
        <p:spPr>
          <a:xfrm>
            <a:off x="5972256" y="3636310"/>
            <a:ext cx="1958144" cy="1883242"/>
          </a:xfrm>
          <a:prstGeom prst="rect">
            <a:avLst/>
          </a:prstGeom>
          <a:noFill/>
          <a:ln>
            <a:noFill/>
          </a:ln>
        </p:spPr>
      </p:pic>
      <p:sp>
        <p:nvSpPr>
          <p:cNvPr id="413" name="Google Shape;413;p22"/>
          <p:cNvSpPr txBox="1"/>
          <p:nvPr/>
        </p:nvSpPr>
        <p:spPr>
          <a:xfrm>
            <a:off x="6186166" y="3852672"/>
            <a:ext cx="1684687" cy="92333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זוכרים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בריבית פשוטה יצא 1,180ש"ח</a:t>
            </a:r>
            <a:endParaRPr b="0" i="0" sz="105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500"/>
                                        <p:tgtEl>
                                          <p:spTgt spid="4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500"/>
                                        <p:tgtEl>
                                          <p:spTgt spid="4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500"/>
                                        <p:tgtEl>
                                          <p:spTgt spid="4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13"/>
                                        </p:tgtEl>
                                        <p:attrNameLst>
                                          <p:attrName>style.visibility</p:attrName>
                                        </p:attrNameLst>
                                      </p:cBhvr>
                                      <p:to>
                                        <p:strVal val="visible"/>
                                      </p:to>
                                    </p:set>
                                    <p:anim calcmode="lin" valueType="num">
                                      <p:cBhvr additive="base">
                                        <p:cTn dur="500"/>
                                        <p:tgtEl>
                                          <p:spTgt spid="413"/>
                                        </p:tgtEl>
                                        <p:attrNameLst>
                                          <p:attrName>ppt_w</p:attrName>
                                        </p:attrNameLst>
                                      </p:cBhvr>
                                      <p:tavLst>
                                        <p:tav fmla="" tm="0">
                                          <p:val>
                                            <p:strVal val="0"/>
                                          </p:val>
                                        </p:tav>
                                        <p:tav fmla="" tm="100000">
                                          <p:val>
                                            <p:strVal val="#ppt_w"/>
                                          </p:val>
                                        </p:tav>
                                      </p:tavLst>
                                    </p:anim>
                                    <p:anim calcmode="lin" valueType="num">
                                      <p:cBhvr additive="base">
                                        <p:cTn dur="500"/>
                                        <p:tgtEl>
                                          <p:spTgt spid="41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412"/>
                                        </p:tgtEl>
                                        <p:attrNameLst>
                                          <p:attrName>style.visibility</p:attrName>
                                        </p:attrNameLst>
                                      </p:cBhvr>
                                      <p:to>
                                        <p:strVal val="visible"/>
                                      </p:to>
                                    </p:set>
                                    <p:anim calcmode="lin" valueType="num">
                                      <p:cBhvr additive="base">
                                        <p:cTn dur="500"/>
                                        <p:tgtEl>
                                          <p:spTgt spid="412"/>
                                        </p:tgtEl>
                                        <p:attrNameLst>
                                          <p:attrName>ppt_w</p:attrName>
                                        </p:attrNameLst>
                                      </p:cBhvr>
                                      <p:tavLst>
                                        <p:tav fmla="" tm="0">
                                          <p:val>
                                            <p:strVal val="0"/>
                                          </p:val>
                                        </p:tav>
                                        <p:tav fmla="" tm="100000">
                                          <p:val>
                                            <p:strVal val="#ppt_w"/>
                                          </p:val>
                                        </p:tav>
                                      </p:tavLst>
                                    </p:anim>
                                    <p:anim calcmode="lin" valueType="num">
                                      <p:cBhvr additive="base">
                                        <p:cTn dur="500"/>
                                        <p:tgtEl>
                                          <p:spTgt spid="41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g3f65866e778_0_0"/>
          <p:cNvPicPr preferRelativeResize="0"/>
          <p:nvPr/>
        </p:nvPicPr>
        <p:blipFill rotWithShape="1">
          <a:blip r:embed="rId3">
            <a:alphaModFix/>
          </a:blip>
          <a:srcRect b="0" l="0" r="0" t="0"/>
          <a:stretch/>
        </p:blipFill>
        <p:spPr>
          <a:xfrm>
            <a:off x="4513908" y="2910532"/>
            <a:ext cx="2765001" cy="3043137"/>
          </a:xfrm>
          <a:prstGeom prst="rect">
            <a:avLst/>
          </a:prstGeom>
          <a:noFill/>
          <a:ln>
            <a:noFill/>
          </a:ln>
        </p:spPr>
      </p:pic>
      <p:sp>
        <p:nvSpPr>
          <p:cNvPr id="419" name="Google Shape;419;g3f65866e778_0_0"/>
          <p:cNvSpPr txBox="1"/>
          <p:nvPr/>
        </p:nvSpPr>
        <p:spPr>
          <a:xfrm>
            <a:off x="4229724" y="1269175"/>
            <a:ext cx="373255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w-IL" sz="6000" u="sng" cap="none" strike="noStrike">
                <a:solidFill>
                  <a:srgbClr val="000000"/>
                </a:solidFill>
                <a:latin typeface="Arial"/>
                <a:ea typeface="Arial"/>
                <a:cs typeface="Arial"/>
                <a:sym typeface="Arial"/>
                <a:hlinkClick r:id="rId4">
                  <a:extLst>
                    <a:ext uri="{A12FA001-AC4F-418D-AE19-62706E023703}">
                      <ahyp:hlinkClr val="tx"/>
                    </a:ext>
                  </a:extLst>
                </a:hlinkClick>
              </a:rPr>
              <a:t>בואו נתרגל </a:t>
            </a:r>
            <a:endParaRPr b="0" i="0" sz="60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g3f0baa70722_0_252"/>
          <p:cNvSpPr txBox="1"/>
          <p:nvPr>
            <p:ph idx="4294967295" type="title"/>
          </p:nvPr>
        </p:nvSpPr>
        <p:spPr>
          <a:xfrm>
            <a:off x="1736400" y="2511600"/>
            <a:ext cx="4921200" cy="2400627"/>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0"/>
              </a:spcBef>
              <a:spcAft>
                <a:spcPts val="0"/>
              </a:spcAft>
              <a:buClr>
                <a:srgbClr val="000000"/>
              </a:buClr>
              <a:buSzPts val="4800"/>
              <a:buFont typeface="Arial"/>
              <a:buNone/>
            </a:pPr>
            <a:r>
              <a:rPr b="0" i="0" lang="iw-IL" sz="4800" u="none" cap="none" strike="noStrike">
                <a:solidFill>
                  <a:srgbClr val="2C4B74"/>
                </a:solidFill>
                <a:latin typeface="Arial"/>
                <a:ea typeface="Arial"/>
                <a:cs typeface="Arial"/>
                <a:sym typeface="Arial"/>
              </a:rPr>
              <a:t>הודעה ממני ל -</a:t>
            </a:r>
            <a:endParaRPr/>
          </a:p>
          <a:p>
            <a:pPr indent="0" lvl="0" marL="0" marR="0" rtl="1" algn="ctr">
              <a:lnSpc>
                <a:spcPct val="150000"/>
              </a:lnSpc>
              <a:spcBef>
                <a:spcPts val="0"/>
              </a:spcBef>
              <a:spcAft>
                <a:spcPts val="0"/>
              </a:spcAft>
              <a:buClr>
                <a:srgbClr val="000000"/>
              </a:buClr>
              <a:buSzPts val="4800"/>
              <a:buFont typeface="Arial"/>
              <a:buNone/>
            </a:pPr>
            <a:r>
              <a:rPr b="0" i="0" lang="iw-IL" sz="4800" u="none" cap="none" strike="noStrike">
                <a:solidFill>
                  <a:srgbClr val="2C4B74"/>
                </a:solidFill>
                <a:latin typeface="Arial"/>
                <a:ea typeface="Arial"/>
                <a:cs typeface="Arial"/>
                <a:sym typeface="Arial"/>
              </a:rPr>
              <a:t>"אני העתידי" </a:t>
            </a:r>
            <a:endParaRPr/>
          </a:p>
        </p:txBody>
      </p:sp>
      <p:sp>
        <p:nvSpPr>
          <p:cNvPr id="425" name="Google Shape;425;g3f0baa70722_0_252"/>
          <p:cNvSpPr txBox="1"/>
          <p:nvPr/>
        </p:nvSpPr>
        <p:spPr>
          <a:xfrm>
            <a:off x="8019737" y="1471910"/>
            <a:ext cx="1501935" cy="538609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rgbClr val="000000"/>
                </a:solidFill>
                <a:latin typeface="Arial"/>
                <a:ea typeface="Arial"/>
                <a:cs typeface="Arial"/>
                <a:sym typeface="Arial"/>
              </a:rPr>
              <a:t>תיכנסו לווטסאפ, ותפתחו את הצ'אט שלכם עם עצמכם ,תכתבו עכשיו הודעה אחת קצרה ל "אני העתידי" שלכם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2400"/>
              </a:spcBef>
              <a:spcAft>
                <a:spcPts val="0"/>
              </a:spcAft>
              <a:buClr>
                <a:srgbClr val="000000"/>
              </a:buClr>
              <a:buSzPts val="1400"/>
              <a:buFont typeface="Arial"/>
              <a:buNone/>
            </a:pPr>
            <a:br>
              <a:rPr b="0" i="0" lang="iw-IL"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pic>
        <p:nvPicPr>
          <p:cNvPr id="426" name="Google Shape;426;g3f0baa70722_0_252"/>
          <p:cNvPicPr preferRelativeResize="0"/>
          <p:nvPr/>
        </p:nvPicPr>
        <p:blipFill rotWithShape="1">
          <a:blip r:embed="rId3">
            <a:alphaModFix/>
          </a:blip>
          <a:srcRect b="0" l="0" r="0" t="0"/>
          <a:stretch/>
        </p:blipFill>
        <p:spPr>
          <a:xfrm>
            <a:off x="6958585" y="502150"/>
            <a:ext cx="3251175" cy="60508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g3f0baa70722_0_268"/>
          <p:cNvSpPr txBox="1"/>
          <p:nvPr>
            <p:ph idx="4294967295" type="title"/>
          </p:nvPr>
        </p:nvSpPr>
        <p:spPr>
          <a:xfrm>
            <a:off x="3346400" y="400262"/>
            <a:ext cx="6667037" cy="1200298"/>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0"/>
              </a:spcBef>
              <a:spcAft>
                <a:spcPts val="0"/>
              </a:spcAft>
              <a:buClr>
                <a:srgbClr val="000000"/>
              </a:buClr>
              <a:buSzPts val="2900"/>
              <a:buFont typeface="Arial"/>
              <a:buNone/>
            </a:pPr>
            <a:r>
              <a:rPr lang="iw-IL">
                <a:solidFill>
                  <a:srgbClr val="2C4B74"/>
                </a:solidFill>
                <a:latin typeface="Rubik Medium"/>
                <a:ea typeface="Rubik Medium"/>
                <a:cs typeface="Rubik Medium"/>
                <a:sym typeface="Rubik Medium"/>
              </a:rPr>
              <a:t>שימו </a:t>
            </a:r>
            <a:endParaRPr b="0" i="0" u="none" cap="none" strike="noStrike">
              <a:solidFill>
                <a:srgbClr val="2C4B74"/>
              </a:solidFill>
              <a:latin typeface="Rubik Medium"/>
              <a:ea typeface="Rubik Medium"/>
              <a:cs typeface="Rubik Medium"/>
              <a:sym typeface="Rubik Medium"/>
            </a:endParaRPr>
          </a:p>
        </p:txBody>
      </p:sp>
      <p:sp>
        <p:nvSpPr>
          <p:cNvPr id="432" name="Google Shape;432;g3f0baa70722_0_268"/>
          <p:cNvSpPr/>
          <p:nvPr/>
        </p:nvSpPr>
        <p:spPr>
          <a:xfrm>
            <a:off x="5095875" y="611467"/>
            <a:ext cx="847725" cy="917383"/>
          </a:xfrm>
          <a:prstGeom prst="heart">
            <a:avLst/>
          </a:prstGeom>
          <a:solidFill>
            <a:schemeClr val="accent1"/>
          </a:solid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3" name="Google Shape;433;g3f0baa70722_0_268"/>
          <p:cNvSpPr txBox="1"/>
          <p:nvPr/>
        </p:nvSpPr>
        <p:spPr>
          <a:xfrm>
            <a:off x="8594257" y="1834287"/>
            <a:ext cx="3294300" cy="1292631"/>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0"/>
              </a:spcBef>
              <a:spcAft>
                <a:spcPts val="0"/>
              </a:spcAft>
              <a:buClr>
                <a:srgbClr val="000000"/>
              </a:buClr>
              <a:buSzPts val="2900"/>
              <a:buFont typeface="Arial"/>
              <a:buNone/>
            </a:pPr>
            <a:r>
              <a:rPr b="1" i="0" lang="iw-IL" sz="2400" u="none" cap="none" strike="noStrike">
                <a:solidFill>
                  <a:srgbClr val="2C4B74"/>
                </a:solidFill>
                <a:latin typeface="Arial"/>
                <a:ea typeface="Arial"/>
                <a:cs typeface="Arial"/>
                <a:sym typeface="Arial"/>
              </a:rPr>
              <a:t>משיכת יתר (מינוס)</a:t>
            </a:r>
            <a:endParaRPr b="1" i="0" sz="2400" u="none" cap="none" strike="noStrike">
              <a:solidFill>
                <a:srgbClr val="2C4B74"/>
              </a:solidFill>
              <a:latin typeface="Arial"/>
              <a:ea typeface="Arial"/>
              <a:cs typeface="Arial"/>
              <a:sym typeface="Arial"/>
            </a:endParaRPr>
          </a:p>
          <a:p>
            <a:pPr indent="0" lvl="0" marL="0" marR="0" rtl="1" algn="ctr">
              <a:lnSpc>
                <a:spcPct val="150000"/>
              </a:lnSpc>
              <a:spcBef>
                <a:spcPts val="0"/>
              </a:spcBef>
              <a:spcAft>
                <a:spcPts val="0"/>
              </a:spcAft>
              <a:buClr>
                <a:srgbClr val="000000"/>
              </a:buClr>
              <a:buSzPts val="2900"/>
              <a:buFont typeface="Arial"/>
              <a:buNone/>
            </a:pPr>
            <a:r>
              <a:rPr b="1" i="0" lang="iw-IL" sz="2400" u="none" cap="none" strike="noStrike">
                <a:solidFill>
                  <a:srgbClr val="2C4B74"/>
                </a:solidFill>
                <a:latin typeface="Arial"/>
                <a:ea typeface="Arial"/>
                <a:cs typeface="Arial"/>
                <a:sym typeface="Arial"/>
              </a:rPr>
              <a:t>הלוואה אוטומטית יקרה </a:t>
            </a:r>
            <a:endParaRPr b="1" i="0" sz="2400" u="none" cap="none" strike="noStrike">
              <a:solidFill>
                <a:srgbClr val="2C4B74"/>
              </a:solidFill>
              <a:latin typeface="Arial"/>
              <a:ea typeface="Arial"/>
              <a:cs typeface="Arial"/>
              <a:sym typeface="Arial"/>
            </a:endParaRPr>
          </a:p>
        </p:txBody>
      </p:sp>
      <p:sp>
        <p:nvSpPr>
          <p:cNvPr id="434" name="Google Shape;434;g3f0baa70722_0_268"/>
          <p:cNvSpPr txBox="1"/>
          <p:nvPr/>
        </p:nvSpPr>
        <p:spPr>
          <a:xfrm>
            <a:off x="8623289" y="2924094"/>
            <a:ext cx="3080736" cy="738633"/>
          </a:xfrm>
          <a:prstGeom prst="rect">
            <a:avLst/>
          </a:prstGeom>
          <a:noFill/>
          <a:ln>
            <a:noFill/>
          </a:ln>
        </p:spPr>
        <p:txBody>
          <a:bodyPr anchorCtr="0" anchor="t" bIns="91425" lIns="91425" spcFirstLastPara="1" rIns="91425" wrap="square" tIns="91425">
            <a:spAutoFit/>
          </a:bodyPr>
          <a:lstStyle/>
          <a:p>
            <a:pPr indent="0" lvl="0" marL="0" marR="0" rtl="1" algn="just">
              <a:lnSpc>
                <a:spcPct val="150000"/>
              </a:lnSpc>
              <a:spcBef>
                <a:spcPts val="0"/>
              </a:spcBef>
              <a:spcAft>
                <a:spcPts val="0"/>
              </a:spcAft>
              <a:buClr>
                <a:srgbClr val="000000"/>
              </a:buClr>
              <a:buSzPts val="2400"/>
              <a:buFont typeface="Arial"/>
              <a:buNone/>
            </a:pPr>
            <a:r>
              <a:rPr b="0" i="0" lang="iw-IL" sz="2400" u="none" cap="none" strike="noStrike">
                <a:solidFill>
                  <a:srgbClr val="2C4B74"/>
                </a:solidFill>
                <a:latin typeface="Arial"/>
                <a:ea typeface="Arial"/>
                <a:cs typeface="Arial"/>
                <a:sym typeface="Arial"/>
              </a:rPr>
              <a:t>הלוואה מסוכנת ויקרה</a:t>
            </a:r>
            <a:endParaRPr b="0" i="0" sz="2200" u="none" cap="none" strike="noStrike">
              <a:solidFill>
                <a:srgbClr val="2C4B74"/>
              </a:solidFill>
              <a:latin typeface="Arial"/>
              <a:ea typeface="Arial"/>
              <a:cs typeface="Arial"/>
              <a:sym typeface="Arial"/>
            </a:endParaRPr>
          </a:p>
        </p:txBody>
      </p:sp>
      <p:sp>
        <p:nvSpPr>
          <p:cNvPr id="435" name="Google Shape;435;g3f0baa70722_0_268"/>
          <p:cNvSpPr txBox="1"/>
          <p:nvPr/>
        </p:nvSpPr>
        <p:spPr>
          <a:xfrm>
            <a:off x="3726375" y="1707600"/>
            <a:ext cx="4653000" cy="738633"/>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0"/>
              </a:spcBef>
              <a:spcAft>
                <a:spcPts val="0"/>
              </a:spcAft>
              <a:buClr>
                <a:srgbClr val="000000"/>
              </a:buClr>
              <a:buSzPts val="2900"/>
              <a:buFont typeface="Arial"/>
              <a:buNone/>
            </a:pPr>
            <a:r>
              <a:rPr b="1" i="0" lang="iw-IL" sz="2400" u="none" cap="none" strike="noStrike">
                <a:solidFill>
                  <a:srgbClr val="2C4B74"/>
                </a:solidFill>
                <a:latin typeface="Arial"/>
                <a:ea typeface="Arial"/>
                <a:cs typeface="Arial"/>
                <a:sym typeface="Arial"/>
              </a:rPr>
              <a:t>עסקת אשראי (קרדיט)</a:t>
            </a:r>
            <a:endParaRPr b="1" i="0" sz="2400" u="none" cap="none" strike="noStrike">
              <a:solidFill>
                <a:srgbClr val="2C4B74"/>
              </a:solidFill>
              <a:latin typeface="Arial"/>
              <a:ea typeface="Arial"/>
              <a:cs typeface="Arial"/>
              <a:sym typeface="Arial"/>
            </a:endParaRPr>
          </a:p>
        </p:txBody>
      </p:sp>
      <p:sp>
        <p:nvSpPr>
          <p:cNvPr id="436" name="Google Shape;436;g3f0baa70722_0_268"/>
          <p:cNvSpPr txBox="1"/>
          <p:nvPr/>
        </p:nvSpPr>
        <p:spPr>
          <a:xfrm>
            <a:off x="4341907" y="2445800"/>
            <a:ext cx="3505200" cy="1292621"/>
          </a:xfrm>
          <a:prstGeom prst="rect">
            <a:avLst/>
          </a:prstGeom>
          <a:noFill/>
          <a:ln>
            <a:noFill/>
          </a:ln>
        </p:spPr>
        <p:txBody>
          <a:bodyPr anchorCtr="0" anchor="t" bIns="45700" lIns="91425" spcFirstLastPara="1" rIns="91425" wrap="square" tIns="45700">
            <a:spAutoFit/>
          </a:bodyPr>
          <a:lstStyle/>
          <a:p>
            <a:pPr indent="0" lvl="0" marL="0" marR="0" rtl="1" algn="just">
              <a:lnSpc>
                <a:spcPct val="150000"/>
              </a:lnSpc>
              <a:spcBef>
                <a:spcPts val="0"/>
              </a:spcBef>
              <a:spcAft>
                <a:spcPts val="0"/>
              </a:spcAft>
              <a:buClr>
                <a:srgbClr val="000000"/>
              </a:buClr>
              <a:buSzPts val="2200"/>
              <a:buFont typeface="Arial"/>
              <a:buNone/>
            </a:pPr>
            <a:r>
              <a:rPr b="0" i="0" lang="iw-IL" sz="2400" u="none" cap="none" strike="noStrike">
                <a:solidFill>
                  <a:srgbClr val="2C4B74"/>
                </a:solidFill>
                <a:latin typeface="Arial"/>
                <a:ea typeface="Arial"/>
                <a:cs typeface="Arial"/>
                <a:sym typeface="Arial"/>
              </a:rPr>
              <a:t>חלוקת התשלום בתוספת ריבית. </a:t>
            </a:r>
            <a:r>
              <a:rPr b="1" i="0" lang="iw-IL" sz="2800" u="none" cap="none" strike="noStrike">
                <a:solidFill>
                  <a:srgbClr val="2C4B74"/>
                </a:solidFill>
                <a:latin typeface="Arial"/>
                <a:ea typeface="Arial"/>
                <a:cs typeface="Arial"/>
                <a:sym typeface="Arial"/>
              </a:rPr>
              <a:t>מייקרת</a:t>
            </a:r>
            <a:r>
              <a:rPr b="0" i="0" lang="iw-IL" sz="2400" u="none" cap="none" strike="noStrike">
                <a:solidFill>
                  <a:srgbClr val="2C4B74"/>
                </a:solidFill>
                <a:latin typeface="Arial"/>
                <a:ea typeface="Arial"/>
                <a:cs typeface="Arial"/>
                <a:sym typeface="Arial"/>
              </a:rPr>
              <a:t> את העסקה </a:t>
            </a:r>
            <a:endParaRPr b="0" i="0" sz="2400" u="none" cap="none" strike="noStrike">
              <a:solidFill>
                <a:srgbClr val="2C4B74"/>
              </a:solidFill>
              <a:latin typeface="Arial"/>
              <a:ea typeface="Arial"/>
              <a:cs typeface="Arial"/>
              <a:sym typeface="Arial"/>
            </a:endParaRPr>
          </a:p>
        </p:txBody>
      </p:sp>
      <p:sp>
        <p:nvSpPr>
          <p:cNvPr id="437" name="Google Shape;437;g3f0baa70722_0_268"/>
          <p:cNvSpPr txBox="1"/>
          <p:nvPr/>
        </p:nvSpPr>
        <p:spPr>
          <a:xfrm>
            <a:off x="487975" y="1984600"/>
            <a:ext cx="3000000" cy="738633"/>
          </a:xfrm>
          <a:prstGeom prst="rect">
            <a:avLst/>
          </a:prstGeom>
          <a:noFill/>
          <a:ln>
            <a:noFill/>
          </a:ln>
        </p:spPr>
        <p:txBody>
          <a:bodyPr anchorCtr="0" anchor="t" bIns="91425" lIns="91425" spcFirstLastPara="1" rIns="91425" wrap="square" tIns="91425">
            <a:spAutoFit/>
          </a:bodyPr>
          <a:lstStyle/>
          <a:p>
            <a:pPr indent="0" lvl="0" marL="0" marR="0" rtl="1" algn="ctr">
              <a:lnSpc>
                <a:spcPct val="150000"/>
              </a:lnSpc>
              <a:spcBef>
                <a:spcPts val="0"/>
              </a:spcBef>
              <a:spcAft>
                <a:spcPts val="0"/>
              </a:spcAft>
              <a:buClr>
                <a:srgbClr val="000000"/>
              </a:buClr>
              <a:buSzPts val="2900"/>
              <a:buFont typeface="Arial"/>
              <a:buNone/>
            </a:pPr>
            <a:r>
              <a:rPr b="1" i="0" lang="iw-IL" sz="2400" u="none" cap="none" strike="noStrike">
                <a:solidFill>
                  <a:srgbClr val="2C4B74"/>
                </a:solidFill>
                <a:latin typeface="Arial"/>
                <a:ea typeface="Arial"/>
                <a:cs typeface="Arial"/>
                <a:sym typeface="Arial"/>
              </a:rPr>
              <a:t>ריבית פיגורים   </a:t>
            </a:r>
            <a:endParaRPr b="1" i="0" sz="2400" u="none" cap="none" strike="noStrike">
              <a:solidFill>
                <a:srgbClr val="2C4B74"/>
              </a:solidFill>
              <a:latin typeface="Arial"/>
              <a:ea typeface="Arial"/>
              <a:cs typeface="Arial"/>
              <a:sym typeface="Arial"/>
            </a:endParaRPr>
          </a:p>
        </p:txBody>
      </p:sp>
      <p:sp>
        <p:nvSpPr>
          <p:cNvPr id="438" name="Google Shape;438;g3f0baa70722_0_268"/>
          <p:cNvSpPr txBox="1"/>
          <p:nvPr/>
        </p:nvSpPr>
        <p:spPr>
          <a:xfrm>
            <a:off x="487975" y="2600200"/>
            <a:ext cx="2725075" cy="1200298"/>
          </a:xfrm>
          <a:prstGeom prst="rect">
            <a:avLst/>
          </a:prstGeom>
          <a:noFill/>
          <a:ln>
            <a:noFill/>
          </a:ln>
        </p:spPr>
        <p:txBody>
          <a:bodyPr anchorCtr="0" anchor="t" bIns="91425" lIns="91425" spcFirstLastPara="1" rIns="91425" wrap="square" tIns="91425">
            <a:spAutoFit/>
          </a:bodyPr>
          <a:lstStyle/>
          <a:p>
            <a:pPr indent="0" lvl="0" marL="0" marR="0" rtl="1" algn="r">
              <a:lnSpc>
                <a:spcPct val="150000"/>
              </a:lnSpc>
              <a:spcBef>
                <a:spcPts val="0"/>
              </a:spcBef>
              <a:spcAft>
                <a:spcPts val="0"/>
              </a:spcAft>
              <a:buClr>
                <a:srgbClr val="000000"/>
              </a:buClr>
              <a:buSzPts val="1900"/>
              <a:buFont typeface="Arial"/>
              <a:buNone/>
            </a:pPr>
            <a:r>
              <a:rPr b="0" i="0" lang="iw-IL" sz="2200" u="none" cap="none" strike="noStrike">
                <a:solidFill>
                  <a:srgbClr val="2C4B74"/>
                </a:solidFill>
                <a:latin typeface="Arial"/>
                <a:ea typeface="Arial"/>
                <a:cs typeface="Arial"/>
                <a:sym typeface="Arial"/>
              </a:rPr>
              <a:t>מאחרים בתשלום חוב</a:t>
            </a:r>
            <a:endParaRPr b="0" i="0" sz="2200" u="none" cap="none" strike="noStrike">
              <a:solidFill>
                <a:srgbClr val="2C4B74"/>
              </a:solidFill>
              <a:latin typeface="Arial"/>
              <a:ea typeface="Arial"/>
              <a:cs typeface="Arial"/>
              <a:sym typeface="Arial"/>
            </a:endParaRPr>
          </a:p>
          <a:p>
            <a:pPr indent="0" lvl="0" marL="0" marR="0" rtl="1" algn="r">
              <a:lnSpc>
                <a:spcPct val="150000"/>
              </a:lnSpc>
              <a:spcBef>
                <a:spcPts val="0"/>
              </a:spcBef>
              <a:spcAft>
                <a:spcPts val="0"/>
              </a:spcAft>
              <a:buClr>
                <a:srgbClr val="000000"/>
              </a:buClr>
              <a:buSzPts val="1900"/>
              <a:buFont typeface="Arial"/>
              <a:buNone/>
            </a:pPr>
            <a:r>
              <a:rPr b="0" i="0" lang="iw-IL" sz="2200" u="none" cap="none" strike="noStrike">
                <a:solidFill>
                  <a:srgbClr val="2C4B74"/>
                </a:solidFill>
                <a:latin typeface="Arial"/>
                <a:ea typeface="Arial"/>
                <a:cs typeface="Arial"/>
                <a:sym typeface="Arial"/>
              </a:rPr>
              <a:t>משלמים קנס  </a:t>
            </a:r>
            <a:endParaRPr b="1" i="0" sz="1900" u="none" cap="none" strike="noStrike">
              <a:solidFill>
                <a:srgbClr val="2C4B74"/>
              </a:solidFill>
              <a:latin typeface="Arial"/>
              <a:ea typeface="Arial"/>
              <a:cs typeface="Arial"/>
              <a:sym typeface="Arial"/>
            </a:endParaRPr>
          </a:p>
        </p:txBody>
      </p:sp>
      <p:pic>
        <p:nvPicPr>
          <p:cNvPr id="439" name="Google Shape;439;g3f0baa70722_0_268"/>
          <p:cNvPicPr preferRelativeResize="0"/>
          <p:nvPr/>
        </p:nvPicPr>
        <p:blipFill rotWithShape="1">
          <a:blip r:embed="rId3">
            <a:alphaModFix/>
          </a:blip>
          <a:srcRect b="0" l="0" r="0" t="0"/>
          <a:stretch/>
        </p:blipFill>
        <p:spPr>
          <a:xfrm>
            <a:off x="4346813" y="4413700"/>
            <a:ext cx="3193574" cy="2408650"/>
          </a:xfrm>
          <a:prstGeom prst="rect">
            <a:avLst/>
          </a:prstGeom>
          <a:noFill/>
          <a:ln>
            <a:noFill/>
          </a:ln>
        </p:spPr>
      </p:pic>
      <p:sp>
        <p:nvSpPr>
          <p:cNvPr id="440" name="Google Shape;440;g3f0baa70722_0_268"/>
          <p:cNvSpPr/>
          <p:nvPr/>
        </p:nvSpPr>
        <p:spPr>
          <a:xfrm>
            <a:off x="8459639" y="1813789"/>
            <a:ext cx="3449400" cy="1927200"/>
          </a:xfrm>
          <a:prstGeom prst="roundRect">
            <a:avLst>
              <a:gd fmla="val 16667" name="adj"/>
            </a:avLst>
          </a:prstGeom>
          <a:no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441" name="Google Shape;441;g3f0baa70722_0_268"/>
          <p:cNvSpPr/>
          <p:nvPr/>
        </p:nvSpPr>
        <p:spPr>
          <a:xfrm>
            <a:off x="279925" y="1834276"/>
            <a:ext cx="3449400" cy="1927200"/>
          </a:xfrm>
          <a:prstGeom prst="roundRect">
            <a:avLst>
              <a:gd fmla="val 16667" name="adj"/>
            </a:avLst>
          </a:prstGeom>
          <a:no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442" name="Google Shape;442;g3f0baa70722_0_268"/>
          <p:cNvSpPr/>
          <p:nvPr/>
        </p:nvSpPr>
        <p:spPr>
          <a:xfrm>
            <a:off x="4369789" y="1834266"/>
            <a:ext cx="3449400" cy="1927200"/>
          </a:xfrm>
          <a:prstGeom prst="roundRect">
            <a:avLst>
              <a:gd fmla="val 16667" name="adj"/>
            </a:avLst>
          </a:prstGeom>
          <a:no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g3f0baa70722_0_78"/>
          <p:cNvPicPr preferRelativeResize="0"/>
          <p:nvPr/>
        </p:nvPicPr>
        <p:blipFill rotWithShape="1">
          <a:blip r:embed="rId3">
            <a:alphaModFix/>
          </a:blip>
          <a:srcRect b="0" l="0" r="0" t="0"/>
          <a:stretch/>
        </p:blipFill>
        <p:spPr>
          <a:xfrm>
            <a:off x="8772275" y="1325725"/>
            <a:ext cx="2238375" cy="2495550"/>
          </a:xfrm>
          <a:prstGeom prst="rect">
            <a:avLst/>
          </a:prstGeom>
          <a:noFill/>
          <a:ln>
            <a:noFill/>
          </a:ln>
        </p:spPr>
      </p:pic>
      <p:pic>
        <p:nvPicPr>
          <p:cNvPr id="448" name="Google Shape;448;g3f0baa70722_0_78"/>
          <p:cNvPicPr preferRelativeResize="0"/>
          <p:nvPr/>
        </p:nvPicPr>
        <p:blipFill rotWithShape="1">
          <a:blip r:embed="rId4">
            <a:alphaModFix/>
          </a:blip>
          <a:srcRect b="0" l="0" r="0" t="0"/>
          <a:stretch/>
        </p:blipFill>
        <p:spPr>
          <a:xfrm>
            <a:off x="1670075" y="3680150"/>
            <a:ext cx="1905000" cy="2867025"/>
          </a:xfrm>
          <a:prstGeom prst="rect">
            <a:avLst/>
          </a:prstGeom>
          <a:noFill/>
          <a:ln>
            <a:noFill/>
          </a:ln>
        </p:spPr>
      </p:pic>
      <p:pic>
        <p:nvPicPr>
          <p:cNvPr descr="בעולם שלנו יש בדיוק שני סוגים של אנשים: אלה שמבינים איך הריבית עובדת – ומרוויחים אותה. ואלה שלא מבינים איך היא עובדת ומשלמים אותה לאלה שכן מבינים. החל מהיום, כולכם נמצאים בצד שמבין." id="449" name="Google Shape;449;g3f0baa70722_0_78"/>
          <p:cNvPicPr preferRelativeResize="0"/>
          <p:nvPr/>
        </p:nvPicPr>
        <p:blipFill rotWithShape="1">
          <a:blip r:embed="rId5">
            <a:alphaModFix/>
          </a:blip>
          <a:srcRect b="0" l="0" r="0" t="0"/>
          <a:stretch/>
        </p:blipFill>
        <p:spPr>
          <a:xfrm>
            <a:off x="3575075" y="1669050"/>
            <a:ext cx="5197200" cy="46096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6"/>
          <p:cNvSpPr txBox="1"/>
          <p:nvPr>
            <p:ph type="title"/>
          </p:nvPr>
        </p:nvSpPr>
        <p:spPr>
          <a:xfrm>
            <a:off x="4500447" y="2953062"/>
            <a:ext cx="3430948" cy="4856813"/>
          </a:xfrm>
          <a:prstGeom prst="rect">
            <a:avLst/>
          </a:prstGeom>
          <a:noFill/>
          <a:ln>
            <a:noFill/>
          </a:ln>
        </p:spPr>
        <p:txBody>
          <a:bodyPr anchorCtr="0" anchor="ctr" bIns="45700" lIns="91425" spcFirstLastPara="1" rIns="91425" wrap="square" tIns="45700">
            <a:normAutofit fontScale="90000"/>
          </a:bodyPr>
          <a:lstStyle/>
          <a:p>
            <a:pPr indent="0" lvl="0" marL="0" rtl="1" algn="ctr">
              <a:lnSpc>
                <a:spcPct val="150000"/>
              </a:lnSpc>
              <a:spcBef>
                <a:spcPts val="0"/>
              </a:spcBef>
              <a:spcAft>
                <a:spcPts val="0"/>
              </a:spcAft>
              <a:buClr>
                <a:srgbClr val="000000"/>
              </a:buClr>
              <a:buSzPct val="134259"/>
              <a:buNone/>
            </a:pPr>
            <a:r>
              <a:rPr lang="iw-IL" sz="2400">
                <a:solidFill>
                  <a:srgbClr val="2C4B74"/>
                </a:solidFill>
                <a:latin typeface="Rubik Medium"/>
                <a:ea typeface="Rubik Medium"/>
                <a:cs typeface="Rubik Medium"/>
                <a:sym typeface="Rubik Medium"/>
              </a:rPr>
              <a:t>תודה על ההקשבה . ממנו צוות הדרכה </a:t>
            </a: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br>
              <a:rPr lang="iw-IL" sz="2400">
                <a:solidFill>
                  <a:srgbClr val="2C4B74"/>
                </a:solidFill>
                <a:latin typeface="Rubik Medium"/>
                <a:ea typeface="Rubik Medium"/>
                <a:cs typeface="Rubik Medium"/>
                <a:sym typeface="Rubik Medium"/>
              </a:rPr>
            </a:br>
            <a:endParaRPr sz="2400">
              <a:solidFill>
                <a:srgbClr val="2C4B74"/>
              </a:solidFill>
              <a:latin typeface="Rubik Medium"/>
              <a:ea typeface="Rubik Medium"/>
              <a:cs typeface="Rubik Medium"/>
              <a:sym typeface="Rubik Medium"/>
            </a:endParaRPr>
          </a:p>
        </p:txBody>
      </p:sp>
      <p:pic>
        <p:nvPicPr>
          <p:cNvPr id="455" name="Google Shape;455;p26"/>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2026-06-06T06:46:41Z</dcterms:created>
  <dc:creator>אביב כץ דקל</dc:creator>
</cp:coreProperties>
</file>