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hoco" panose="00000700000000000000" pitchFamily="2" charset="-79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0" autoAdjust="0"/>
    <p:restoredTop sz="86405" autoAdjust="0"/>
  </p:normalViewPr>
  <p:slideViewPr>
    <p:cSldViewPr>
      <p:cViewPr varScale="1">
        <p:scale>
          <a:sx n="32" d="100"/>
          <a:sy n="32" d="100"/>
        </p:scale>
        <p:origin x="91" y="48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ites.google.com/manhischools.org.il/dorit6/%D7%91%D7%99%D7%A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ites.google.com/manhischools.org.il/dorit7/%D7%91%D7%99%D7%A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manhischools.org.il/dorit8/%D7%91%D7%99%D7%A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25" y="952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3452447" y="1113439"/>
            <a:ext cx="11763294" cy="99257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83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הארנק הדיגיטלי: עידן והיהלומים היקרים</a:t>
            </a:r>
          </a:p>
        </p:txBody>
      </p:sp>
      <p:sp>
        <p:nvSpPr>
          <p:cNvPr id="3" name="Freeform 3" descr="שני בחורים צעירים העומדים בתחנת אוטובוס.&#10;&#10;הבחור משמאל (עידן): לובש חולצה כחולה ושעון יד שחור. הוא מביט בשמחה ובחיוך במסך הטלפון הנייד המואר שלו, אותו הוא מחזיק בשתי ידיו.&#10;&#10;הבחור מימין: לובש קפוצ'ון ירוק מעל חולצה לבנה ומחזיק בטלפון שלו, תוך כדי שהוא מביט בעידן ובמסך שלו בעניין.&#10;&#10;הרקע: סככת זכוכית של תחנת אוטובוס, עמוד עם תמרור כחול של אוטובוס וכביש עירוני תחת שמיים בהירים."/>
          <p:cNvSpPr/>
          <p:nvPr/>
        </p:nvSpPr>
        <p:spPr>
          <a:xfrm>
            <a:off x="5323792" y="2632553"/>
            <a:ext cx="7160830" cy="7112446"/>
          </a:xfrm>
          <a:custGeom>
            <a:avLst/>
            <a:gdLst/>
            <a:ahLst/>
            <a:cxnLst/>
            <a:rect l="l" t="t" r="r" b="b"/>
            <a:pathLst>
              <a:path w="7160830" h="7112446">
                <a:moveTo>
                  <a:pt x="0" y="0"/>
                </a:moveTo>
                <a:lnTo>
                  <a:pt x="7160830" y="0"/>
                </a:lnTo>
                <a:lnTo>
                  <a:pt x="7160830" y="7112446"/>
                </a:lnTo>
                <a:lnTo>
                  <a:pt x="0" y="71124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648507" y="4209415"/>
            <a:ext cx="8155207" cy="43249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המשחק נגמר.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עידן ונבו עלו על האוטובוס הביתה. 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עידן היה עייף ושמח.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הוא הוציא את הטלפון ואמר לנבו: 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"אני אשחק קצת בדרך".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נבו נח בכיסא ונהנה מהנסיעה.</a:t>
            </a:r>
          </a:p>
        </p:txBody>
      </p:sp>
      <p:sp>
        <p:nvSpPr>
          <p:cNvPr id="3" name="Freeform 3" descr="שני צעירים יושבים זה לצד זה באוטובוס ריק, הבחור משמאל לובש חולצה כחולה ומביט בטלפון שלו, והבחור מימין לובש קפוצ'ון ירוק ופונה ימינה."/>
          <p:cNvSpPr/>
          <p:nvPr/>
        </p:nvSpPr>
        <p:spPr>
          <a:xfrm>
            <a:off x="9537411" y="419901"/>
            <a:ext cx="6693066" cy="9561523"/>
          </a:xfrm>
          <a:custGeom>
            <a:avLst/>
            <a:gdLst/>
            <a:ahLst/>
            <a:cxnLst/>
            <a:rect l="l" t="t" r="r" b="b"/>
            <a:pathLst>
              <a:path w="6693066" h="9561523">
                <a:moveTo>
                  <a:pt x="0" y="0"/>
                </a:moveTo>
                <a:lnTo>
                  <a:pt x="6693066" y="0"/>
                </a:lnTo>
                <a:lnTo>
                  <a:pt x="6693066" y="9561523"/>
                </a:lnTo>
                <a:lnTo>
                  <a:pt x="0" y="95615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614405" y="3991926"/>
            <a:ext cx="8155207" cy="48361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6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עידן פתח את המשחק בטלפון. </a:t>
            </a:r>
          </a:p>
          <a:p>
            <a:pPr marL="0" marR="0" lvl="0" indent="0" algn="r" defTabSz="914400" rtl="1" eaLnBrk="1" fontAlgn="auto" latinLnBrk="0" hangingPunct="1">
              <a:lnSpc>
                <a:spcPts val="6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פתאום הוא ראה הודעה נוצצת: </a:t>
            </a:r>
          </a:p>
          <a:p>
            <a:pPr marL="0" marR="0" lvl="0" indent="0" algn="r" defTabSz="914400" rtl="1" eaLnBrk="1" fontAlgn="auto" latinLnBrk="0" hangingPunct="1">
              <a:lnSpc>
                <a:spcPts val="6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"חלוץ עם נעלי זהב ב-</a:t>
            </a:r>
            <a:r>
              <a:rPr kumimoji="0" lang="en-US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500</a:t>
            </a: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יהלומים!". עידן שמח מאוד ואמר לנבו:</a:t>
            </a:r>
          </a:p>
          <a:p>
            <a:pPr marL="0" marR="0" lvl="0" indent="0" algn="r" defTabSz="914400" rtl="1" eaLnBrk="1" fontAlgn="auto" latinLnBrk="0" hangingPunct="1">
              <a:lnSpc>
                <a:spcPts val="64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"תראה איזה חלוץ חזק! </a:t>
            </a:r>
            <a:r>
              <a:rPr kumimoji="0" lang="he-IL" sz="4599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איתו</a:t>
            </a:r>
            <a:r>
              <a:rPr kumimoji="0" lang="he-IL" sz="45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אני בטוח אנצח את כולם".</a:t>
            </a:r>
          </a:p>
        </p:txBody>
      </p:sp>
      <p:sp>
        <p:nvSpPr>
          <p:cNvPr id="3" name="Freeform 3" descr="צעיר יושב באוטובוס, מביט בטלפון שלו עם כוכבים בעיניים, ודמות קטנה של שחקן כדורגל רובוטי זהוב מרחפת מעל כדורגל לידו."/>
          <p:cNvSpPr/>
          <p:nvPr/>
        </p:nvSpPr>
        <p:spPr>
          <a:xfrm>
            <a:off x="9927751" y="766576"/>
            <a:ext cx="6377811" cy="9111159"/>
          </a:xfrm>
          <a:custGeom>
            <a:avLst/>
            <a:gdLst/>
            <a:ahLst/>
            <a:cxnLst/>
            <a:rect l="l" t="t" r="r" b="b"/>
            <a:pathLst>
              <a:path w="6377811" h="9111159">
                <a:moveTo>
                  <a:pt x="0" y="0"/>
                </a:moveTo>
                <a:lnTo>
                  <a:pt x="6377811" y="0"/>
                </a:lnTo>
                <a:lnTo>
                  <a:pt x="6377811" y="9111159"/>
                </a:lnTo>
                <a:lnTo>
                  <a:pt x="0" y="91111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-405008" y="4214607"/>
            <a:ext cx="9549008" cy="52459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69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96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עידן הסתכל על היהלומים שלו.</a:t>
            </a:r>
          </a:p>
          <a:p>
            <a:pPr marL="0" marR="0" lvl="0" indent="0" algn="r" defTabSz="914400" rtl="1" eaLnBrk="1" fontAlgn="auto" latinLnBrk="0" hangingPunct="1">
              <a:lnSpc>
                <a:spcPts val="69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96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הוא חשב: "זה לא כסף אמיתי, אלו רק ציורים על המסך. </a:t>
            </a:r>
          </a:p>
          <a:p>
            <a:pPr marL="0" marR="0" lvl="0" indent="0" algn="r" defTabSz="914400" rtl="1" eaLnBrk="1" fontAlgn="auto" latinLnBrk="0" hangingPunct="1">
              <a:lnSpc>
                <a:spcPts val="69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96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זה בטח בחינם!".</a:t>
            </a:r>
          </a:p>
          <a:p>
            <a:pPr marL="0" marR="0" lvl="0" indent="0" algn="r" defTabSz="914400" rtl="1" eaLnBrk="1" fontAlgn="auto" latinLnBrk="0" hangingPunct="1">
              <a:lnSpc>
                <a:spcPts val="69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96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הוא לא עצר לרגע לחשוב מאיפה הגיעו היהלומים למשחק שלו.</a:t>
            </a:r>
          </a:p>
        </p:txBody>
      </p:sp>
      <p:sp>
        <p:nvSpPr>
          <p:cNvPr id="3" name="Freeform 3" descr="בחור צעיר (עידן) היושב באוטובוס. הוא לובש חולצה כחולה ושעון יד שחור, ומחזיק טלפון נייד המציג על המסך איור של יהלום ורוד ומנצנץ."/>
          <p:cNvSpPr/>
          <p:nvPr/>
        </p:nvSpPr>
        <p:spPr>
          <a:xfrm>
            <a:off x="9662278" y="657674"/>
            <a:ext cx="6578400" cy="9397715"/>
          </a:xfrm>
          <a:custGeom>
            <a:avLst/>
            <a:gdLst/>
            <a:ahLst/>
            <a:cxnLst/>
            <a:rect l="l" t="t" r="r" b="b"/>
            <a:pathLst>
              <a:path w="6578400" h="9397715">
                <a:moveTo>
                  <a:pt x="0" y="0"/>
                </a:moveTo>
                <a:lnTo>
                  <a:pt x="6578401" y="0"/>
                </a:lnTo>
                <a:lnTo>
                  <a:pt x="6578401" y="9397715"/>
                </a:lnTo>
                <a:lnTo>
                  <a:pt x="0" y="9397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8759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697356" y="3030490"/>
            <a:ext cx="8155207" cy="44367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עידן לחץ מהר על הכפתור "קנה עכשיו". הוא שמע צליל של כסף, והחלוץ הופיע במשחק שלו. 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עידן שמח ואמר: "איזה כיף! לחיצה אחת והחלוץ שלי. 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המזל שהיהלומים האלה לא עולים כסף".</a:t>
            </a:r>
          </a:p>
        </p:txBody>
      </p:sp>
      <p:sp>
        <p:nvSpPr>
          <p:cNvPr id="3" name="Freeform 3" descr="נער מחייך (עידן) בחולצה כחולה, הנותן אגודל מורם ומצביע על סמארטפון גדול המציג אפקט &quot;בום&quot; של כוכבים וברקים על רקע ירוק."/>
          <p:cNvSpPr/>
          <p:nvPr/>
        </p:nvSpPr>
        <p:spPr>
          <a:xfrm>
            <a:off x="9728201" y="1811773"/>
            <a:ext cx="6593633" cy="7804200"/>
          </a:xfrm>
          <a:custGeom>
            <a:avLst/>
            <a:gdLst/>
            <a:ahLst/>
            <a:cxnLst/>
            <a:rect l="l" t="t" r="r" b="b"/>
            <a:pathLst>
              <a:path w="6593633" h="7804200">
                <a:moveTo>
                  <a:pt x="0" y="0"/>
                </a:moveTo>
                <a:lnTo>
                  <a:pt x="6593633" y="0"/>
                </a:lnTo>
                <a:lnTo>
                  <a:pt x="6593633" y="7804201"/>
                </a:lnTo>
                <a:lnTo>
                  <a:pt x="0" y="78042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697"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57244" y="3180643"/>
            <a:ext cx="8155207" cy="43249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נבו ראה את החלוץ החדש בטלפון. 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הוא שאל את עידן: "אתה יודע כמה כסף עלו היהלומים האלה?".</a:t>
            </a:r>
          </a:p>
          <a:p>
            <a:pPr marL="0" marR="0" lvl="0" indent="0" algn="r" defTabSz="914400" rtl="1" eaLnBrk="1" fontAlgn="auto" latinLnBrk="0" hangingPunct="1">
              <a:lnSpc>
                <a:spcPts val="57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עידן ענה: "זה רק משחק, נבו. אבא קנה לי פעם יהלומים, אבל הם בטח לא עלו הרבה כסף... נכון?"</a:t>
            </a:r>
          </a:p>
        </p:txBody>
      </p:sp>
      <p:sp>
        <p:nvSpPr>
          <p:cNvPr id="3" name="Freeform 3" descr="רואים שני צעירים באוטובוס, הבחור עם הקפוצ'ון הירוק מחייך ומצביע על הסמארטפון של חברו, בעוד הבחור עם החולצה הכחולה נראה מבולבל ומוטרד."/>
          <p:cNvSpPr/>
          <p:nvPr/>
        </p:nvSpPr>
        <p:spPr>
          <a:xfrm>
            <a:off x="10148978" y="1230042"/>
            <a:ext cx="5952729" cy="8503899"/>
          </a:xfrm>
          <a:custGeom>
            <a:avLst/>
            <a:gdLst/>
            <a:ahLst/>
            <a:cxnLst/>
            <a:rect l="l" t="t" r="r" b="b"/>
            <a:pathLst>
              <a:path w="5952729" h="8503899">
                <a:moveTo>
                  <a:pt x="0" y="0"/>
                </a:moveTo>
                <a:lnTo>
                  <a:pt x="5952729" y="0"/>
                </a:lnTo>
                <a:lnTo>
                  <a:pt x="5952729" y="8503898"/>
                </a:lnTo>
                <a:lnTo>
                  <a:pt x="0" y="85038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686233" y="3443534"/>
            <a:ext cx="8956446" cy="49844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64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6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עצור! חושבים</a:t>
            </a:r>
          </a:p>
          <a:p>
            <a:pPr marL="0" marR="0" lvl="0" indent="0" algn="ctr" defTabSz="914400" rtl="1" eaLnBrk="1" fontAlgn="auto" latinLnBrk="0" hangingPunct="1">
              <a:lnSpc>
                <a:spcPts val="64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6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אבא שילם </a:t>
            </a:r>
            <a:r>
              <a:rPr kumimoji="0" lang="en-US" sz="46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100</a:t>
            </a:r>
            <a:r>
              <a:rPr kumimoji="0" lang="he-IL" sz="46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על חבילת יהלומים. עידן השתמש בחצי מהחבילה.</a:t>
            </a:r>
          </a:p>
          <a:p>
            <a:pPr marL="0" marR="0" lvl="0" indent="0" algn="ctr" defTabSz="914400" rtl="1" eaLnBrk="1" fontAlgn="auto" latinLnBrk="0" hangingPunct="1">
              <a:lnSpc>
                <a:spcPts val="64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  <a:p>
            <a:pPr marL="0" marR="0" lvl="0" indent="0" algn="ctr" defTabSz="914400" rtl="1" eaLnBrk="1" fontAlgn="auto" latinLnBrk="0" hangingPunct="1">
              <a:lnSpc>
                <a:spcPts val="64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61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כמה כסף אבא הפסיד ב"קליק" אחד?</a:t>
            </a:r>
          </a:p>
          <a:p>
            <a:pPr marL="0" marR="0" lvl="0" indent="0" algn="ctr" defTabSz="914400" rtl="1" eaLnBrk="1" fontAlgn="auto" latinLnBrk="0" hangingPunct="1">
              <a:lnSpc>
                <a:spcPts val="64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</p:txBody>
      </p:sp>
      <p:sp>
        <p:nvSpPr>
          <p:cNvPr id="3" name="Freeform 3" descr="צעיר חושב, בחולצה כחולה, כשלראשו בועת מחשבה עם יהלום, סימן שאלה ומטבע דולר, על רקע קרני אור ירוקות."/>
          <p:cNvSpPr/>
          <p:nvPr/>
        </p:nvSpPr>
        <p:spPr>
          <a:xfrm>
            <a:off x="9642680" y="431833"/>
            <a:ext cx="6624737" cy="9463910"/>
          </a:xfrm>
          <a:custGeom>
            <a:avLst/>
            <a:gdLst/>
            <a:ahLst/>
            <a:cxnLst/>
            <a:rect l="l" t="t" r="r" b="b"/>
            <a:pathLst>
              <a:path w="6624737" h="9463910">
                <a:moveTo>
                  <a:pt x="0" y="0"/>
                </a:moveTo>
                <a:lnTo>
                  <a:pt x="6624737" y="0"/>
                </a:lnTo>
                <a:lnTo>
                  <a:pt x="6624737" y="9463910"/>
                </a:lnTo>
                <a:lnTo>
                  <a:pt x="0" y="94639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988793" y="3767128"/>
            <a:ext cx="8155207" cy="369379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נבו הסביר לעידן: "זוכר שאבא שילם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100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על חבילת יהלומים? 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500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יהלומים הם בדיוק חצי מהחבילה. 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זה אומר שבקליק אחד בזבזת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50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מהכסף של אבא!"</a:t>
            </a:r>
          </a:p>
        </p:txBody>
      </p:sp>
      <p:sp>
        <p:nvSpPr>
          <p:cNvPr id="3" name="Freeform 3" descr="שני החברים באוטובוס נוסעים: הבחור בקפוצ'ון הירוק מחזיק דף נייר ומצביע עליו בחיוך, בעוד חברו בחולצה הכחולה (עידן) מביט בו בהפתעה ובפה פתוח, ומצביע גם הוא לעבר המסמך."/>
          <p:cNvSpPr/>
          <p:nvPr/>
        </p:nvSpPr>
        <p:spPr>
          <a:xfrm>
            <a:off x="9927751" y="633948"/>
            <a:ext cx="6313373" cy="9019105"/>
          </a:xfrm>
          <a:custGeom>
            <a:avLst/>
            <a:gdLst/>
            <a:ahLst/>
            <a:cxnLst/>
            <a:rect l="l" t="t" r="r" b="b"/>
            <a:pathLst>
              <a:path w="6313373" h="9019105">
                <a:moveTo>
                  <a:pt x="0" y="0"/>
                </a:moveTo>
                <a:lnTo>
                  <a:pt x="6313373" y="0"/>
                </a:lnTo>
                <a:lnTo>
                  <a:pt x="6313373" y="9019104"/>
                </a:lnTo>
                <a:lnTo>
                  <a:pt x="0" y="9019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221227" y="2240662"/>
            <a:ext cx="9183907" cy="89706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תרגול: מחשבון הבוס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נלמד את הנוסחה: מורידים אפס אחד!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כמה יהלומים?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כמה שקלים זה </a:t>
            </a:r>
            <a:r>
              <a:rPr kumimoji="0" lang="he-IL" sz="4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באמת?האם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כדאי לקנות?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200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יהלומים        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20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  _________________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50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יהלומים          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5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 _________________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800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יהלומים        </a:t>
            </a:r>
            <a:r>
              <a:rPr kumimoji="0" lang="en-US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</a:rPr>
              <a:t>80</a:t>
            </a:r>
            <a:r>
              <a:rPr kumimoji="0" lang="he-IL" sz="4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שקלים  _________________</a:t>
            </a: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  <a:p>
            <a:pPr marL="0" marR="0" lvl="0" indent="0" algn="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rtl/>
            </a:endParaRPr>
          </a:p>
        </p:txBody>
      </p:sp>
      <p:sp>
        <p:nvSpPr>
          <p:cNvPr id="3" name="Freeform 3" descr="שני החברים באוטובוס נוסעים: הבחור בקפוצ'ון הירוק מחזיק דף נייר ומצביע עליו בחיוך, בעוד חברו בחולצה הכחולה (עידן) מביט בו בהפתעה ובפה פתוח, ומצביע גם הוא לעבר המסמך."/>
          <p:cNvSpPr/>
          <p:nvPr/>
        </p:nvSpPr>
        <p:spPr>
          <a:xfrm>
            <a:off x="9927751" y="633948"/>
            <a:ext cx="6313373" cy="9019105"/>
          </a:xfrm>
          <a:custGeom>
            <a:avLst/>
            <a:gdLst/>
            <a:ahLst/>
            <a:cxnLst/>
            <a:rect l="l" t="t" r="r" b="b"/>
            <a:pathLst>
              <a:path w="6313373" h="9019105">
                <a:moveTo>
                  <a:pt x="0" y="0"/>
                </a:moveTo>
                <a:lnTo>
                  <a:pt x="6313373" y="0"/>
                </a:lnTo>
                <a:lnTo>
                  <a:pt x="6313373" y="9019104"/>
                </a:lnTo>
                <a:lnTo>
                  <a:pt x="0" y="9019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/>
          <p:nvPr/>
        </p:nvSpPr>
        <p:spPr>
          <a:xfrm>
            <a:off x="698975" y="3789250"/>
            <a:ext cx="8155207" cy="517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880"/>
              </a:lnSpc>
            </a:pP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נבו הסביר: "בזבזת </a:t>
            </a:r>
            <a:r>
              <a:rPr lang="en-US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</a:rPr>
              <a:t>50</a:t>
            </a: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 שקלים מהכסף של אבא!"</a:t>
            </a:r>
          </a:p>
          <a:p>
            <a:pPr algn="r" rtl="1">
              <a:lnSpc>
                <a:spcPts val="5880"/>
              </a:lnSpc>
            </a:pP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בכסף הזה יכולת לקנות:</a:t>
            </a:r>
          </a:p>
          <a:p>
            <a:pPr marL="906780" lvl="1" indent="-453390" algn="r" rtl="1">
              <a:lnSpc>
                <a:spcPts val="5880"/>
              </a:lnSpc>
              <a:buFont typeface="Arial"/>
              <a:buChar char="•"/>
            </a:pP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פיצה משפחתית</a:t>
            </a:r>
          </a:p>
          <a:p>
            <a:pPr marL="906780" lvl="1" indent="-453390" algn="r" rtl="1">
              <a:lnSpc>
                <a:spcPts val="5880"/>
              </a:lnSpc>
              <a:buFont typeface="Arial"/>
              <a:buChar char="•"/>
            </a:pP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כרטיס לקולנוע ופופקורן</a:t>
            </a:r>
          </a:p>
          <a:p>
            <a:pPr marL="906780" lvl="1" indent="-453390" algn="r" rtl="1">
              <a:lnSpc>
                <a:spcPts val="5880"/>
              </a:lnSpc>
              <a:buFont typeface="Arial"/>
              <a:buChar char="•"/>
            </a:pPr>
            <a:r>
              <a:rPr lang="he-IL" sz="42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נסיעות באוטובוס לכל השבוע</a:t>
            </a:r>
          </a:p>
          <a:p>
            <a:pPr algn="r" rtl="1">
              <a:lnSpc>
                <a:spcPts val="5880"/>
              </a:lnSpc>
            </a:pPr>
            <a:endParaRPr lang="he-IL" sz="4200">
              <a:solidFill>
                <a:srgbClr val="000000"/>
              </a:solidFill>
              <a:latin typeface="Choco"/>
              <a:ea typeface="Choco"/>
              <a:cs typeface="Choco"/>
              <a:sym typeface="Choco"/>
              <a:rtl/>
            </a:endParaRPr>
          </a:p>
        </p:txBody>
      </p:sp>
      <p:sp>
        <p:nvSpPr>
          <p:cNvPr id="3" name="Freeform 3" descr="שני החברים באוטובוס נוסעים: הבחור בקפוצ'ון הירוק מחזיק דף נייר ומצביע עליו בחיוך, בעוד חברו בחולצה הכחולה (עידן) מביט בו בהפתעה ובפה פתוח, ומצביע גם הוא לעבר המסמך."/>
          <p:cNvSpPr/>
          <p:nvPr/>
        </p:nvSpPr>
        <p:spPr>
          <a:xfrm>
            <a:off x="9927751" y="633948"/>
            <a:ext cx="6313373" cy="9019105"/>
          </a:xfrm>
          <a:custGeom>
            <a:avLst/>
            <a:gdLst/>
            <a:ahLst/>
            <a:cxnLst/>
            <a:rect l="l" t="t" r="r" b="b"/>
            <a:pathLst>
              <a:path w="6313373" h="9019105">
                <a:moveTo>
                  <a:pt x="0" y="0"/>
                </a:moveTo>
                <a:lnTo>
                  <a:pt x="6313373" y="0"/>
                </a:lnTo>
                <a:lnTo>
                  <a:pt x="6313373" y="9019104"/>
                </a:lnTo>
                <a:lnTo>
                  <a:pt x="0" y="9019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6331609" y="9172575"/>
            <a:ext cx="3014305" cy="14649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sng" strike="noStrike" kern="1200" cap="none" spc="0" normalizeH="0" baseline="0" noProof="0" dirty="0">
                <a:ln>
                  <a:noFill/>
                </a:ln>
                <a:solidFill>
                  <a:srgbClr val="406EA7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hlinkClick r:id="rId4" tooltip="https://sites.google.com/manhischools.org.il/dorit6/%D7%91%D7%99%D7%AA"/>
                <a:rtl/>
              </a:rPr>
              <a:t>זה או זה? תרגול</a:t>
            </a:r>
          </a:p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sng" strike="noStrike" kern="1200" cap="none" spc="0" normalizeH="0" baseline="0" noProof="0" dirty="0">
              <a:ln>
                <a:noFill/>
              </a:ln>
              <a:solidFill>
                <a:srgbClr val="406EA7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hlinkClick r:id="rId4" tooltip="https://sites.google.com/manhischools.org.il/dorit6/%D7%91%D7%99%D7%AA"/>
              <a:rtl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57244" y="3009117"/>
            <a:ext cx="8155207" cy="60820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6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"נכון," אמר נבו. </a:t>
            </a:r>
          </a:p>
          <a:p>
            <a:pPr marL="0" marR="0" lvl="0" indent="0" algn="r" defTabSz="914400" rtl="1" eaLnBrk="1" fontAlgn="auto" latinLnBrk="0" hangingPunct="1">
              <a:lnSpc>
                <a:spcPts val="6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"במשחקים הכסף הוא 'שקוף'. </a:t>
            </a:r>
          </a:p>
          <a:p>
            <a:pPr marL="0" marR="0" lvl="0" indent="0" algn="r" defTabSz="914400" rtl="1" eaLnBrk="1" fontAlgn="auto" latinLnBrk="0" hangingPunct="1">
              <a:lnSpc>
                <a:spcPts val="6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קל מאוד לבזבז אותו כי לא מרגישים את השטרות בידיים.</a:t>
            </a:r>
          </a:p>
          <a:p>
            <a:pPr marL="0" marR="0" lvl="0" indent="0" algn="r" defTabSz="914400" rtl="1" eaLnBrk="1" fontAlgn="auto" latinLnBrk="0" hangingPunct="1">
              <a:lnSpc>
                <a:spcPts val="6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 כשאתה רואה יהלומים, תמיד תעצור ותשאל: 'כמה זה בשקלים?'. </a:t>
            </a:r>
          </a:p>
          <a:p>
            <a:pPr marL="0" marR="0" lvl="0" indent="0" algn="r" defTabSz="914400" rtl="1" eaLnBrk="1" fontAlgn="auto" latinLnBrk="0" hangingPunct="1">
              <a:lnSpc>
                <a:spcPts val="6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rtl/>
              </a:rPr>
              <a:t>ככה תהיה הבוס של הכסף שלך גם במשחק."</a:t>
            </a:r>
          </a:p>
        </p:txBody>
      </p:sp>
      <p:sp>
        <p:nvSpPr>
          <p:cNvPr id="3" name="Freeform 3" descr="שני החברים משוחחים על רקע תכלת בהיר:&#10;&#10;הבחור משמאל: לובש קפוצ'ון ירוק ומדבר תוך כדי תנועת ידיים מסבירה. מעליו מופיעה בועת מחשבה גדולה עם הכיתוב &quot;THE PRICE COMPARISON BUBBLE&quot;, המציגה שטר כסף ירוק וערימת יהלומים מנצנצים.&#10;&#10;הבחור מימין (עידן): לובש חולצה כחולה ומקשיב במחשבה כשאצבעו נוגעת בסנטרו."/>
          <p:cNvSpPr/>
          <p:nvPr/>
        </p:nvSpPr>
        <p:spPr>
          <a:xfrm>
            <a:off x="9485297" y="417469"/>
            <a:ext cx="6615816" cy="9451165"/>
          </a:xfrm>
          <a:custGeom>
            <a:avLst/>
            <a:gdLst/>
            <a:ahLst/>
            <a:cxnLst/>
            <a:rect l="l" t="t" r="r" b="b"/>
            <a:pathLst>
              <a:path w="6615816" h="9451165">
                <a:moveTo>
                  <a:pt x="0" y="0"/>
                </a:moveTo>
                <a:lnTo>
                  <a:pt x="6615816" y="0"/>
                </a:lnTo>
                <a:lnTo>
                  <a:pt x="6615816" y="9451165"/>
                </a:lnTo>
                <a:lnTo>
                  <a:pt x="0" y="94511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4" name="TextBox 4"/>
          <p:cNvSpPr txBox="1"/>
          <p:nvPr/>
        </p:nvSpPr>
        <p:spPr>
          <a:xfrm>
            <a:off x="542965" y="3083044"/>
            <a:ext cx="8155207" cy="3925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80"/>
              </a:lnSpc>
            </a:pPr>
            <a:r>
              <a:rPr lang="he-IL" sz="37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עידן סגר את המשחק. </a:t>
            </a:r>
          </a:p>
          <a:p>
            <a:pPr algn="r" rtl="1">
              <a:lnSpc>
                <a:spcPts val="5180"/>
              </a:lnSpc>
            </a:pPr>
            <a:r>
              <a:rPr lang="he-IL" sz="37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הוא אמר: "מעכשיו אני אעצור ואחשוב לפני כל קנייה.</a:t>
            </a:r>
          </a:p>
          <a:p>
            <a:pPr algn="r" rtl="1">
              <a:lnSpc>
                <a:spcPts val="5180"/>
              </a:lnSpc>
            </a:pPr>
            <a:r>
              <a:rPr lang="he-IL" sz="37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 אני לא אתן לכסף שלי להיעלם.</a:t>
            </a:r>
          </a:p>
          <a:p>
            <a:pPr algn="r" rtl="1">
              <a:lnSpc>
                <a:spcPts val="5180"/>
              </a:lnSpc>
            </a:pPr>
            <a:r>
              <a:rPr lang="he-IL" sz="37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 אני הבוס של הכסף שלי גם בטלפון". </a:t>
            </a:r>
          </a:p>
          <a:p>
            <a:pPr algn="r" rtl="1">
              <a:lnSpc>
                <a:spcPts val="5180"/>
              </a:lnSpc>
            </a:pPr>
            <a:r>
              <a:rPr lang="he-IL" sz="3700">
                <a:solidFill>
                  <a:srgbClr val="000000"/>
                </a:solidFill>
                <a:latin typeface="Choco"/>
                <a:ea typeface="Choco"/>
                <a:cs typeface="Choco"/>
                <a:sym typeface="Choco"/>
                <a:rtl/>
              </a:rPr>
              <a:t>האוטובוס עצר, ועידן ונבו ירדו בתחנה שלהם.</a:t>
            </a:r>
          </a:p>
        </p:txBody>
      </p:sp>
      <p:sp>
        <p:nvSpPr>
          <p:cNvPr id="3" name="Freeform 3" descr="שני החברים כשהם יורדים או עומדים ליד דלת האוטובוס ברחוב עירוני:&#10;&#10;הבחור משמאל (עידן): לובש חולצה כחולה ומכניס בחיוך את הטלפון הנייד שלו אל תוך כיס המכנסיים.&#10;&#10;הבחור מימין: לובש קפוצ'ון ירוק מעל חולצה לבנה ומביט בחברו בחיוך קל."/>
          <p:cNvSpPr/>
          <p:nvPr/>
        </p:nvSpPr>
        <p:spPr>
          <a:xfrm>
            <a:off x="10104732" y="798754"/>
            <a:ext cx="6272840" cy="8961200"/>
          </a:xfrm>
          <a:custGeom>
            <a:avLst/>
            <a:gdLst/>
            <a:ahLst/>
            <a:cxnLst/>
            <a:rect l="l" t="t" r="r" b="b"/>
            <a:pathLst>
              <a:path w="6272840" h="8961200">
                <a:moveTo>
                  <a:pt x="0" y="0"/>
                </a:moveTo>
                <a:lnTo>
                  <a:pt x="6272840" y="0"/>
                </a:lnTo>
                <a:lnTo>
                  <a:pt x="6272840" y="8961200"/>
                </a:lnTo>
                <a:lnTo>
                  <a:pt x="0" y="8961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6437471" y="8058044"/>
            <a:ext cx="2759869" cy="14649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sng" strike="noStrike" kern="1200" cap="none" spc="0" normalizeH="0" baseline="0" noProof="0" dirty="0">
                <a:ln>
                  <a:noFill/>
                </a:ln>
                <a:solidFill>
                  <a:srgbClr val="406EA7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hlinkClick r:id="rId4" tooltip="https://sites.google.com/manhischools.org.il/dorit7/%D7%91%D7%99%D7%AA"/>
                <a:rtl/>
              </a:rPr>
              <a:t>ברקס או קנייה </a:t>
            </a:r>
          </a:p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sng" strike="noStrike" kern="1200" cap="none" spc="0" normalizeH="0" baseline="0" noProof="0" dirty="0">
              <a:ln>
                <a:noFill/>
              </a:ln>
              <a:solidFill>
                <a:srgbClr val="406EA7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hlinkClick r:id="rId4" tooltip="https://sites.google.com/manhischools.org.il/dorit7/%D7%91%D7%99%D7%AA"/>
              <a:rtl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3" name="TextBox 3"/>
          <p:cNvSpPr txBox="1">
            <a:spLocks noGrp="1"/>
          </p:cNvSpPr>
          <p:nvPr>
            <p:ph type="title" idx="4294967295"/>
          </p:nvPr>
        </p:nvSpPr>
        <p:spPr>
          <a:xfrm>
            <a:off x="11443050" y="8168657"/>
            <a:ext cx="2038707" cy="146494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oco"/>
                <a:ea typeface="Choco"/>
                <a:cs typeface="Choco"/>
                <a:sym typeface="Choco"/>
                <a:hlinkClick r:id="rId3" tooltip="https://sites.google.com/manhischools.org.il/dorit8/%D7%91%D7%99%D7%AA"/>
                <a:rtl/>
              </a:rPr>
              <a:t>דף עבודה</a:t>
            </a:r>
          </a:p>
          <a:p>
            <a:pPr marL="0" marR="0" lvl="0" indent="0" algn="ctr" defTabSz="914400" rtl="1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2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oco"/>
              <a:ea typeface="Choco"/>
              <a:cs typeface="Choco"/>
              <a:sym typeface="Choco"/>
              <a:hlinkClick r:id="rId3" tooltip="https://sites.google.com/manhischools.org.il/dorit8/%D7%91%D7%99%D7%AA"/>
              <a:rt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428</Words>
  <Application>Microsoft Office PowerPoint</Application>
  <PresentationFormat>מותאם אישית</PresentationFormat>
  <Paragraphs>56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7" baseType="lpstr">
      <vt:lpstr>Arial</vt:lpstr>
      <vt:lpstr>Choco</vt:lpstr>
      <vt:lpstr>Calibri</vt:lpstr>
      <vt:lpstr>Office Theme</vt:lpstr>
      <vt:lpstr>הארנק הדיגיטלי: עידן והיהלומים היקרים</vt:lpstr>
      <vt:lpstr>המשחק נגמר.  עידן ונבו עלו על האוטובוס הביתה.  עידן היה עייף ושמח.  הוא הוציא את הטלפון ואמר לנבו:  "אני אשחק קצת בדרך".  נבו נח בכיסא ונהנה מהנסיעה.</vt:lpstr>
      <vt:lpstr>עידן פתח את המשחק בטלפון.  פתאום הוא ראה הודעה נוצצת:  "חלוץ עם נעלי זהב ב-500 יהלומים!". עידן שמח מאוד ואמר לנבו:  "תראה איזה חלוץ חזק! איתו אני בטוח אנצח את כולם".</vt:lpstr>
      <vt:lpstr>עידן הסתכל על היהלומים שלו. הוא חשב: "זה לא כסף אמיתי, אלו רק ציורים על המסך.  זה בטח בחינם!".  הוא לא עצר לרגע לחשוב מאיפה הגיעו היהלומים למשחק שלו.</vt:lpstr>
      <vt:lpstr>עידן לחץ מהר על הכפתור "קנה עכשיו". הוא שמע צליל של כסף, והחלוץ הופיע במשחק שלו.  עידן שמח ואמר: "איזה כיף! לחיצה אחת והחלוץ שלי.  המזל שהיהלומים האלה לא עולים כסף".</vt:lpstr>
      <vt:lpstr>נבו ראה את החלוץ החדש בטלפון.  הוא שאל את עידן: "אתה יודע כמה כסף עלו היהלומים האלה?".  עידן ענה: "זה רק משחק, נבו. אבא קנה לי פעם יהלומים, אבל הם בטח לא עלו הרבה כסף... נכון?"</vt:lpstr>
      <vt:lpstr>עצור! חושבים אבא שילם 100 שקלים על חבילת יהלומים. עידן השתמש בחצי מהחבילה.  כמה כסף אבא הפסיד ב"קליק" אחד? </vt:lpstr>
      <vt:lpstr>נבו הסביר לעידן: "זוכר שאבא שילם 100 שקלים על חבילת יהלומים?  500 יהלומים הם בדיוק חצי מהחבילה.  זה אומר שבקליק אחד בזבזת 50 שקלים מהכסף של אבא!"</vt:lpstr>
      <vt:lpstr>תרגול: מחשבון הבוס נלמד את הנוסחה: מורידים אפס אחד! כמה יהלומים? כמה שקלים זה באמת?האם כדאי לקנות? 200 יהלומים         20 שקלים   _________________   50 יהלומים           5 שקלים  _________________  800 יהלומים        80 שקלים  _________________   </vt:lpstr>
      <vt:lpstr>זה או זה? תרגול </vt:lpstr>
      <vt:lpstr>"נכון," אמר נבו.  "במשחקים הכסף הוא 'שקוף'.  קל מאוד לבזבז אותו כי לא מרגישים את השטרות בידיים.  כשאתה רואה יהלומים, תמיד תעצור ותשאל: 'כמה זה בשקלים?'.  ככה תהיה הבוס של הכסף שלך גם במשחק."</vt:lpstr>
      <vt:lpstr>ברקס או קנייה  </vt:lpstr>
      <vt:lpstr>דף עבודה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הארנק הדיגיטלי: עידן והיהלומים היקרים</dc:title>
  <dc:creator>דורית מנשה</dc:creator>
  <cp:lastModifiedBy>דורית נעמי מנשה</cp:lastModifiedBy>
  <cp:revision>3</cp:revision>
  <dcterms:created xsi:type="dcterms:W3CDTF">2006-08-16T00:00:00Z</dcterms:created>
  <dcterms:modified xsi:type="dcterms:W3CDTF">2026-07-19T16:36:45Z</dcterms:modified>
  <dc:identifier>DAHI97wa_-g</dc:identifier>
</cp:coreProperties>
</file>